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21.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120.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114.xml" ContentType="application/vnd.openxmlformats-officedocument.presentationml.slide+xml"/>
  <Override PartName="/ppt/slides/slide51.xml" ContentType="application/vnd.openxmlformats-officedocument.presentationml.slide+xml"/>
  <Override PartName="/ppt/slides/slide116.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70.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41.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77.xml" ContentType="application/vnd.openxmlformats-officedocument.presentationml.slide+xml"/>
  <Override PartName="/ppt/slides/slide115.xml" ContentType="application/vnd.openxmlformats-officedocument.presentationml.slide+xml"/>
  <Override PartName="/ppt/slides/slide179.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3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229.xml" ContentType="application/vnd.openxmlformats-officedocument.presentationml.slide+xml"/>
  <Override PartName="/ppt/slides/slide228.xml" ContentType="application/vnd.openxmlformats-officedocument.presentationml.slide+xml"/>
  <Override PartName="/ppt/slides/slide227.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07.xml" ContentType="application/vnd.openxmlformats-officedocument.presentationml.slide+xml"/>
  <Override PartName="/ppt/slides/slide178.xml" ContentType="application/vnd.openxmlformats-officedocument.presentationml.slide+xml"/>
  <Override PartName="/ppt/slides/slide205.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86.xml" ContentType="application/vnd.openxmlformats-officedocument.presentationml.slide+xml"/>
  <Override PartName="/ppt/slides/slide185.xml" ContentType="application/vnd.openxmlformats-officedocument.presentationml.slide+xml"/>
  <Override PartName="/ppt/slides/slide184.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91.xml" ContentType="application/vnd.openxmlformats-officedocument.presentationml.slide+xml"/>
  <Override PartName="/ppt/slides/slide206.xml" ContentType="application/vnd.openxmlformats-officedocument.presentationml.slide+xml"/>
  <Override PartName="/ppt/slides/slide193.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0.xml" ContentType="application/vnd.openxmlformats-officedocument.presentationml.slide+xml"/>
  <Override PartName="/ppt/slides/slide192.xml" ContentType="application/vnd.openxmlformats-officedocument.presentationml.slide+xml"/>
  <Override PartName="/ppt/slides/slide198.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9.xml" ContentType="application/vnd.openxmlformats-officedocument.presentationml.slide+xml"/>
  <Override PartName="/ppt/slides/slide197.xml" ContentType="application/vnd.openxmlformats-officedocument.presentationml.slide+xml"/>
  <Override PartName="/ppt/slides/slide196.xml" ContentType="application/vnd.openxmlformats-officedocument.presentationml.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1.xml" ContentType="application/vnd.openxmlformats-officedocument.presentationml.notesSlide+xml"/>
  <Override PartName="/ppt/notesSlides/notesSlide220.xml" ContentType="application/vnd.openxmlformats-officedocument.presentationml.notesSlide+xml"/>
  <Override PartName="/ppt/notesSlides/notesSlide224.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5.xml" ContentType="application/vnd.openxmlformats-officedocument.presentationml.notesSlide+xml"/>
  <Override PartName="/ppt/notesSlides/notesSlide228.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6.xml" ContentType="application/vnd.openxmlformats-officedocument.presentationml.notesSlide+xml"/>
  <Override PartName="/ppt/notesSlides/notesSlide205.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9.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4.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7.xml" ContentType="application/vnd.openxmlformats-officedocument.presentationml.notesSlide+xml"/>
  <Override PartName="/ppt/notesSlides/notesSlide202.xml" ContentType="application/vnd.openxmlformats-officedocument.presentationml.notesSlide+xml"/>
  <Override PartName="/ppt/notesSlides/notesSlide20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93.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89.xml" ContentType="application/vnd.openxmlformats-officedocument.presentationml.notesSlide+xml"/>
  <Override PartName="/ppt/notesSlides/notesSlide94.xml" ContentType="application/vnd.openxmlformats-officedocument.presentationml.notesSlide+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88.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100.xml" ContentType="application/vnd.openxmlformats-officedocument.presentationml.notesSlide+xml"/>
  <Override PartName="/ppt/notesSlides/notesSlide172.xml" ContentType="application/vnd.openxmlformats-officedocument.presentationml.notesSlide+xml"/>
  <Override PartName="/ppt/notesSlides/notesSlide171.xml" ContentType="application/vnd.openxmlformats-officedocument.presentationml.notesSlide+xml"/>
  <Override PartName="/ppt/notesSlides/notesSlide170.xml" ContentType="application/vnd.openxmlformats-officedocument.presentationml.notesSlide+xml"/>
  <Override PartName="/ppt/notesSlides/notesSlide169.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8.xml" ContentType="application/vnd.openxmlformats-officedocument.presentationml.notesSlide+xml"/>
  <Override PartName="/ppt/notesSlides/notesSlide177.xml" ContentType="application/vnd.openxmlformats-officedocument.presentationml.notesSlide+xml"/>
  <Override PartName="/ppt/notesSlides/notesSlide176.xml" ContentType="application/vnd.openxmlformats-officedocument.presentationml.notesSlide+xml"/>
  <Override PartName="/ppt/notesSlides/notesSlide175.xml" ContentType="application/vnd.openxmlformats-officedocument.presentationml.notesSlide+xml"/>
  <Override PartName="/ppt/notesSlides/notesSlide168.xml" ContentType="application/vnd.openxmlformats-officedocument.presentationml.notesSlide+xml"/>
  <Override PartName="/ppt/notesSlides/notesSlide159.xml" ContentType="application/vnd.openxmlformats-officedocument.presentationml.notesSlide+xml"/>
  <Override PartName="/ppt/notesSlides/notesSlide158.xml" ContentType="application/vnd.openxmlformats-officedocument.presentationml.notesSlide+xml"/>
  <Override PartName="/ppt/notesSlides/notesSlide157.xml" ContentType="application/vnd.openxmlformats-officedocument.presentationml.notesSlide+xml"/>
  <Override PartName="/ppt/notesSlides/notesSlide156.xml" ContentType="application/vnd.openxmlformats-officedocument.presentationml.notesSlide+xml"/>
  <Override PartName="/ppt/notesSlides/notesSlide155.xml" ContentType="application/vnd.openxmlformats-officedocument.presentationml.notesSlide+xml"/>
  <Override PartName="/ppt/notesSlides/notesSlide154.xml" ContentType="application/vnd.openxmlformats-officedocument.presentationml.notesSlide+xml"/>
  <Override PartName="/ppt/notesSlides/notesSlide153.xml" ContentType="application/vnd.openxmlformats-officedocument.presentationml.notesSlide+xml"/>
  <Override PartName="/ppt/notesSlides/notesSlide152.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7.xml" ContentType="application/vnd.openxmlformats-officedocument.presentationml.notesSlide+xml"/>
  <Override PartName="/ppt/notesSlides/notesSlide166.xml" ContentType="application/vnd.openxmlformats-officedocument.presentationml.notesSlide+xml"/>
  <Override PartName="/ppt/notesSlides/notesSlide165.xml" ContentType="application/vnd.openxmlformats-officedocument.presentationml.notesSlide+xml"/>
  <Override PartName="/ppt/notesSlides/notesSlide164.xml" ContentType="application/vnd.openxmlformats-officedocument.presentationml.notesSlide+xml"/>
  <Override PartName="/ppt/notesSlides/notesSlide163.xml" ContentType="application/vnd.openxmlformats-officedocument.presentationml.notesSlide+xml"/>
  <Override PartName="/ppt/notesSlides/notesSlide179.xml" ContentType="application/vnd.openxmlformats-officedocument.presentationml.notesSlide+xml"/>
  <Override PartName="/ppt/notesSlides/notesSlide195.xml" ContentType="application/vnd.openxmlformats-officedocument.presentationml.notesSlide+xml"/>
  <Override PartName="/ppt/notesSlides/notesSlide194.xml" ContentType="application/vnd.openxmlformats-officedocument.presentationml.notesSlide+xml"/>
  <Override PartName="/ppt/notesSlides/notesSlide193.xml" ContentType="application/vnd.openxmlformats-officedocument.presentationml.notesSlide+xml"/>
  <Override PartName="/ppt/notesSlides/notesSlide192.xml" ContentType="application/vnd.openxmlformats-officedocument.presentationml.notesSlide+xml"/>
  <Override PartName="/ppt/notesSlides/notesSlide191.xml" ContentType="application/vnd.openxmlformats-officedocument.presentationml.notesSlide+xml"/>
  <Override PartName="/ppt/notesSlides/notesSlide196.xml" ContentType="application/vnd.openxmlformats-officedocument.presentationml.notesSlide+xml"/>
  <Override PartName="/ppt/notesSlides/notesSlide200.xml" ContentType="application/vnd.openxmlformats-officedocument.presentationml.notesSlide+xml"/>
  <Override PartName="/ppt/notesSlides/notesSlide199.xml" ContentType="application/vnd.openxmlformats-officedocument.presentationml.notesSlide+xml"/>
  <Override PartName="/ppt/notesSlides/notesSlide198.xml" ContentType="application/vnd.openxmlformats-officedocument.presentationml.notesSlide+xml"/>
  <Override PartName="/ppt/notesSlides/notesSlide197.xml" ContentType="application/vnd.openxmlformats-officedocument.presentationml.notesSlide+xml"/>
  <Override PartName="/ppt/notesSlides/notesSlide190.xml" ContentType="application/vnd.openxmlformats-officedocument.presentationml.notesSlide+xml"/>
  <Override PartName="/ppt/notesSlides/notesSlide183.xml" ContentType="application/vnd.openxmlformats-officedocument.presentationml.notesSlide+xml"/>
  <Override PartName="/ppt/notesSlides/notesSlide182.xml" ContentType="application/vnd.openxmlformats-officedocument.presentationml.notesSlide+xml"/>
  <Override PartName="/ppt/notesSlides/notesSlide181.xml" ContentType="application/vnd.openxmlformats-officedocument.presentationml.notesSlide+xml"/>
  <Override PartName="/ppt/notesSlides/notesSlide180.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9.xml" ContentType="application/vnd.openxmlformats-officedocument.presentationml.notesSlide+xml"/>
  <Override PartName="/ppt/notesSlides/notesSlide188.xml" ContentType="application/vnd.openxmlformats-officedocument.presentationml.notesSlide+xml"/>
  <Override PartName="/ppt/notesSlides/notesSlide187.xml" ContentType="application/vnd.openxmlformats-officedocument.presentationml.notesSlide+xml"/>
  <Override PartName="/ppt/notesSlides/notesSlide186.xml" ContentType="application/vnd.openxmlformats-officedocument.presentationml.notesSlide+xml"/>
  <Override PartName="/ppt/notesSlides/notesSlide151.xml" ContentType="application/vnd.openxmlformats-officedocument.presentationml.notesSlide+xml"/>
  <Override PartName="/ppt/notesSlides/notesSlide150.xml" ContentType="application/vnd.openxmlformats-officedocument.presentationml.notesSlide+xml"/>
  <Override PartName="/ppt/notesSlides/notesSlide149.xml" ContentType="application/vnd.openxmlformats-officedocument.presentationml.notesSlide+xml"/>
  <Override PartName="/ppt/notesSlides/notesSlide115.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116.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11.xml" ContentType="application/vnd.openxmlformats-officedocument.presentationml.notesSlide+xml"/>
  <Override PartName="/ppt/notesSlides/notesSlide104.xml" ContentType="application/vnd.openxmlformats-officedocument.presentationml.notesSlide+xml"/>
  <Override PartName="/ppt/notesSlides/notesSlide103.xml" ContentType="application/vnd.openxmlformats-officedocument.presentationml.notesSlide+xml"/>
  <Override PartName="/ppt/notesSlides/notesSlide102.xml" ContentType="application/vnd.openxmlformats-officedocument.presentationml.notesSlide+xml"/>
  <Override PartName="/ppt/notesSlides/notesSlide101.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10.xml" ContentType="application/vnd.openxmlformats-officedocument.presentationml.notesSlide+xml"/>
  <Override PartName="/ppt/notesSlides/notesSlide109.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38.xml" ContentType="application/vnd.openxmlformats-officedocument.presentationml.notesSlide+xml"/>
  <Override PartName="/ppt/notesSlides/notesSlide137.xml" ContentType="application/vnd.openxmlformats-officedocument.presentationml.notesSlide+xml"/>
  <Override PartName="/ppt/notesSlides/notesSlide136.xml" ContentType="application/vnd.openxmlformats-officedocument.presentationml.notesSlide+xml"/>
  <Override PartName="/ppt/notesSlides/notesSlide135.xml" ContentType="application/vnd.openxmlformats-officedocument.presentationml.notesSlide+xml"/>
  <Override PartName="/ppt/notesSlides/notesSlide134.xml" ContentType="application/vnd.openxmlformats-officedocument.presentationml.notesSlide+xml"/>
  <Override PartName="/ppt/notesSlides/notesSlide133.xml" ContentType="application/vnd.openxmlformats-officedocument.presentationml.notesSlide+xml"/>
  <Override PartName="/ppt/notesSlides/notesSlide132.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8.xml" ContentType="application/vnd.openxmlformats-officedocument.presentationml.notesSlide+xml"/>
  <Override PartName="/ppt/notesSlides/notesSlide147.xml" ContentType="application/vnd.openxmlformats-officedocument.presentationml.notesSlide+xml"/>
  <Override PartName="/ppt/notesSlides/notesSlide146.xml" ContentType="application/vnd.openxmlformats-officedocument.presentationml.notesSlide+xml"/>
  <Override PartName="/ppt/notesSlides/notesSlide145.xml" ContentType="application/vnd.openxmlformats-officedocument.presentationml.notesSlide+xml"/>
  <Override PartName="/ppt/notesSlides/notesSlide144.xml" ContentType="application/vnd.openxmlformats-officedocument.presentationml.notesSlide+xml"/>
  <Override PartName="/ppt/notesSlides/notesSlide143.xml" ContentType="application/vnd.openxmlformats-officedocument.presentationml.notesSlide+xml"/>
  <Override PartName="/ppt/notesSlides/notesSlide142.xml" ContentType="application/vnd.openxmlformats-officedocument.presentationml.notesSlide+xml"/>
  <Override PartName="/ppt/notesSlides/notesSlide131.xml" ContentType="application/vnd.openxmlformats-officedocument.presentationml.notesSlide+xml"/>
  <Override PartName="/ppt/notesSlides/notesSlide124.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30.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7.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9" r:id="rId1"/>
  </p:sldMasterIdLst>
  <p:notesMasterIdLst>
    <p:notesMasterId r:id="rId232"/>
  </p:notesMasterIdLst>
  <p:sldIdLst>
    <p:sldId id="291" r:id="rId2"/>
    <p:sldId id="2252" r:id="rId3"/>
    <p:sldId id="2282" r:id="rId4"/>
    <p:sldId id="2363" r:id="rId5"/>
    <p:sldId id="2945" r:id="rId6"/>
    <p:sldId id="3144" r:id="rId7"/>
    <p:sldId id="2948" r:id="rId8"/>
    <p:sldId id="2949" r:id="rId9"/>
    <p:sldId id="2950" r:id="rId10"/>
    <p:sldId id="3142" r:id="rId11"/>
    <p:sldId id="2951" r:id="rId12"/>
    <p:sldId id="2952" r:id="rId13"/>
    <p:sldId id="2953" r:id="rId14"/>
    <p:sldId id="2954" r:id="rId15"/>
    <p:sldId id="2955" r:id="rId16"/>
    <p:sldId id="2956" r:id="rId17"/>
    <p:sldId id="2957" r:id="rId18"/>
    <p:sldId id="2958" r:id="rId19"/>
    <p:sldId id="2913" r:id="rId20"/>
    <p:sldId id="2914" r:id="rId21"/>
    <p:sldId id="2959" r:id="rId22"/>
    <p:sldId id="2960" r:id="rId23"/>
    <p:sldId id="2961" r:id="rId24"/>
    <p:sldId id="2962" r:id="rId25"/>
    <p:sldId id="2911" r:id="rId26"/>
    <p:sldId id="2901" r:id="rId27"/>
    <p:sldId id="2915" r:id="rId28"/>
    <p:sldId id="2963" r:id="rId29"/>
    <p:sldId id="3143" r:id="rId30"/>
    <p:sldId id="2916" r:id="rId31"/>
    <p:sldId id="2917" r:id="rId32"/>
    <p:sldId id="2964" r:id="rId33"/>
    <p:sldId id="2965" r:id="rId34"/>
    <p:sldId id="2966" r:id="rId35"/>
    <p:sldId id="2918" r:id="rId36"/>
    <p:sldId id="2919" r:id="rId37"/>
    <p:sldId id="2920" r:id="rId38"/>
    <p:sldId id="2967" r:id="rId39"/>
    <p:sldId id="2968" r:id="rId40"/>
    <p:sldId id="2969" r:id="rId41"/>
    <p:sldId id="2970" r:id="rId42"/>
    <p:sldId id="2971" r:id="rId43"/>
    <p:sldId id="2902" r:id="rId44"/>
    <p:sldId id="2921" r:id="rId45"/>
    <p:sldId id="2922" r:id="rId46"/>
    <p:sldId id="2923" r:id="rId47"/>
    <p:sldId id="2924" r:id="rId48"/>
    <p:sldId id="2903" r:id="rId49"/>
    <p:sldId id="2925" r:id="rId50"/>
    <p:sldId id="2926" r:id="rId51"/>
    <p:sldId id="2904" r:id="rId52"/>
    <p:sldId id="2928" r:id="rId53"/>
    <p:sldId id="2927" r:id="rId54"/>
    <p:sldId id="2929" r:id="rId55"/>
    <p:sldId id="2930" r:id="rId56"/>
    <p:sldId id="2931" r:id="rId57"/>
    <p:sldId id="2932" r:id="rId58"/>
    <p:sldId id="2933" r:id="rId59"/>
    <p:sldId id="2905" r:id="rId60"/>
    <p:sldId id="2934" r:id="rId61"/>
    <p:sldId id="2935" r:id="rId62"/>
    <p:sldId id="2936" r:id="rId63"/>
    <p:sldId id="2906" r:id="rId64"/>
    <p:sldId id="2937" r:id="rId65"/>
    <p:sldId id="2938" r:id="rId66"/>
    <p:sldId id="2939" r:id="rId67"/>
    <p:sldId id="2940" r:id="rId68"/>
    <p:sldId id="2941" r:id="rId69"/>
    <p:sldId id="2942" r:id="rId70"/>
    <p:sldId id="2899" r:id="rId71"/>
    <p:sldId id="2972" r:id="rId72"/>
    <p:sldId id="2973" r:id="rId73"/>
    <p:sldId id="2974" r:id="rId74"/>
    <p:sldId id="2975" r:id="rId75"/>
    <p:sldId id="2978" r:id="rId76"/>
    <p:sldId id="2979" r:id="rId77"/>
    <p:sldId id="2981" r:id="rId78"/>
    <p:sldId id="2980" r:id="rId79"/>
    <p:sldId id="2982" r:id="rId80"/>
    <p:sldId id="2984" r:id="rId81"/>
    <p:sldId id="2985" r:id="rId82"/>
    <p:sldId id="2988" r:id="rId83"/>
    <p:sldId id="2989" r:id="rId84"/>
    <p:sldId id="2990" r:id="rId85"/>
    <p:sldId id="3145" r:id="rId86"/>
    <p:sldId id="2992" r:id="rId87"/>
    <p:sldId id="2993" r:id="rId88"/>
    <p:sldId id="2994" r:id="rId89"/>
    <p:sldId id="2995" r:id="rId90"/>
    <p:sldId id="2996" r:id="rId91"/>
    <p:sldId id="2997" r:id="rId92"/>
    <p:sldId id="2999" r:id="rId93"/>
    <p:sldId id="2998" r:id="rId94"/>
    <p:sldId id="3000" r:id="rId95"/>
    <p:sldId id="3001" r:id="rId96"/>
    <p:sldId id="3002" r:id="rId97"/>
    <p:sldId id="3146" r:id="rId98"/>
    <p:sldId id="2907" r:id="rId99"/>
    <p:sldId id="3003" r:id="rId100"/>
    <p:sldId id="3004" r:id="rId101"/>
    <p:sldId id="3005" r:id="rId102"/>
    <p:sldId id="3006" r:id="rId103"/>
    <p:sldId id="3007" r:id="rId104"/>
    <p:sldId id="3008" r:id="rId105"/>
    <p:sldId id="3009" r:id="rId106"/>
    <p:sldId id="3010" r:id="rId107"/>
    <p:sldId id="3011" r:id="rId108"/>
    <p:sldId id="3012" r:id="rId109"/>
    <p:sldId id="3013" r:id="rId110"/>
    <p:sldId id="3014" r:id="rId111"/>
    <p:sldId id="3015" r:id="rId112"/>
    <p:sldId id="3016" r:id="rId113"/>
    <p:sldId id="3017" r:id="rId114"/>
    <p:sldId id="3018" r:id="rId115"/>
    <p:sldId id="3019" r:id="rId116"/>
    <p:sldId id="3020" r:id="rId117"/>
    <p:sldId id="3021" r:id="rId118"/>
    <p:sldId id="3022" r:id="rId119"/>
    <p:sldId id="3023" r:id="rId120"/>
    <p:sldId id="3024" r:id="rId121"/>
    <p:sldId id="3025" r:id="rId122"/>
    <p:sldId id="3026" r:id="rId123"/>
    <p:sldId id="3027" r:id="rId124"/>
    <p:sldId id="3028" r:id="rId125"/>
    <p:sldId id="3029" r:id="rId126"/>
    <p:sldId id="3030" r:id="rId127"/>
    <p:sldId id="3031" r:id="rId128"/>
    <p:sldId id="2908" r:id="rId129"/>
    <p:sldId id="3033" r:id="rId130"/>
    <p:sldId id="3034" r:id="rId131"/>
    <p:sldId id="3035" r:id="rId132"/>
    <p:sldId id="3036" r:id="rId133"/>
    <p:sldId id="3037" r:id="rId134"/>
    <p:sldId id="3038" r:id="rId135"/>
    <p:sldId id="3039" r:id="rId136"/>
    <p:sldId id="3040" r:id="rId137"/>
    <p:sldId id="3041" r:id="rId138"/>
    <p:sldId id="3042" r:id="rId139"/>
    <p:sldId id="3043" r:id="rId140"/>
    <p:sldId id="3044" r:id="rId141"/>
    <p:sldId id="3045" r:id="rId142"/>
    <p:sldId id="3046" r:id="rId143"/>
    <p:sldId id="3147" r:id="rId144"/>
    <p:sldId id="3148" r:id="rId145"/>
    <p:sldId id="3149" r:id="rId146"/>
    <p:sldId id="2900" r:id="rId147"/>
    <p:sldId id="3052" r:id="rId148"/>
    <p:sldId id="3053" r:id="rId149"/>
    <p:sldId id="3055" r:id="rId150"/>
    <p:sldId id="3056" r:id="rId151"/>
    <p:sldId id="3032" r:id="rId152"/>
    <p:sldId id="3057" r:id="rId153"/>
    <p:sldId id="3058" r:id="rId154"/>
    <p:sldId id="3059" r:id="rId155"/>
    <p:sldId id="3060" r:id="rId156"/>
    <p:sldId id="3061" r:id="rId157"/>
    <p:sldId id="3062" r:id="rId158"/>
    <p:sldId id="3063" r:id="rId159"/>
    <p:sldId id="3064" r:id="rId160"/>
    <p:sldId id="3066" r:id="rId161"/>
    <p:sldId id="3065" r:id="rId162"/>
    <p:sldId id="2909" r:id="rId163"/>
    <p:sldId id="3067" r:id="rId164"/>
    <p:sldId id="3068" r:id="rId165"/>
    <p:sldId id="3069" r:id="rId166"/>
    <p:sldId id="3070" r:id="rId167"/>
    <p:sldId id="3071" r:id="rId168"/>
    <p:sldId id="3072" r:id="rId169"/>
    <p:sldId id="3073" r:id="rId170"/>
    <p:sldId id="3074" r:id="rId171"/>
    <p:sldId id="3075" r:id="rId172"/>
    <p:sldId id="3076" r:id="rId173"/>
    <p:sldId id="3077" r:id="rId174"/>
    <p:sldId id="3078" r:id="rId175"/>
    <p:sldId id="3079" r:id="rId176"/>
    <p:sldId id="3080" r:id="rId177"/>
    <p:sldId id="3081" r:id="rId178"/>
    <p:sldId id="3082" r:id="rId179"/>
    <p:sldId id="3083" r:id="rId180"/>
    <p:sldId id="3084" r:id="rId181"/>
    <p:sldId id="3085" r:id="rId182"/>
    <p:sldId id="3086" r:id="rId183"/>
    <p:sldId id="3087" r:id="rId184"/>
    <p:sldId id="3088" r:id="rId185"/>
    <p:sldId id="3089" r:id="rId186"/>
    <p:sldId id="3090" r:id="rId187"/>
    <p:sldId id="3091" r:id="rId188"/>
    <p:sldId id="3092" r:id="rId189"/>
    <p:sldId id="3093" r:id="rId190"/>
    <p:sldId id="3094" r:id="rId191"/>
    <p:sldId id="3095" r:id="rId192"/>
    <p:sldId id="3096" r:id="rId193"/>
    <p:sldId id="3097" r:id="rId194"/>
    <p:sldId id="3098" r:id="rId195"/>
    <p:sldId id="3099" r:id="rId196"/>
    <p:sldId id="3100" r:id="rId197"/>
    <p:sldId id="3101" r:id="rId198"/>
    <p:sldId id="3102" r:id="rId199"/>
    <p:sldId id="3103" r:id="rId200"/>
    <p:sldId id="3104" r:id="rId201"/>
    <p:sldId id="3105" r:id="rId202"/>
    <p:sldId id="3116" r:id="rId203"/>
    <p:sldId id="3117" r:id="rId204"/>
    <p:sldId id="3118" r:id="rId205"/>
    <p:sldId id="3119" r:id="rId206"/>
    <p:sldId id="3120" r:id="rId207"/>
    <p:sldId id="3121" r:id="rId208"/>
    <p:sldId id="3122" r:id="rId209"/>
    <p:sldId id="3123" r:id="rId210"/>
    <p:sldId id="3124" r:id="rId211"/>
    <p:sldId id="3125" r:id="rId212"/>
    <p:sldId id="3126" r:id="rId213"/>
    <p:sldId id="3127" r:id="rId214"/>
    <p:sldId id="3150" r:id="rId215"/>
    <p:sldId id="3128" r:id="rId216"/>
    <p:sldId id="3129" r:id="rId217"/>
    <p:sldId id="3130" r:id="rId218"/>
    <p:sldId id="3131" r:id="rId219"/>
    <p:sldId id="3132" r:id="rId220"/>
    <p:sldId id="3133" r:id="rId221"/>
    <p:sldId id="3134" r:id="rId222"/>
    <p:sldId id="3135" r:id="rId223"/>
    <p:sldId id="3136" r:id="rId224"/>
    <p:sldId id="3137" r:id="rId225"/>
    <p:sldId id="3138" r:id="rId226"/>
    <p:sldId id="3139" r:id="rId227"/>
    <p:sldId id="3140" r:id="rId228"/>
    <p:sldId id="3141" r:id="rId229"/>
    <p:sldId id="2689" r:id="rId230"/>
    <p:sldId id="2690" r:id="rId231"/>
  </p:sldIdLst>
  <p:sldSz cx="9902825" cy="6858000"/>
  <p:notesSz cx="6858000" cy="9144000"/>
  <p:embeddedFontLst>
    <p:embeddedFont>
      <p:font typeface="Samsung Sharp Sans Bold" pitchFamily="2" charset="0"/>
      <p:bold r:id="rId233"/>
    </p:embeddedFont>
    <p:embeddedFont>
      <p:font typeface="D2Coding" panose="020B0609020101020101" pitchFamily="49" charset="-127"/>
      <p:regular r:id="rId234"/>
      <p:bold r:id="rId235"/>
    </p:embeddedFont>
    <p:embeddedFont>
      <p:font typeface="SamsungOne-400" panose="020B0503030303020204" pitchFamily="34" charset="0"/>
      <p:regular r:id="rId236"/>
    </p:embeddedFont>
    <p:embeddedFont>
      <p:font typeface="Samsung Sharp Sans Medium" pitchFamily="2" charset="0"/>
      <p:bold r:id="rId237"/>
    </p:embeddedFont>
    <p:embeddedFont>
      <p:font typeface="Malgun Gothic Semilight" panose="020B0502040204020203" pitchFamily="50" charset="-127"/>
      <p:regular r:id="rId238"/>
    </p:embeddedFont>
    <p:embeddedFont>
      <p:font typeface="Arial Unicode MS" panose="020B0604020202020204" pitchFamily="50" charset="-127"/>
      <p:regular r:id="rId239"/>
    </p:embeddedFont>
    <p:embeddedFont>
      <p:font typeface="Samsung Sharp Sans" pitchFamily="2" charset="0"/>
      <p:bold r:id="rId240"/>
    </p:embeddedFont>
    <p:embeddedFont>
      <p:font typeface="SamsungOne 700" panose="020B0803030303020204" pitchFamily="34" charset="0"/>
      <p:bold r:id="rId241"/>
    </p:embeddedFont>
    <p:embeddedFont>
      <p:font typeface="SamsungOne-700" panose="020B0803030303020204" pitchFamily="34" charset="0"/>
      <p:bold r:id="rId242"/>
    </p:embeddedFont>
    <p:embeddedFont>
      <p:font typeface="Cambria Math" panose="02040503050406030204" pitchFamily="18" charset="0"/>
      <p:regular r:id="rId243"/>
    </p:embeddedFont>
    <p:embeddedFont>
      <p:font typeface="맑은 고딕" panose="020B0503020000020004" pitchFamily="50" charset="-127"/>
      <p:regular r:id="rId244"/>
      <p:bold r:id="rId245"/>
    </p:embeddedFont>
    <p:embeddedFont>
      <p:font typeface="SamsungOne 400" panose="020B0503030303020204" pitchFamily="34" charset="0"/>
      <p:regular r:id="rId246"/>
    </p:embeddedFont>
    <p:embeddedFont>
      <p:font typeface="SamsungOne 400C" panose="020B0506030303020204" pitchFamily="34" charset="0"/>
      <p:regular r:id="rId247"/>
    </p:embeddedFont>
    <p:embeddedFont>
      <p:font typeface="Calibri" panose="020F0502020204030204" pitchFamily="34" charset="0"/>
      <p:regular r:id="rId248"/>
      <p:bold r:id="rId249"/>
      <p:italic r:id="rId250"/>
      <p:boldItalic r:id="rId2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945"/>
            <p14:sldId id="3144"/>
            <p14:sldId id="2948"/>
            <p14:sldId id="2949"/>
            <p14:sldId id="2950"/>
            <p14:sldId id="3142"/>
            <p14:sldId id="2951"/>
            <p14:sldId id="2952"/>
            <p14:sldId id="2953"/>
            <p14:sldId id="2954"/>
            <p14:sldId id="2955"/>
            <p14:sldId id="2956"/>
            <p14:sldId id="2957"/>
            <p14:sldId id="2958"/>
            <p14:sldId id="2913"/>
            <p14:sldId id="2914"/>
            <p14:sldId id="2959"/>
            <p14:sldId id="2960"/>
            <p14:sldId id="2961"/>
            <p14:sldId id="2962"/>
            <p14:sldId id="2911"/>
            <p14:sldId id="2901"/>
            <p14:sldId id="2915"/>
            <p14:sldId id="2963"/>
            <p14:sldId id="3143"/>
            <p14:sldId id="2916"/>
            <p14:sldId id="2917"/>
            <p14:sldId id="2964"/>
            <p14:sldId id="2965"/>
            <p14:sldId id="2966"/>
            <p14:sldId id="2918"/>
            <p14:sldId id="2919"/>
            <p14:sldId id="2920"/>
            <p14:sldId id="2967"/>
            <p14:sldId id="2968"/>
            <p14:sldId id="2969"/>
            <p14:sldId id="2970"/>
            <p14:sldId id="2971"/>
            <p14:sldId id="2902"/>
            <p14:sldId id="2921"/>
            <p14:sldId id="2922"/>
            <p14:sldId id="2923"/>
            <p14:sldId id="2924"/>
            <p14:sldId id="2903"/>
            <p14:sldId id="2925"/>
            <p14:sldId id="2926"/>
            <p14:sldId id="2904"/>
            <p14:sldId id="2928"/>
            <p14:sldId id="2927"/>
            <p14:sldId id="2929"/>
            <p14:sldId id="2930"/>
            <p14:sldId id="2931"/>
            <p14:sldId id="2932"/>
            <p14:sldId id="2933"/>
            <p14:sldId id="2905"/>
            <p14:sldId id="2934"/>
            <p14:sldId id="2935"/>
            <p14:sldId id="2936"/>
            <p14:sldId id="2906"/>
            <p14:sldId id="2937"/>
            <p14:sldId id="2938"/>
            <p14:sldId id="2939"/>
            <p14:sldId id="2940"/>
            <p14:sldId id="2941"/>
            <p14:sldId id="2942"/>
          </p14:sldIdLst>
        </p14:section>
        <p14:section name="Unit 2" id="{387265B0-B80E-45B3-9B7A-9CBCD05BA802}">
          <p14:sldIdLst>
            <p14:sldId id="2899"/>
            <p14:sldId id="2972"/>
            <p14:sldId id="2973"/>
            <p14:sldId id="2974"/>
            <p14:sldId id="2975"/>
            <p14:sldId id="2978"/>
            <p14:sldId id="2979"/>
            <p14:sldId id="2981"/>
            <p14:sldId id="2980"/>
            <p14:sldId id="2982"/>
            <p14:sldId id="2984"/>
            <p14:sldId id="2985"/>
            <p14:sldId id="2988"/>
            <p14:sldId id="2989"/>
            <p14:sldId id="2990"/>
            <p14:sldId id="3145"/>
            <p14:sldId id="2992"/>
            <p14:sldId id="2993"/>
            <p14:sldId id="2994"/>
            <p14:sldId id="2995"/>
            <p14:sldId id="2996"/>
            <p14:sldId id="2997"/>
            <p14:sldId id="2999"/>
            <p14:sldId id="2998"/>
            <p14:sldId id="3000"/>
            <p14:sldId id="3001"/>
            <p14:sldId id="3002"/>
            <p14:sldId id="3146"/>
            <p14:sldId id="2907"/>
            <p14:sldId id="3003"/>
            <p14:sldId id="3004"/>
            <p14:sldId id="3005"/>
            <p14:sldId id="3006"/>
            <p14:sldId id="3007"/>
            <p14:sldId id="3008"/>
            <p14:sldId id="3009"/>
            <p14:sldId id="3010"/>
            <p14:sldId id="3011"/>
            <p14:sldId id="3012"/>
            <p14:sldId id="3013"/>
            <p14:sldId id="3014"/>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2908"/>
            <p14:sldId id="3033"/>
            <p14:sldId id="3034"/>
            <p14:sldId id="3035"/>
            <p14:sldId id="3036"/>
            <p14:sldId id="3037"/>
            <p14:sldId id="3038"/>
            <p14:sldId id="3039"/>
            <p14:sldId id="3040"/>
            <p14:sldId id="3041"/>
            <p14:sldId id="3042"/>
            <p14:sldId id="3043"/>
            <p14:sldId id="3044"/>
            <p14:sldId id="3045"/>
            <p14:sldId id="3046"/>
            <p14:sldId id="3147"/>
            <p14:sldId id="3148"/>
            <p14:sldId id="3149"/>
          </p14:sldIdLst>
        </p14:section>
        <p14:section name="Unit 3" id="{A664616B-7206-4BC7-BB82-A3EEDD2197D7}">
          <p14:sldIdLst>
            <p14:sldId id="2900"/>
            <p14:sldId id="3052"/>
            <p14:sldId id="3053"/>
            <p14:sldId id="3055"/>
            <p14:sldId id="3056"/>
            <p14:sldId id="3032"/>
            <p14:sldId id="3057"/>
            <p14:sldId id="3058"/>
            <p14:sldId id="3059"/>
            <p14:sldId id="3060"/>
            <p14:sldId id="3061"/>
            <p14:sldId id="3062"/>
            <p14:sldId id="3063"/>
            <p14:sldId id="3064"/>
            <p14:sldId id="3066"/>
            <p14:sldId id="3065"/>
            <p14:sldId id="2909"/>
            <p14:sldId id="3067"/>
            <p14:sldId id="3068"/>
            <p14:sldId id="3069"/>
            <p14:sldId id="3070"/>
            <p14:sldId id="3071"/>
            <p14:sldId id="3072"/>
            <p14:sldId id="3073"/>
            <p14:sldId id="3074"/>
            <p14:sldId id="3075"/>
            <p14:sldId id="3076"/>
            <p14:sldId id="3077"/>
            <p14:sldId id="3078"/>
            <p14:sldId id="3079"/>
            <p14:sldId id="3080"/>
            <p14:sldId id="3081"/>
            <p14:sldId id="3082"/>
            <p14:sldId id="3083"/>
            <p14:sldId id="3084"/>
            <p14:sldId id="3085"/>
            <p14:sldId id="3086"/>
            <p14:sldId id="3087"/>
            <p14:sldId id="3088"/>
            <p14:sldId id="3089"/>
            <p14:sldId id="3090"/>
            <p14:sldId id="3091"/>
            <p14:sldId id="3092"/>
            <p14:sldId id="3093"/>
            <p14:sldId id="3094"/>
            <p14:sldId id="3095"/>
            <p14:sldId id="3096"/>
            <p14:sldId id="3097"/>
            <p14:sldId id="3098"/>
            <p14:sldId id="3099"/>
            <p14:sldId id="3100"/>
            <p14:sldId id="3101"/>
            <p14:sldId id="3102"/>
            <p14:sldId id="3103"/>
            <p14:sldId id="3104"/>
            <p14:sldId id="3105"/>
            <p14:sldId id="3116"/>
            <p14:sldId id="3117"/>
            <p14:sldId id="3118"/>
            <p14:sldId id="3119"/>
            <p14:sldId id="3120"/>
            <p14:sldId id="3121"/>
            <p14:sldId id="3122"/>
            <p14:sldId id="3123"/>
            <p14:sldId id="3124"/>
            <p14:sldId id="3125"/>
            <p14:sldId id="3126"/>
            <p14:sldId id="3127"/>
            <p14:sldId id="3150"/>
            <p14:sldId id="3128"/>
            <p14:sldId id="3129"/>
            <p14:sldId id="3130"/>
            <p14:sldId id="3131"/>
            <p14:sldId id="3132"/>
            <p14:sldId id="3133"/>
            <p14:sldId id="3134"/>
            <p14:sldId id="3135"/>
            <p14:sldId id="3136"/>
            <p14:sldId id="3137"/>
            <p14:sldId id="3138"/>
            <p14:sldId id="3139"/>
            <p14:sldId id="3140"/>
            <p14:sldId id="3141"/>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1" clrIdx="0">
    <p:extLst>
      <p:ext uri="{19B8F6BF-5375-455C-9EA6-DF929625EA0E}">
        <p15:presenceInfo xmlns:p15="http://schemas.microsoft.com/office/powerpoint/2012/main" userId="4502cc2f324a9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2F00"/>
    <a:srgbClr val="F7F7F7"/>
    <a:srgbClr val="C14C5F"/>
    <a:srgbClr val="58979E"/>
    <a:srgbClr val="1429A0"/>
    <a:srgbClr val="CCCCFF"/>
    <a:srgbClr val="B1B1B1"/>
    <a:srgbClr val="FFB546"/>
    <a:srgbClr val="FF141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1147" autoAdjust="0"/>
  </p:normalViewPr>
  <p:slideViewPr>
    <p:cSldViewPr>
      <p:cViewPr varScale="1">
        <p:scale>
          <a:sx n="72" d="100"/>
          <a:sy n="72" d="100"/>
        </p:scale>
        <p:origin x="1567" y="65"/>
      </p:cViewPr>
      <p:guideLst>
        <p:guide orient="horz" pos="794"/>
        <p:guide orient="horz" pos="1023"/>
        <p:guide pos="3119"/>
      </p:guideLst>
    </p:cSldViewPr>
  </p:slideViewPr>
  <p:notesTextViewPr>
    <p:cViewPr>
      <p:scale>
        <a:sx n="100" d="100"/>
        <a:sy n="100" d="100"/>
      </p:scale>
      <p:origin x="0" y="0"/>
    </p:cViewPr>
  </p:notesTextViewPr>
  <p:sorterViewPr>
    <p:cViewPr>
      <p:scale>
        <a:sx n="100" d="100"/>
        <a:sy n="100" d="100"/>
      </p:scale>
      <p:origin x="0" y="-412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5.fntdata"/><Relationship Id="rId258" Type="http://schemas.openxmlformats.org/officeDocument/2006/relationships/customXml" Target="../customXml/item2.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6.fntdata"/><Relationship Id="rId259" Type="http://schemas.openxmlformats.org/officeDocument/2006/relationships/customXml" Target="../customXml/item3.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17.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7.fntdata"/><Relationship Id="rId250" Type="http://schemas.openxmlformats.org/officeDocument/2006/relationships/font" Target="fonts/font18.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font" Target="fonts/font8.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1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notesMaster" Target="notesMasters/notesMaster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1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1.fntdata"/><Relationship Id="rId254"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12.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13.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3.fntdata"/><Relationship Id="rId256"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font" Target="fonts/font14.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font" Target="fonts/font4.fntdata"/><Relationship Id="rId257"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2023-09-05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keras.io/"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Neuro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Neur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proceedings.mlr.press/v9/glorot10a/glorot10a.pdf"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Put different values in Excel and check the results.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4975792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12156439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34297704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a:p>
        </p:txBody>
      </p:sp>
    </p:spTree>
    <p:extLst>
      <p:ext uri="{BB962C8B-B14F-4D97-AF65-F5344CB8AC3E}">
        <p14:creationId xmlns:p14="http://schemas.microsoft.com/office/powerpoint/2010/main" val="11941131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39836269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19679111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8578050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41092281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34816520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12900016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4204904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906271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39346453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a:p>
        </p:txBody>
      </p:sp>
    </p:spTree>
    <p:extLst>
      <p:ext uri="{BB962C8B-B14F-4D97-AF65-F5344CB8AC3E}">
        <p14:creationId xmlns:p14="http://schemas.microsoft.com/office/powerpoint/2010/main" val="19803980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2342946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161949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30443448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10893582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1579771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17675202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7124644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318524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Put different values in Excel and denote them in a graph. This will help understanding the threshold function.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2214855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33509538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42296121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a:p>
        </p:txBody>
      </p:sp>
    </p:spTree>
    <p:extLst>
      <p:ext uri="{BB962C8B-B14F-4D97-AF65-F5344CB8AC3E}">
        <p14:creationId xmlns:p14="http://schemas.microsoft.com/office/powerpoint/2010/main" val="31715127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35645961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a:p>
        </p:txBody>
      </p:sp>
    </p:spTree>
    <p:extLst>
      <p:ext uri="{BB962C8B-B14F-4D97-AF65-F5344CB8AC3E}">
        <p14:creationId xmlns:p14="http://schemas.microsoft.com/office/powerpoint/2010/main" val="27495606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33748905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28069105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6524676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9699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a:p>
        </p:txBody>
      </p:sp>
    </p:spTree>
    <p:extLst>
      <p:ext uri="{BB962C8B-B14F-4D97-AF65-F5344CB8AC3E}">
        <p14:creationId xmlns:p14="http://schemas.microsoft.com/office/powerpoint/2010/main" val="2715705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1670827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review linear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the change in naming the model parameters.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linear regression, we will use the “linear”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meaning of this will be clarified in the next page</a:t>
            </a:r>
            <a:r>
              <a:rPr lang="en-US" altLang="ko-KR" dirty="0" smtClean="0"/>
              <a: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23524806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Linear regression is illustrated by a diagram.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a:t>
                </a:r>
                <a14:m>
                  <m:oMath xmlns:m="http://schemas.openxmlformats.org/officeDocument/2006/math">
                    <m:r>
                      <a:rPr lang="en-US" altLang="ko-KR" i="1" dirty="0" smtClean="0">
                        <a:latin typeface="Cambria Math" panose="02040503050406030204" pitchFamily="18" charset="0"/>
                      </a:rPr>
                      <m:t>𝑋</m:t>
                    </m:r>
                  </m:oMath>
                </a14:m>
                <a:r>
                  <a:rPr lang="en-US" altLang="ko-KR" dirty="0"/>
                  <a:t> values are multiplied by the weights and then summed over.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sum passes through an activation function which is, in this case, the linear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reality, the linear function “does nothing." It just lets the sum to pass through as the final output, that is, </a:t>
                </a:r>
                <a14:m>
                  <m:oMath xmlns:m="http://schemas.openxmlformats.org/officeDocument/2006/math">
                    <m:acc>
                      <m:accPr>
                        <m:chr m:val="̂"/>
                        <m:ctrlPr>
                          <a:rPr lang="ko-KR" altLang="en-US" sz="1200" i="1" smtClean="0">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oMath>
                </a14:m>
                <a:r>
                  <a:rPr lang="en-US" altLang="ko-KR" sz="1200" dirty="0">
                    <a:latin typeface="Times New Roman" panose="02020603050405020304" pitchFamily="18" charset="0"/>
                    <a:cs typeface="Times New Roman" panose="02020603050405020304" pitchFamily="18" charset="0"/>
                  </a:rPr>
                  <a:t> </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14:m>
                  <m:oMath xmlns:m="http://schemas.openxmlformats.org/officeDocument/2006/math">
                    <m:acc>
                      <m:accPr>
                        <m:chr m:val="̂"/>
                        <m:ctrlPr>
                          <a:rPr lang="ko-KR" altLang="en-US" sz="1200" i="1">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oMath>
                </a14:m>
                <a:r>
                  <a:rPr lang="en-US" altLang="ko-KR" sz="1200" dirty="0">
                    <a:latin typeface="Times New Roman" panose="02020603050405020304" pitchFamily="18" charset="0"/>
                    <a:cs typeface="Times New Roman" panose="02020603050405020304" pitchFamily="18" charset="0"/>
                  </a:rPr>
                  <a:t> and the true </a:t>
                </a:r>
                <a14:m>
                  <m:oMath xmlns:m="http://schemas.openxmlformats.org/officeDocument/2006/math">
                    <m:r>
                      <a:rPr lang="en-US" altLang="ko-KR" sz="1200" i="1" dirty="0" smtClean="0">
                        <a:solidFill>
                          <a:srgbClr val="0070C0"/>
                        </a:solidFill>
                        <a:latin typeface="Cambria Math" panose="02040503050406030204" pitchFamily="18" charset="0"/>
                        <a:cs typeface="Times New Roman" panose="02020603050405020304" pitchFamily="18" charset="0"/>
                      </a:rPr>
                      <m:t>𝑦</m:t>
                    </m:r>
                  </m:oMath>
                </a14:m>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disagreement or mismatch is called the error.</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Linear </a:t>
                </a:r>
                <a:r>
                  <a:rPr lang="en-US" altLang="ko-KR" dirty="0"/>
                  <a:t>regression is illustrated by a diagram.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a:t>
                </a:r>
                <a:r>
                  <a:rPr lang="en-US" altLang="ko-KR" i="0" dirty="0" smtClean="0">
                    <a:latin typeface="Cambria Math" panose="02040503050406030204" pitchFamily="18" charset="0"/>
                  </a:rPr>
                  <a:t>𝑋</a:t>
                </a:r>
                <a:r>
                  <a:rPr lang="en-US" altLang="ko-KR" dirty="0"/>
                  <a:t> values are multiplied by the weights and then summed over.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sum passes through an activation function which is, in this case, the linear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reality, the linear function “does </a:t>
                </a:r>
                <a:r>
                  <a:rPr lang="en-US" altLang="ko-KR" dirty="0" smtClean="0"/>
                  <a:t>nothing." </a:t>
                </a:r>
                <a:r>
                  <a:rPr lang="en-US" altLang="ko-KR" dirty="0"/>
                  <a:t>It just lets the sum to pass through as the final output, that is,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smtClean="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smtClean="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disagreement or mismatch is called the error.</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9173202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Instead of relying on the linear algebra solution (ordinary least squares or OLS),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will explicitly minimize the loss function using the gradient descent algorithm.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42109506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review logistic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logistic regression, we will use the Sigmoid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From now and on, we will denote the Sigmoid function as </a:t>
                </a:r>
                <a14:m>
                  <m:oMath xmlns:m="http://schemas.openxmlformats.org/officeDocument/2006/math">
                    <m:r>
                      <a:rPr lang="el-GR" altLang="ko-KR" sz="1200" i="1" smtClean="0">
                        <a:solidFill>
                          <a:srgbClr val="FF0000"/>
                        </a:solidFill>
                        <a:latin typeface="Cambria Math" panose="02040503050406030204" pitchFamily="18" charset="0"/>
                        <a:ea typeface="Cambria Math" panose="02040503050406030204" pitchFamily="18" charset="0"/>
                      </a:rPr>
                      <m:t>𝜎</m:t>
                    </m:r>
                    <m:r>
                      <a:rPr lang="en-US" altLang="ko-KR" sz="1200" b="0" i="1" smtClean="0">
                        <a:solidFill>
                          <a:srgbClr val="FF0000"/>
                        </a:solidFill>
                        <a:latin typeface="Cambria Math" panose="02040503050406030204" pitchFamily="18" charset="0"/>
                        <a:ea typeface="Cambria Math" panose="02040503050406030204" pitchFamily="18" charset="0"/>
                      </a:rPr>
                      <m:t>(</m:t>
                    </m:r>
                    <m:r>
                      <a:rPr lang="en-US" altLang="ko-KR" sz="1200" b="0" i="1" smtClean="0">
                        <a:solidFill>
                          <a:srgbClr val="FF0000"/>
                        </a:solidFill>
                        <a:latin typeface="Cambria Math" panose="02040503050406030204" pitchFamily="18" charset="0"/>
                        <a:ea typeface="Cambria Math" panose="02040503050406030204" pitchFamily="18" charset="0"/>
                      </a:rPr>
                      <m:t>𝑥</m:t>
                    </m:r>
                    <m:r>
                      <a:rPr lang="en-US" altLang="ko-KR" sz="1200" b="0" i="1" smtClean="0">
                        <a:solidFill>
                          <a:srgbClr val="FF0000"/>
                        </a:solidFill>
                        <a:latin typeface="Cambria Math" panose="02040503050406030204" pitchFamily="18" charset="0"/>
                        <a:ea typeface="Cambria Math" panose="02040503050406030204" pitchFamily="18" charset="0"/>
                      </a:rPr>
                      <m:t>)</m:t>
                    </m:r>
                  </m:oMath>
                </a14:m>
                <a:r>
                  <a:rPr lang="en-US" altLang="ko-KR"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review logistic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logistic regression, we will use the Sigmoid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From now and on, we will denote the Sigmoid function as </a:t>
                </a:r>
                <a:r>
                  <a:rPr lang="el-GR" altLang="ko-KR" sz="1200" i="0" smtClean="0">
                    <a:solidFill>
                      <a:srgbClr val="FF0000"/>
                    </a:solidFill>
                    <a:latin typeface="Cambria Math" panose="02040503050406030204" pitchFamily="18" charset="0"/>
                    <a:ea typeface="Cambria Math" panose="02040503050406030204" pitchFamily="18" charset="0"/>
                  </a:rPr>
                  <a:t>𝜎</a:t>
                </a:r>
                <a:r>
                  <a:rPr lang="en-US" altLang="ko-KR" sz="1200" b="0" i="0" smtClean="0">
                    <a:solidFill>
                      <a:srgbClr val="FF0000"/>
                    </a:solidFill>
                    <a:latin typeface="Cambria Math" panose="02040503050406030204" pitchFamily="18" charset="0"/>
                    <a:ea typeface="Cambria Math" panose="02040503050406030204" pitchFamily="18" charset="0"/>
                  </a:rPr>
                  <a:t>(𝑥)</a:t>
                </a:r>
                <a:r>
                  <a:rPr lang="en-US" altLang="ko-KR" dirty="0"/>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5492575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Logistic regression is illustrated by a diagram.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a:t>
                </a:r>
                <a14:m>
                  <m:oMath xmlns:m="http://schemas.openxmlformats.org/officeDocument/2006/math">
                    <m:r>
                      <a:rPr lang="en-US" altLang="ko-KR" i="1" dirty="0" smtClean="0">
                        <a:latin typeface="Cambria Math" panose="02040503050406030204" pitchFamily="18" charset="0"/>
                      </a:rPr>
                      <m:t>𝑋</m:t>
                    </m:r>
                  </m:oMath>
                </a14:m>
                <a:r>
                  <a:rPr lang="en-US" altLang="ko-KR" dirty="0"/>
                  <a:t> values are multiplied by the weights and then summed over. This is the logit </a:t>
                </a:r>
                <a14:m>
                  <m:oMath xmlns:m="http://schemas.openxmlformats.org/officeDocument/2006/math">
                    <m:r>
                      <a:rPr lang="en-US" altLang="ko-KR" b="0" i="1" smtClean="0">
                        <a:latin typeface="Cambria Math" panose="02040503050406030204" pitchFamily="18" charset="0"/>
                      </a:rPr>
                      <m:t>𝑆</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logit </a:t>
                </a:r>
                <a14:m>
                  <m:oMath xmlns:m="http://schemas.openxmlformats.org/officeDocument/2006/math">
                    <m:r>
                      <a:rPr lang="en-US" altLang="ko-KR" b="0" i="1" smtClean="0">
                        <a:latin typeface="Cambria Math" panose="02040503050406030204" pitchFamily="18" charset="0"/>
                      </a:rPr>
                      <m:t>𝑆</m:t>
                    </m:r>
                  </m:oMath>
                </a14:m>
                <a:r>
                  <a:rPr lang="en-US" altLang="ko-KR" dirty="0"/>
                  <a:t> passes through an activation function which is, in this case, the Sigmoid.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14:m>
                  <m:oMath xmlns:m="http://schemas.openxmlformats.org/officeDocument/2006/math">
                    <m:acc>
                      <m:accPr>
                        <m:chr m:val="̂"/>
                        <m:ctrlPr>
                          <a:rPr lang="ko-KR" altLang="en-US" sz="1200" i="1">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oMath>
                </a14:m>
                <a:r>
                  <a:rPr lang="en-US" altLang="ko-KR" sz="1200" dirty="0">
                    <a:latin typeface="Times New Roman" panose="02020603050405020304" pitchFamily="18" charset="0"/>
                    <a:cs typeface="Times New Roman" panose="02020603050405020304" pitchFamily="18" charset="0"/>
                  </a:rPr>
                  <a:t> and the true </a:t>
                </a:r>
                <a14:m>
                  <m:oMath xmlns:m="http://schemas.openxmlformats.org/officeDocument/2006/math">
                    <m:r>
                      <a:rPr lang="en-US" altLang="ko-KR" sz="1200" i="1" dirty="0" smtClean="0">
                        <a:solidFill>
                          <a:srgbClr val="0070C0"/>
                        </a:solidFill>
                        <a:latin typeface="Cambria Math" panose="02040503050406030204" pitchFamily="18" charset="0"/>
                        <a:cs typeface="Times New Roman" panose="02020603050405020304" pitchFamily="18" charset="0"/>
                      </a:rPr>
                      <m:t>𝑦</m:t>
                    </m:r>
                  </m:oMath>
                </a14:m>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disagreement or mismatch is called the error.</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Logistic regression is illustrated by a diagram.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a:t>
                </a:r>
                <a:r>
                  <a:rPr lang="en-US" altLang="ko-KR" i="0" dirty="0" smtClean="0">
                    <a:latin typeface="Cambria Math" panose="02040503050406030204" pitchFamily="18" charset="0"/>
                  </a:rPr>
                  <a:t>𝑋</a:t>
                </a:r>
                <a:r>
                  <a:rPr lang="en-US" altLang="ko-KR" dirty="0"/>
                  <a:t> values are multiplied by the weights and then summed over. This is the logit </a:t>
                </a:r>
                <a:r>
                  <a:rPr lang="en-US" altLang="ko-KR" b="0" i="0" smtClean="0">
                    <a:latin typeface="Cambria Math" panose="02040503050406030204" pitchFamily="18" charset="0"/>
                  </a:rPr>
                  <a:t>𝑆</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logit </a:t>
                </a:r>
                <a:r>
                  <a:rPr lang="en-US" altLang="ko-KR" b="0" i="0" smtClean="0">
                    <a:latin typeface="Cambria Math" panose="02040503050406030204" pitchFamily="18" charset="0"/>
                  </a:rPr>
                  <a:t>𝑆</a:t>
                </a:r>
                <a:r>
                  <a:rPr lang="en-US" altLang="ko-KR" dirty="0"/>
                  <a:t> passes through an activation function which is, in this case, the Sigmoid.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smtClean="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disagreement or mismatch is called the error</a:t>
                </a:r>
                <a:r>
                  <a:rPr lang="en-US" altLang="ko-KR" sz="1200" dirty="0" smtClean="0">
                    <a:latin typeface="Times New Roman" panose="02020603050405020304" pitchFamily="18" charset="0"/>
                    <a:cs typeface="Times New Roman" panose="02020603050405020304" pitchFamily="18" charset="0"/>
                  </a:rPr>
                  <a:t>.</a:t>
                </a:r>
                <a:endParaRPr lang="en-US" altLang="ko-KR" sz="1200" dirty="0">
                  <a:latin typeface="Times New Roman" panose="02020603050405020304" pitchFamily="18" charset="0"/>
                  <a:cs typeface="Times New Roman" panose="02020603050405020304" pitchFamily="18"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a:p>
        </p:txBody>
      </p:sp>
    </p:spTree>
    <p:extLst>
      <p:ext uri="{BB962C8B-B14F-4D97-AF65-F5344CB8AC3E}">
        <p14:creationId xmlns:p14="http://schemas.microsoft.com/office/powerpoint/2010/main" val="8319396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Please, refer to the logistic regression from the chapter on the machine learning.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negative of logarithmic likelihood is renamed as “entropy” or “binary entropy."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binary entropy can be generalized to the multi-class cross entropy when we have more than 2 classes.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see the table in the next page for the explicit formula of the multi-class cross entropy.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23298753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summary of commonly used loss functions is shown.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for the multi-class classification, assuming the one-hot-encoding</a:t>
                </a:r>
                <a:r>
                  <a:rPr lang="en-US" altLang="ko-KR" baseline="0" dirty="0"/>
                  <a:t> </a:t>
                </a:r>
                <a:r>
                  <a:rPr lang="en-US" altLang="ko-KR" dirty="0"/>
                  <a:t>there are in total </a:t>
                </a:r>
                <a14:m>
                  <m:oMath xmlns:m="http://schemas.openxmlformats.org/officeDocument/2006/math">
                    <m:r>
                      <a:rPr lang="en-US" altLang="ko-KR" i="1" dirty="0" smtClean="0">
                        <a:latin typeface="Cambria Math" panose="02040503050406030204" pitchFamily="18" charset="0"/>
                      </a:rPr>
                      <m:t>𝐾</m:t>
                    </m:r>
                  </m:oMath>
                </a14:m>
                <a:r>
                  <a:rPr lang="en-US" altLang="ko-KR" dirty="0"/>
                  <a:t> response</a:t>
                </a:r>
                <a:r>
                  <a:rPr lang="en-US" altLang="ko-KR" baseline="0" dirty="0"/>
                  <a:t> variables.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a:t>
                </a:r>
                <a14:m>
                  <m:oMath xmlns:m="http://schemas.openxmlformats.org/officeDocument/2006/math">
                    <m:sSub>
                      <m:sSubPr>
                        <m:ctrlPr>
                          <a:rPr lang="en-US" altLang="ko-KR" sz="1200" i="1" kern="1200" smtClean="0">
                            <a:solidFill>
                              <a:schemeClr val="tx1"/>
                            </a:solidFill>
                            <a:effectLst/>
                            <a:latin typeface="Cambria Math" panose="02040503050406030204" pitchFamily="18" charset="0"/>
                            <a:ea typeface="+mn-ea"/>
                            <a:cs typeface="+mn-cs"/>
                          </a:rPr>
                        </m:ctrlPr>
                      </m:sSubPr>
                      <m:e>
                        <m:r>
                          <a:rPr lang="en-US" altLang="ko-KR" sz="1200" b="0" i="1" kern="1200" smtClean="0">
                            <a:solidFill>
                              <a:schemeClr val="tx1"/>
                            </a:solidFill>
                            <a:effectLst/>
                            <a:latin typeface="Cambria Math" panose="02040503050406030204" pitchFamily="18" charset="0"/>
                            <a:ea typeface="+mn-ea"/>
                            <a:cs typeface="+mn-cs"/>
                          </a:rPr>
                          <m:t>𝑦</m:t>
                        </m:r>
                      </m:e>
                      <m:sub>
                        <m:r>
                          <a:rPr lang="en-US" altLang="ko-KR" sz="1200" b="0" i="1" kern="1200" smtClean="0">
                            <a:solidFill>
                              <a:schemeClr val="tx1"/>
                            </a:solidFill>
                            <a:effectLst/>
                            <a:latin typeface="Cambria Math" panose="02040503050406030204" pitchFamily="18" charset="0"/>
                            <a:ea typeface="+mn-ea"/>
                            <a:cs typeface="+mn-cs"/>
                          </a:rPr>
                          <m:t>𝑖𝑘</m:t>
                        </m:r>
                      </m:sub>
                    </m:sSub>
                  </m:oMath>
                </a14:m>
                <a:r>
                  <a:rPr lang="en-US" altLang="ko-KR" dirty="0"/>
                  <a:t> is the real</a:t>
                </a:r>
                <a:r>
                  <a:rPr lang="en-US" altLang="ko-KR" baseline="0" dirty="0"/>
                  <a:t> value (0 or 1) of the observation </a:t>
                </a:r>
                <a14:m>
                  <m:oMath xmlns:m="http://schemas.openxmlformats.org/officeDocument/2006/math">
                    <m:r>
                      <a:rPr lang="en-US" altLang="ko-KR" i="1" baseline="0" dirty="0" smtClean="0">
                        <a:latin typeface="Cambria Math" panose="02040503050406030204" pitchFamily="18" charset="0"/>
                      </a:rPr>
                      <m:t>𝑖</m:t>
                    </m:r>
                  </m:oMath>
                </a14:m>
                <a:r>
                  <a:rPr lang="en-US" altLang="ko-KR" baseline="0" dirty="0"/>
                  <a:t> and the response variable </a:t>
                </a:r>
                <a14:m>
                  <m:oMath xmlns:m="http://schemas.openxmlformats.org/officeDocument/2006/math">
                    <m:r>
                      <a:rPr lang="en-US" altLang="ko-KR" i="1" baseline="0" dirty="0" smtClean="0">
                        <a:latin typeface="Cambria Math" panose="02040503050406030204" pitchFamily="18" charset="0"/>
                      </a:rPr>
                      <m:t>𝑘</m:t>
                    </m:r>
                  </m:oMath>
                </a14:m>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sSub>
                      <m:sSubPr>
                        <m:ctrlPr>
                          <a:rPr lang="en-US" altLang="ko-KR" sz="1200" i="1" kern="1200" smtClean="0">
                            <a:solidFill>
                              <a:schemeClr val="tx1"/>
                            </a:solidFill>
                            <a:effectLst/>
                            <a:latin typeface="Cambria Math" panose="02040503050406030204" pitchFamily="18" charset="0"/>
                            <a:ea typeface="+mn-ea"/>
                            <a:cs typeface="+mn-cs"/>
                          </a:rPr>
                        </m:ctrlPr>
                      </m:sSubPr>
                      <m:e>
                        <m:acc>
                          <m:accPr>
                            <m:chr m:val="̂"/>
                            <m:ctrlPr>
                              <a:rPr lang="en-US" altLang="ko-KR" sz="1200" i="1" kern="1200" smtClean="0">
                                <a:solidFill>
                                  <a:schemeClr val="tx1"/>
                                </a:solidFill>
                                <a:effectLst/>
                                <a:latin typeface="Cambria Math" panose="02040503050406030204" pitchFamily="18" charset="0"/>
                                <a:ea typeface="+mn-ea"/>
                                <a:cs typeface="+mn-cs"/>
                              </a:rPr>
                            </m:ctrlPr>
                          </m:accPr>
                          <m:e>
                            <m:r>
                              <a:rPr lang="en-US" altLang="ko-KR" sz="1200" b="0" i="1" kern="1200" smtClean="0">
                                <a:solidFill>
                                  <a:schemeClr val="tx1"/>
                                </a:solidFill>
                                <a:effectLst/>
                                <a:latin typeface="Cambria Math" panose="02040503050406030204" pitchFamily="18" charset="0"/>
                                <a:ea typeface="+mn-ea"/>
                                <a:cs typeface="+mn-cs"/>
                              </a:rPr>
                              <m:t>𝑝</m:t>
                            </m:r>
                            <m:r>
                              <a:rPr lang="en-US" altLang="ko-KR" sz="1200" b="0" i="1" kern="1200" smtClean="0">
                                <a:solidFill>
                                  <a:schemeClr val="tx1"/>
                                </a:solidFill>
                                <a:effectLst/>
                                <a:latin typeface="Cambria Math" panose="02040503050406030204" pitchFamily="18" charset="0"/>
                                <a:ea typeface="+mn-ea"/>
                                <a:cs typeface="+mn-cs"/>
                              </a:rPr>
                              <m:t> </m:t>
                            </m:r>
                          </m:e>
                        </m:acc>
                      </m:e>
                      <m:sub>
                        <m:r>
                          <a:rPr lang="en-US" altLang="ko-KR" sz="1200" b="0" i="1" kern="1200" smtClean="0">
                            <a:solidFill>
                              <a:schemeClr val="tx1"/>
                            </a:solidFill>
                            <a:effectLst/>
                            <a:latin typeface="Cambria Math" panose="02040503050406030204" pitchFamily="18" charset="0"/>
                            <a:ea typeface="+mn-ea"/>
                            <a:cs typeface="+mn-cs"/>
                          </a:rPr>
                          <m:t>𝑖𝑘</m:t>
                        </m:r>
                      </m:sub>
                    </m:sSub>
                  </m:oMath>
                </a14:m>
                <a:r>
                  <a:rPr lang="en-US" altLang="ko-KR" dirty="0"/>
                  <a:t> is the probability given by the </a:t>
                </a:r>
                <a:r>
                  <a:rPr lang="en-US" altLang="ko-KR" dirty="0" err="1"/>
                  <a:t>Softmax</a:t>
                </a:r>
                <a:r>
                  <a:rPr lang="en-US" altLang="ko-KR" dirty="0"/>
                  <a:t> activation</a:t>
                </a:r>
                <a:r>
                  <a:rPr lang="en-US" altLang="ko-KR" baseline="0" dirty="0"/>
                  <a:t> function at the output layer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summary of commonly used loss functions is shown.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for the multi-class classification, assuming the one-hot-encoding</a:t>
                </a:r>
                <a:r>
                  <a:rPr lang="en-US" altLang="ko-KR" baseline="0" dirty="0"/>
                  <a:t> </a:t>
                </a:r>
                <a:r>
                  <a:rPr lang="en-US" altLang="ko-KR" dirty="0"/>
                  <a:t>there are in total </a:t>
                </a:r>
                <a:r>
                  <a:rPr lang="en-US" altLang="ko-KR" i="0" dirty="0" smtClean="0">
                    <a:latin typeface="Cambria Math" panose="02040503050406030204" pitchFamily="18" charset="0"/>
                  </a:rPr>
                  <a:t>𝐾</a:t>
                </a:r>
                <a:r>
                  <a:rPr lang="en-US" altLang="ko-KR" dirty="0"/>
                  <a:t> response</a:t>
                </a:r>
                <a:r>
                  <a:rPr lang="en-US" altLang="ko-KR" baseline="0" dirty="0"/>
                  <a:t> variables.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a:t>
                </a:r>
                <a:r>
                  <a:rPr lang="en-US" altLang="ko-KR" sz="1200" b="0" i="0" kern="1200" smtClean="0">
                    <a:solidFill>
                      <a:schemeClr val="tx1"/>
                    </a:solidFill>
                    <a:effectLst/>
                    <a:latin typeface="Cambria Math" panose="02040503050406030204" pitchFamily="18" charset="0"/>
                    <a:ea typeface="+mn-ea"/>
                    <a:cs typeface="+mn-cs"/>
                  </a:rPr>
                  <a:t>𝑦_𝑖𝑘</a:t>
                </a:r>
                <a:r>
                  <a:rPr lang="en-US" altLang="ko-KR" dirty="0"/>
                  <a:t> is the real</a:t>
                </a:r>
                <a:r>
                  <a:rPr lang="en-US" altLang="ko-KR" baseline="0" dirty="0"/>
                  <a:t> value (0 or 1) of the observation </a:t>
                </a:r>
                <a:r>
                  <a:rPr lang="en-US" altLang="ko-KR" i="0" baseline="0" dirty="0" smtClean="0">
                    <a:latin typeface="Cambria Math" panose="02040503050406030204" pitchFamily="18" charset="0"/>
                  </a:rPr>
                  <a:t>𝑖</a:t>
                </a:r>
                <a:r>
                  <a:rPr lang="en-US" altLang="ko-KR" baseline="0" dirty="0"/>
                  <a:t> and the response variable </a:t>
                </a:r>
                <a:r>
                  <a:rPr lang="en-US" altLang="ko-KR" i="0" baseline="0" dirty="0" smtClean="0">
                    <a:latin typeface="Cambria Math" panose="02040503050406030204" pitchFamily="18" charset="0"/>
                  </a:rPr>
                  <a:t>𝑘</a:t>
                </a:r>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0" kern="1200" smtClean="0">
                    <a:solidFill>
                      <a:schemeClr val="tx1"/>
                    </a:solidFill>
                    <a:effectLst/>
                    <a:latin typeface="Cambria Math" panose="02040503050406030204" pitchFamily="18" charset="0"/>
                    <a:ea typeface="+mn-ea"/>
                    <a:cs typeface="+mn-cs"/>
                  </a:rPr>
                  <a:t>(</a:t>
                </a:r>
                <a:r>
                  <a:rPr lang="en-US" altLang="ko-KR" sz="1200" b="0" i="0" kern="1200" smtClean="0">
                    <a:solidFill>
                      <a:schemeClr val="tx1"/>
                    </a:solidFill>
                    <a:effectLst/>
                    <a:latin typeface="Cambria Math" panose="02040503050406030204" pitchFamily="18" charset="0"/>
                    <a:ea typeface="+mn-ea"/>
                    <a:cs typeface="+mn-cs"/>
                  </a:rPr>
                  <a:t>𝑝 ) ̂_𝑖𝑘</a:t>
                </a:r>
                <a:r>
                  <a:rPr lang="en-US" altLang="ko-KR" dirty="0"/>
                  <a:t> is the probability given by the </a:t>
                </a:r>
                <a:r>
                  <a:rPr lang="en-US" altLang="ko-KR" dirty="0" err="1"/>
                  <a:t>Softmax</a:t>
                </a:r>
                <a:r>
                  <a:rPr lang="en-US" altLang="ko-KR" dirty="0"/>
                  <a:t> activation</a:t>
                </a:r>
                <a:r>
                  <a:rPr lang="en-US" altLang="ko-KR" baseline="0" dirty="0"/>
                  <a:t> function at the output layer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31039405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gradient descent algorithm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an iterative algorithm that approaches the optimal solution in small steps.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goal is to get the optimal set of model parameters </a:t>
                </a:r>
                <a14:m>
                  <m:oMath xmlns:m="http://schemas.openxmlformats.org/officeDocument/2006/math">
                    <m:r>
                      <a:rPr lang="en-US" altLang="ko-KR" sz="1200" i="1" smtClean="0">
                        <a:latin typeface="Cambria Math" panose="02040503050406030204" pitchFamily="18" charset="0"/>
                      </a:rPr>
                      <m:t>(</m:t>
                    </m:r>
                    <m:r>
                      <a:rPr lang="en-US" altLang="ko-KR" sz="1200" i="1" smtClean="0">
                        <a:latin typeface="Cambria Math" panose="02040503050406030204" pitchFamily="18" charset="0"/>
                      </a:rPr>
                      <m:t>𝑏</m:t>
                    </m:r>
                    <m:r>
                      <a:rPr lang="en-US" altLang="ko-KR" sz="1200" i="1" smtClean="0">
                        <a:latin typeface="Cambria Math" panose="02040503050406030204" pitchFamily="18" charset="0"/>
                      </a:rPr>
                      <m:t>,</m:t>
                    </m:r>
                    <m:r>
                      <a:rPr lang="en-US" altLang="ko-KR" sz="1200" b="1" i="1">
                        <a:latin typeface="Cambria Math" panose="02040503050406030204" pitchFamily="18" charset="0"/>
                      </a:rPr>
                      <m:t>𝑾</m:t>
                    </m:r>
                    <m:r>
                      <a:rPr lang="en-US" altLang="ko-KR" sz="1200" i="1">
                        <a:latin typeface="Cambria Math" panose="02040503050406030204" pitchFamily="18" charset="0"/>
                      </a:rPr>
                      <m:t>)</m:t>
                    </m:r>
                  </m:oMath>
                </a14:m>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𝑏</m:t>
                    </m:r>
                  </m:oMath>
                </a14:m>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represents</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the</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bias</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ko-KR" sz="1200" b="1" i="1" dirty="0" smtClean="0">
                        <a:latin typeface="Cambria Math" panose="02040503050406030204" pitchFamily="18" charset="0"/>
                        <a:cs typeface="Times New Roman" panose="02020603050405020304" pitchFamily="18" charset="0"/>
                      </a:rPr>
                      <m:t>𝑾</m:t>
                    </m:r>
                  </m:oMath>
                </a14:m>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matrix represents the set of weights.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notice that the hyperparameter eta (</a:t>
                </a:r>
                <a14:m>
                  <m:oMath xmlns:m="http://schemas.openxmlformats.org/officeDocument/2006/math">
                    <m:r>
                      <a:rPr lang="en-US" altLang="ko-KR" sz="1200" i="1" smtClean="0">
                        <a:solidFill>
                          <a:srgbClr val="00B050"/>
                        </a:solidFill>
                        <a:latin typeface="Cambria Math" panose="02040503050406030204" pitchFamily="18" charset="0"/>
                      </a:rPr>
                      <m:t>𝜂</m:t>
                    </m:r>
                  </m:oMath>
                </a14:m>
                <a:r>
                  <a:rPr lang="en-US" altLang="ko-KR" dirty="0"/>
                  <a:t>) controls the convergence speed</a:t>
                </a:r>
                <a:r>
                  <a:rPr lang="en-US" altLang="ko-KR" baseline="0" dirty="0"/>
                  <a:t> (or learning rate).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gradient descent algorithm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an iterative algorithm that approaches the optimal solution in small steps.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goal is to get the optimal set of model parameters </a:t>
                </a:r>
                <a:r>
                  <a:rPr lang="en-US" altLang="ko-KR" sz="1200" i="0" smtClean="0">
                    <a:latin typeface="Cambria Math" panose="02040503050406030204" pitchFamily="18" charset="0"/>
                  </a:rPr>
                  <a:t>(𝑏,</a:t>
                </a:r>
                <a:r>
                  <a:rPr lang="en-US" altLang="ko-KR" sz="1200" b="1" i="0">
                    <a:latin typeface="Cambria Math" panose="02040503050406030204" pitchFamily="18" charset="0"/>
                  </a:rPr>
                  <a:t>𝑾</a:t>
                </a:r>
                <a:r>
                  <a:rPr lang="en-US" altLang="ko-KR" sz="1200" i="0">
                    <a:latin typeface="Cambria Math" panose="02040503050406030204" pitchFamily="18" charset="0"/>
                  </a:rPr>
                  <a:t>)</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0" dirty="0" smtClean="0">
                    <a:latin typeface="Cambria Math" panose="02040503050406030204" pitchFamily="18" charset="0"/>
                    <a:cs typeface="Times New Roman" panose="02020603050405020304" pitchFamily="18" charset="0"/>
                  </a:rPr>
                  <a:t>𝑏</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represents</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the</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bias</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r>
                  <a:rPr lang="en-US" altLang="ko-KR" sz="1200" b="1" i="0" dirty="0" smtClean="0">
                    <a:latin typeface="Cambria Math" panose="02040503050406030204" pitchFamily="18" charset="0"/>
                    <a:cs typeface="Times New Roman" panose="02020603050405020304" pitchFamily="18" charset="0"/>
                  </a:rPr>
                  <a:t>𝑾</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matrix represents the set of weights.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notice that the hyperparameter eta (</a:t>
                </a:r>
                <a:r>
                  <a:rPr lang="en-US" altLang="ko-KR" sz="1200" i="0" smtClean="0">
                    <a:solidFill>
                      <a:srgbClr val="00B050"/>
                    </a:solidFill>
                    <a:latin typeface="Cambria Math" panose="02040503050406030204" pitchFamily="18" charset="0"/>
                  </a:rPr>
                  <a:t>𝜂</a:t>
                </a:r>
                <a:r>
                  <a:rPr lang="en-US" altLang="ko-KR" dirty="0"/>
                  <a:t>) controls the convergence speed</a:t>
                </a:r>
                <a:r>
                  <a:rPr lang="en-US" altLang="ko-KR" baseline="0" dirty="0"/>
                  <a:t> (or learning rate).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34272588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picture illustrates the gradient descent algorithm.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TensorFlow provides all the resources required to implement the gradient descent algorithm.</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138</a:t>
            </a:fld>
            <a:endParaRPr lang="ko-KR" altLang="en-US"/>
          </a:p>
        </p:txBody>
      </p:sp>
    </p:spTree>
    <p:extLst>
      <p:ext uri="{BB962C8B-B14F-4D97-AF65-F5344CB8AC3E}">
        <p14:creationId xmlns:p14="http://schemas.microsoft.com/office/powerpoint/2010/main" val="27098079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principle, to calculate the gradient, we should use all of the training data at once.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we can estimate the gradient approximately with randomly chosen samples (batches or mini-batches).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has several benefits as listed here.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3479958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886320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most commonly used variants of gradient descent algorithm are summarized.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notice that there are many improvements upon the plain “vanilla” algorithm.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u="sng" dirty="0"/>
              <a:t>We can execute a code written in TensorFlow version 1.x without any adjustments in TensorFlow 2.0 (</a:t>
            </a:r>
            <a:r>
              <a:rPr lang="ko-KR" altLang="en-US" u="sng" dirty="0"/>
              <a:t>번역</a:t>
            </a:r>
            <a:r>
              <a:rPr lang="en-US" altLang="ko-KR" u="sng" dirty="0"/>
              <a:t>)</a:t>
            </a:r>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effectLst/>
              </a:rPr>
              <a:t>import tensorflow.compat.v1 as </a:t>
            </a:r>
            <a:r>
              <a:rPr lang="en-US" altLang="ko-KR" dirty="0" err="1">
                <a:effectLst/>
              </a:rPr>
              <a:t>tf</a:t>
            </a:r>
            <a:r>
              <a:rPr lang="en-US" altLang="ko-KR" dirty="0">
                <a:effectLst/>
              </a:rPr>
              <a:t/>
            </a:r>
            <a:br>
              <a:rPr lang="en-US" altLang="ko-KR" dirty="0">
                <a:effectLst/>
              </a:rPr>
            </a:br>
            <a:r>
              <a:rPr lang="en-US" altLang="ko-KR" dirty="0">
                <a:effectLst/>
              </a:rPr>
              <a:t>tf.disable_v2_behavior()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u="sng" kern="1200" dirty="0">
                <a:solidFill>
                  <a:schemeClr val="tx1"/>
                </a:solidFill>
                <a:effectLst/>
                <a:latin typeface="+mn-lt"/>
                <a:ea typeface="+mn-ea"/>
                <a:cs typeface="+mn-cs"/>
              </a:rPr>
              <a:t>However, in this way, we will not be able to utilize many beneficial features provided by TensorFlow 2.0 (</a:t>
            </a:r>
            <a:r>
              <a:rPr lang="ko-KR" altLang="en-US" sz="1200" b="0" i="0" u="sng" kern="1200" dirty="0">
                <a:solidFill>
                  <a:schemeClr val="tx1"/>
                </a:solidFill>
                <a:effectLst/>
                <a:latin typeface="+mn-lt"/>
                <a:ea typeface="+mn-ea"/>
                <a:cs typeface="+mn-cs"/>
              </a:rPr>
              <a:t>번역</a:t>
            </a:r>
            <a:r>
              <a:rPr lang="en-US" altLang="ko-KR" sz="1200" b="0" i="0" u="sng" kern="1200" dirty="0">
                <a:solidFill>
                  <a:schemeClr val="tx1"/>
                </a:solidFill>
                <a:effectLst/>
                <a:latin typeface="+mn-lt"/>
                <a:ea typeface="+mn-ea"/>
                <a:cs typeface="+mn-cs"/>
              </a:rPr>
              <a:t>)</a:t>
            </a:r>
            <a:r>
              <a:rPr lang="ko-KR" altLang="en-US" sz="1200" b="0" i="0" u="sng" kern="1200" dirty="0">
                <a:solidFill>
                  <a:schemeClr val="tx1"/>
                </a:solidFill>
                <a:effectLst/>
                <a:latin typeface="+mn-lt"/>
                <a:ea typeface="+mn-ea"/>
                <a:cs typeface="+mn-cs"/>
              </a:rPr>
              <a:t> </a:t>
            </a:r>
            <a:endParaRPr lang="en-US" altLang="ko-KR" sz="1200" b="0" i="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40799427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TensorFlow training steps are summarized.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Gradient descent is implicit in the training.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TensorFlow, we </a:t>
            </a:r>
            <a:r>
              <a:rPr lang="en-US" altLang="ko-KR" b="1" dirty="0"/>
              <a:t>do not need </a:t>
            </a:r>
            <a:r>
              <a:rPr lang="en-US" altLang="ko-KR" dirty="0"/>
              <a:t>to explicitly calculate the gradients.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10514092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MNIST dataset is comprised of flattened images of handwritten digits.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image labels are represented not by integers but by “one hot encoding."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31474776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ex_0602.ipynb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28832457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ex_0603.ipynb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a:p>
        </p:txBody>
      </p:sp>
    </p:spTree>
    <p:extLst>
      <p:ext uri="{BB962C8B-B14F-4D97-AF65-F5344CB8AC3E}">
        <p14:creationId xmlns:p14="http://schemas.microsoft.com/office/powerpoint/2010/main" val="19124764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ex_0604.ipynb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42376977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379168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TensorFlow has become the most widely employed deep learning library since its release in 2015.</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What made TensorFlow difficult was the static computational graph. </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 benefits of static computational graph are compatibility with diverse hardware devices and easy internal optimization. </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Static computational graph is cumbersome for users who develop interactive neural networks, because its operation is divided into graph declaration and graph execution.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147</a:t>
            </a:fld>
            <a:endParaRPr lang="ko-KR" altLang="en-US"/>
          </a:p>
        </p:txBody>
      </p:sp>
    </p:spTree>
    <p:extLst>
      <p:ext uri="{BB962C8B-B14F-4D97-AF65-F5344CB8AC3E}">
        <p14:creationId xmlns:p14="http://schemas.microsoft.com/office/powerpoint/2010/main" val="31411917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TensorFlow has become the most widely employed deep learning library since its release in 2015.</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What made TensorFlow difficult was the static computational graph. </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 benefits of static computational graph are compatibility with diverse hardware devices and easy internal optimization. </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Static computational graph is cumbersome for users who develop interactive neural networks, because its operation is divided into graph declaration and graph execution.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560663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With such support, TensorFlow has become a useful library for both academic researchers and developers.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In addition, it offers a wide range of informative documents and tutorials for new users.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Another important feature is that TensorFlow is extremely suitable for mobile application development since it supports mobile environments.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982006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 the previous slide, we supposed that we know the w value of the solution. w0 is =0.5, w1 is 1, w2 is 1.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326455393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a:p>
        </p:txBody>
      </p:sp>
    </p:spTree>
    <p:extLst>
      <p:ext uri="{BB962C8B-B14F-4D97-AF65-F5344CB8AC3E}">
        <p14:creationId xmlns:p14="http://schemas.microsoft.com/office/powerpoint/2010/main" val="3960073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227927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152</a:t>
            </a:fld>
            <a:endParaRPr lang="ko-KR" altLang="en-US"/>
          </a:p>
        </p:txBody>
      </p:sp>
    </p:spTree>
    <p:extLst>
      <p:ext uri="{BB962C8B-B14F-4D97-AF65-F5344CB8AC3E}">
        <p14:creationId xmlns:p14="http://schemas.microsoft.com/office/powerpoint/2010/main" val="354417081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https://keras.io/</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153</a:t>
            </a:fld>
            <a:endParaRPr lang="ko-KR" altLang="en-US"/>
          </a:p>
        </p:txBody>
      </p:sp>
    </p:spTree>
    <p:extLst>
      <p:ext uri="{BB962C8B-B14F-4D97-AF65-F5344CB8AC3E}">
        <p14:creationId xmlns:p14="http://schemas.microsoft.com/office/powerpoint/2010/main" val="7924791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straightforward and easy to build DNNs with Keras.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a:p>
        </p:txBody>
      </p:sp>
    </p:spTree>
    <p:extLst>
      <p:ext uri="{BB962C8B-B14F-4D97-AF65-F5344CB8AC3E}">
        <p14:creationId xmlns:p14="http://schemas.microsoft.com/office/powerpoint/2010/main" val="354245314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Keras work flow is even simpler than that of TensorFlow.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meaning of each step will be clear as we go through more examples later (Coding Exercises).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155</a:t>
            </a:fld>
            <a:endParaRPr lang="ko-KR" altLang="en-US"/>
          </a:p>
        </p:txBody>
      </p:sp>
    </p:spTree>
    <p:extLst>
      <p:ext uri="{BB962C8B-B14F-4D97-AF65-F5344CB8AC3E}">
        <p14:creationId xmlns:p14="http://schemas.microsoft.com/office/powerpoint/2010/main" val="87620685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summary of commonly used loss functions is shown.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for the multi-class classification, assuming the one-hot-encoding</a:t>
                </a:r>
                <a:r>
                  <a:rPr lang="en-US" altLang="ko-KR" baseline="0" dirty="0"/>
                  <a:t> </a:t>
                </a:r>
                <a:r>
                  <a:rPr lang="en-US" altLang="ko-KR" dirty="0"/>
                  <a:t>there are in total </a:t>
                </a:r>
                <a14:m>
                  <m:oMath xmlns:m="http://schemas.openxmlformats.org/officeDocument/2006/math">
                    <m:r>
                      <a:rPr lang="en-US" altLang="ko-KR" i="1" dirty="0" smtClean="0">
                        <a:latin typeface="Cambria Math" panose="02040503050406030204" pitchFamily="18" charset="0"/>
                      </a:rPr>
                      <m:t>𝐾</m:t>
                    </m:r>
                  </m:oMath>
                </a14:m>
                <a:r>
                  <a:rPr lang="en-US" altLang="ko-KR" dirty="0"/>
                  <a:t> response</a:t>
                </a:r>
                <a:r>
                  <a:rPr lang="en-US" altLang="ko-KR" baseline="0" dirty="0"/>
                  <a:t> variables.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a:t>
                </a:r>
                <a14:m>
                  <m:oMath xmlns:m="http://schemas.openxmlformats.org/officeDocument/2006/math">
                    <m:sSub>
                      <m:sSubPr>
                        <m:ctrlPr>
                          <a:rPr lang="en-US" altLang="ko-KR" sz="1200" i="1" kern="1200" smtClean="0">
                            <a:solidFill>
                              <a:schemeClr val="tx1"/>
                            </a:solidFill>
                            <a:effectLst/>
                            <a:latin typeface="Cambria Math" panose="02040503050406030204" pitchFamily="18" charset="0"/>
                            <a:ea typeface="+mn-ea"/>
                            <a:cs typeface="+mn-cs"/>
                          </a:rPr>
                        </m:ctrlPr>
                      </m:sSubPr>
                      <m:e>
                        <m:r>
                          <a:rPr lang="en-US" altLang="ko-KR" sz="1200" b="0" i="1" kern="1200" smtClean="0">
                            <a:solidFill>
                              <a:schemeClr val="tx1"/>
                            </a:solidFill>
                            <a:effectLst/>
                            <a:latin typeface="Cambria Math" panose="02040503050406030204" pitchFamily="18" charset="0"/>
                            <a:ea typeface="+mn-ea"/>
                            <a:cs typeface="+mn-cs"/>
                          </a:rPr>
                          <m:t>𝑦</m:t>
                        </m:r>
                      </m:e>
                      <m:sub>
                        <m:r>
                          <a:rPr lang="en-US" altLang="ko-KR" sz="1200" b="0" i="1" kern="1200" smtClean="0">
                            <a:solidFill>
                              <a:schemeClr val="tx1"/>
                            </a:solidFill>
                            <a:effectLst/>
                            <a:latin typeface="Cambria Math" panose="02040503050406030204" pitchFamily="18" charset="0"/>
                            <a:ea typeface="+mn-ea"/>
                            <a:cs typeface="+mn-cs"/>
                          </a:rPr>
                          <m:t>𝑖𝑘</m:t>
                        </m:r>
                      </m:sub>
                    </m:sSub>
                  </m:oMath>
                </a14:m>
                <a:r>
                  <a:rPr lang="en-US" altLang="ko-KR" dirty="0"/>
                  <a:t> is the real</a:t>
                </a:r>
                <a:r>
                  <a:rPr lang="en-US" altLang="ko-KR" baseline="0" dirty="0"/>
                  <a:t> value (0 or 1) of the observation </a:t>
                </a:r>
                <a14:m>
                  <m:oMath xmlns:m="http://schemas.openxmlformats.org/officeDocument/2006/math">
                    <m:r>
                      <a:rPr lang="en-US" altLang="ko-KR" i="1" baseline="0" dirty="0" smtClean="0">
                        <a:latin typeface="Cambria Math" panose="02040503050406030204" pitchFamily="18" charset="0"/>
                      </a:rPr>
                      <m:t>𝑖</m:t>
                    </m:r>
                  </m:oMath>
                </a14:m>
                <a:r>
                  <a:rPr lang="en-US" altLang="ko-KR" baseline="0" dirty="0"/>
                  <a:t> and the response variable </a:t>
                </a:r>
                <a14:m>
                  <m:oMath xmlns:m="http://schemas.openxmlformats.org/officeDocument/2006/math">
                    <m:r>
                      <a:rPr lang="en-US" altLang="ko-KR" i="1" baseline="0" dirty="0" smtClean="0">
                        <a:latin typeface="Cambria Math" panose="02040503050406030204" pitchFamily="18" charset="0"/>
                      </a:rPr>
                      <m:t>𝑘</m:t>
                    </m:r>
                  </m:oMath>
                </a14:m>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sSub>
                      <m:sSubPr>
                        <m:ctrlPr>
                          <a:rPr lang="en-US" altLang="ko-KR" sz="1200" i="1" kern="1200" smtClean="0">
                            <a:solidFill>
                              <a:schemeClr val="tx1"/>
                            </a:solidFill>
                            <a:effectLst/>
                            <a:latin typeface="Cambria Math" panose="02040503050406030204" pitchFamily="18" charset="0"/>
                            <a:ea typeface="+mn-ea"/>
                            <a:cs typeface="+mn-cs"/>
                          </a:rPr>
                        </m:ctrlPr>
                      </m:sSubPr>
                      <m:e>
                        <m:acc>
                          <m:accPr>
                            <m:chr m:val="̂"/>
                            <m:ctrlPr>
                              <a:rPr lang="en-US" altLang="ko-KR" sz="1200" i="1" kern="1200" smtClean="0">
                                <a:solidFill>
                                  <a:schemeClr val="tx1"/>
                                </a:solidFill>
                                <a:effectLst/>
                                <a:latin typeface="Cambria Math" panose="02040503050406030204" pitchFamily="18" charset="0"/>
                                <a:ea typeface="+mn-ea"/>
                                <a:cs typeface="+mn-cs"/>
                              </a:rPr>
                            </m:ctrlPr>
                          </m:accPr>
                          <m:e>
                            <m:r>
                              <a:rPr lang="en-US" altLang="ko-KR" sz="1200" b="0" i="1" kern="1200" smtClean="0">
                                <a:solidFill>
                                  <a:schemeClr val="tx1"/>
                                </a:solidFill>
                                <a:effectLst/>
                                <a:latin typeface="Cambria Math" panose="02040503050406030204" pitchFamily="18" charset="0"/>
                                <a:ea typeface="+mn-ea"/>
                                <a:cs typeface="+mn-cs"/>
                              </a:rPr>
                              <m:t>𝑝</m:t>
                            </m:r>
                            <m:r>
                              <a:rPr lang="en-US" altLang="ko-KR" sz="1200" b="0" i="1" kern="1200" smtClean="0">
                                <a:solidFill>
                                  <a:schemeClr val="tx1"/>
                                </a:solidFill>
                                <a:effectLst/>
                                <a:latin typeface="Cambria Math" panose="02040503050406030204" pitchFamily="18" charset="0"/>
                                <a:ea typeface="+mn-ea"/>
                                <a:cs typeface="+mn-cs"/>
                              </a:rPr>
                              <m:t> </m:t>
                            </m:r>
                          </m:e>
                        </m:acc>
                      </m:e>
                      <m:sub>
                        <m:r>
                          <a:rPr lang="en-US" altLang="ko-KR" sz="1200" b="0" i="1" kern="1200" smtClean="0">
                            <a:solidFill>
                              <a:schemeClr val="tx1"/>
                            </a:solidFill>
                            <a:effectLst/>
                            <a:latin typeface="Cambria Math" panose="02040503050406030204" pitchFamily="18" charset="0"/>
                            <a:ea typeface="+mn-ea"/>
                            <a:cs typeface="+mn-cs"/>
                          </a:rPr>
                          <m:t>𝑖𝑘</m:t>
                        </m:r>
                      </m:sub>
                    </m:sSub>
                  </m:oMath>
                </a14:m>
                <a:r>
                  <a:rPr lang="en-US" altLang="ko-KR" dirty="0"/>
                  <a:t> is the probability given by the </a:t>
                </a:r>
                <a:r>
                  <a:rPr lang="en-US" altLang="ko-KR" dirty="0" err="1"/>
                  <a:t>Softmax</a:t>
                </a:r>
                <a:r>
                  <a:rPr lang="en-US" altLang="ko-KR" dirty="0"/>
                  <a:t> activation</a:t>
                </a:r>
                <a:r>
                  <a:rPr lang="en-US" altLang="ko-KR" baseline="0" dirty="0"/>
                  <a:t> function at the output layer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summary of commonly used loss functions is shown.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for the multi-class classification, assuming the one-hot-encoding</a:t>
                </a:r>
                <a:r>
                  <a:rPr lang="en-US" altLang="ko-KR" baseline="0" dirty="0"/>
                  <a:t> </a:t>
                </a:r>
                <a:r>
                  <a:rPr lang="en-US" altLang="ko-KR" dirty="0"/>
                  <a:t>there are in total </a:t>
                </a:r>
                <a:r>
                  <a:rPr lang="en-US" altLang="ko-KR" i="0" dirty="0" smtClean="0">
                    <a:latin typeface="Cambria Math" panose="02040503050406030204" pitchFamily="18" charset="0"/>
                  </a:rPr>
                  <a:t>𝐾</a:t>
                </a:r>
                <a:r>
                  <a:rPr lang="en-US" altLang="ko-KR" dirty="0"/>
                  <a:t> response</a:t>
                </a:r>
                <a:r>
                  <a:rPr lang="en-US" altLang="ko-KR" baseline="0" dirty="0"/>
                  <a:t> variables.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a:t>
                </a:r>
                <a:r>
                  <a:rPr lang="en-US" altLang="ko-KR" sz="1200" b="0" i="0" kern="1200" smtClean="0">
                    <a:solidFill>
                      <a:schemeClr val="tx1"/>
                    </a:solidFill>
                    <a:effectLst/>
                    <a:latin typeface="Cambria Math" panose="02040503050406030204" pitchFamily="18" charset="0"/>
                    <a:ea typeface="+mn-ea"/>
                    <a:cs typeface="+mn-cs"/>
                  </a:rPr>
                  <a:t>𝑦_𝑖𝑘</a:t>
                </a:r>
                <a:r>
                  <a:rPr lang="en-US" altLang="ko-KR" dirty="0"/>
                  <a:t> is the real</a:t>
                </a:r>
                <a:r>
                  <a:rPr lang="en-US" altLang="ko-KR" baseline="0" dirty="0"/>
                  <a:t> value (0 or 1) of the observation </a:t>
                </a:r>
                <a:r>
                  <a:rPr lang="en-US" altLang="ko-KR" i="0" baseline="0" dirty="0" smtClean="0">
                    <a:latin typeface="Cambria Math" panose="02040503050406030204" pitchFamily="18" charset="0"/>
                  </a:rPr>
                  <a:t>𝑖</a:t>
                </a:r>
                <a:r>
                  <a:rPr lang="en-US" altLang="ko-KR" baseline="0" dirty="0"/>
                  <a:t> and the response variable </a:t>
                </a:r>
                <a:r>
                  <a:rPr lang="en-US" altLang="ko-KR" i="0" baseline="0" dirty="0" smtClean="0">
                    <a:latin typeface="Cambria Math" panose="02040503050406030204" pitchFamily="18" charset="0"/>
                  </a:rPr>
                  <a:t>𝑘</a:t>
                </a:r>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0" kern="1200" smtClean="0">
                    <a:solidFill>
                      <a:schemeClr val="tx1"/>
                    </a:solidFill>
                    <a:effectLst/>
                    <a:latin typeface="Cambria Math" panose="02040503050406030204" pitchFamily="18" charset="0"/>
                    <a:ea typeface="+mn-ea"/>
                    <a:cs typeface="+mn-cs"/>
                  </a:rPr>
                  <a:t>(</a:t>
                </a:r>
                <a:r>
                  <a:rPr lang="en-US" altLang="ko-KR" sz="1200" b="0" i="0" kern="1200" smtClean="0">
                    <a:solidFill>
                      <a:schemeClr val="tx1"/>
                    </a:solidFill>
                    <a:effectLst/>
                    <a:latin typeface="Cambria Math" panose="02040503050406030204" pitchFamily="18" charset="0"/>
                    <a:ea typeface="+mn-ea"/>
                    <a:cs typeface="+mn-cs"/>
                  </a:rPr>
                  <a:t>𝑝 ) ̂_𝑖𝑘</a:t>
                </a:r>
                <a:r>
                  <a:rPr lang="en-US" altLang="ko-KR" dirty="0"/>
                  <a:t> is the probability given by the </a:t>
                </a:r>
                <a:r>
                  <a:rPr lang="en-US" altLang="ko-KR" dirty="0" err="1"/>
                  <a:t>Softmax</a:t>
                </a:r>
                <a:r>
                  <a:rPr lang="en-US" altLang="ko-KR" dirty="0"/>
                  <a:t> activation</a:t>
                </a:r>
                <a:r>
                  <a:rPr lang="en-US" altLang="ko-KR" baseline="0" dirty="0"/>
                  <a:t> function at the output layer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156</a:t>
            </a:fld>
            <a:endParaRPr lang="ko-KR" altLang="en-US"/>
          </a:p>
        </p:txBody>
      </p:sp>
    </p:spTree>
    <p:extLst>
      <p:ext uri="{BB962C8B-B14F-4D97-AF65-F5344CB8AC3E}">
        <p14:creationId xmlns:p14="http://schemas.microsoft.com/office/powerpoint/2010/main" val="3297668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most commonly used variants of gradient descent algorithm are summarized.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notice that there are many improvements upon the plain “vanilla” algorithm.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157</a:t>
            </a:fld>
            <a:endParaRPr lang="ko-KR" altLang="en-US"/>
          </a:p>
        </p:txBody>
      </p:sp>
    </p:spTree>
    <p:extLst>
      <p:ext uri="{BB962C8B-B14F-4D97-AF65-F5344CB8AC3E}">
        <p14:creationId xmlns:p14="http://schemas.microsoft.com/office/powerpoint/2010/main" val="23211082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 summary of some of the most commonly used activation functions.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Softmax</a:t>
            </a:r>
            <a:r>
              <a:rPr lang="en-US" altLang="ko-KR" dirty="0"/>
              <a:t> is often used at the output layer of neural networks that do classification.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a:p>
        </p:txBody>
      </p:sp>
    </p:spTree>
    <p:extLst>
      <p:ext uri="{BB962C8B-B14F-4D97-AF65-F5344CB8AC3E}">
        <p14:creationId xmlns:p14="http://schemas.microsoft.com/office/powerpoint/2010/main" val="1498666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Layer classes are provided by Keras.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Creating a layer object is pretty easy with Keras.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159</a:t>
            </a:fld>
            <a:endParaRPr lang="ko-KR" altLang="en-US"/>
          </a:p>
        </p:txBody>
      </p:sp>
    </p:spTree>
    <p:extLst>
      <p:ext uri="{BB962C8B-B14F-4D97-AF65-F5344CB8AC3E}">
        <p14:creationId xmlns:p14="http://schemas.microsoft.com/office/powerpoint/2010/main" val="3604952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194708651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There are two ways of building models with Keras.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code examples to be shown later mostly correspond to the Sequential API.</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160</a:t>
            </a:fld>
            <a:endParaRPr lang="ko-KR" altLang="en-US"/>
          </a:p>
        </p:txBody>
      </p:sp>
    </p:spTree>
    <p:extLst>
      <p:ext uri="{BB962C8B-B14F-4D97-AF65-F5344CB8AC3E}">
        <p14:creationId xmlns:p14="http://schemas.microsoft.com/office/powerpoint/2010/main" val="25583208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Keras comes with useful datasets for learning and practicing.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datasets can be used for image classification, linear regression, natural language processing, etc.</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161</a:t>
            </a:fld>
            <a:endParaRPr lang="ko-KR" altLang="en-US"/>
          </a:p>
        </p:txBody>
      </p:sp>
    </p:spTree>
    <p:extLst>
      <p:ext uri="{BB962C8B-B14F-4D97-AF65-F5344CB8AC3E}">
        <p14:creationId xmlns:p14="http://schemas.microsoft.com/office/powerpoint/2010/main" val="38613213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162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299043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 diagram of the linear or logistic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If we choose the linear activation, then this is a linear regression model.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If we choose the Sigmoid activation, then this is a logistic regression model.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163</a:t>
            </a:fld>
            <a:endParaRPr lang="ko-KR" altLang="en-US"/>
          </a:p>
        </p:txBody>
      </p:sp>
    </p:spTree>
    <p:extLst>
      <p:ext uri="{BB962C8B-B14F-4D97-AF65-F5344CB8AC3E}">
        <p14:creationId xmlns:p14="http://schemas.microsoft.com/office/powerpoint/2010/main" val="78673273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164</a:t>
            </a:fld>
            <a:endParaRPr lang="ko-KR" altLang="en-US"/>
          </a:p>
        </p:txBody>
      </p:sp>
    </p:spTree>
    <p:extLst>
      <p:ext uri="{BB962C8B-B14F-4D97-AF65-F5344CB8AC3E}">
        <p14:creationId xmlns:p14="http://schemas.microsoft.com/office/powerpoint/2010/main" val="194672492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165</a:t>
            </a:fld>
            <a:endParaRPr lang="ko-KR" altLang="en-US"/>
          </a:p>
        </p:txBody>
      </p:sp>
    </p:spTree>
    <p:extLst>
      <p:ext uri="{BB962C8B-B14F-4D97-AF65-F5344CB8AC3E}">
        <p14:creationId xmlns:p14="http://schemas.microsoft.com/office/powerpoint/2010/main" val="304256014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166</a:t>
            </a:fld>
            <a:endParaRPr lang="ko-KR" altLang="en-US"/>
          </a:p>
        </p:txBody>
      </p:sp>
    </p:spTree>
    <p:extLst>
      <p:ext uri="{BB962C8B-B14F-4D97-AF65-F5344CB8AC3E}">
        <p14:creationId xmlns:p14="http://schemas.microsoft.com/office/powerpoint/2010/main" val="15237614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167</a:t>
            </a:fld>
            <a:endParaRPr lang="ko-KR" altLang="en-US"/>
          </a:p>
        </p:txBody>
      </p:sp>
    </p:spTree>
    <p:extLst>
      <p:ext uri="{BB962C8B-B14F-4D97-AF65-F5344CB8AC3E}">
        <p14:creationId xmlns:p14="http://schemas.microsoft.com/office/powerpoint/2010/main" val="41937420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168</a:t>
            </a:fld>
            <a:endParaRPr lang="ko-KR" altLang="en-US"/>
          </a:p>
        </p:txBody>
      </p:sp>
    </p:spTree>
    <p:extLst>
      <p:ext uri="{BB962C8B-B14F-4D97-AF65-F5344CB8AC3E}">
        <p14:creationId xmlns:p14="http://schemas.microsoft.com/office/powerpoint/2010/main" val="284647265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169</a:t>
            </a:fld>
            <a:endParaRPr lang="ko-KR" altLang="en-US"/>
          </a:p>
        </p:txBody>
      </p:sp>
    </p:spTree>
    <p:extLst>
      <p:ext uri="{BB962C8B-B14F-4D97-AF65-F5344CB8AC3E}">
        <p14:creationId xmlns:p14="http://schemas.microsoft.com/office/powerpoint/2010/main" val="145534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170002089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170</a:t>
            </a:fld>
            <a:endParaRPr lang="ko-KR" altLang="en-US"/>
          </a:p>
        </p:txBody>
      </p:sp>
    </p:spTree>
    <p:extLst>
      <p:ext uri="{BB962C8B-B14F-4D97-AF65-F5344CB8AC3E}">
        <p14:creationId xmlns:p14="http://schemas.microsoft.com/office/powerpoint/2010/main" val="307393139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171</a:t>
            </a:fld>
            <a:endParaRPr lang="ko-KR" altLang="en-US"/>
          </a:p>
        </p:txBody>
      </p:sp>
    </p:spTree>
    <p:extLst>
      <p:ext uri="{BB962C8B-B14F-4D97-AF65-F5344CB8AC3E}">
        <p14:creationId xmlns:p14="http://schemas.microsoft.com/office/powerpoint/2010/main" val="5629084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172</a:t>
            </a:fld>
            <a:endParaRPr lang="ko-KR" altLang="en-US"/>
          </a:p>
        </p:txBody>
      </p:sp>
    </p:spTree>
    <p:extLst>
      <p:ext uri="{BB962C8B-B14F-4D97-AF65-F5344CB8AC3E}">
        <p14:creationId xmlns:p14="http://schemas.microsoft.com/office/powerpoint/2010/main" val="44141669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173</a:t>
            </a:fld>
            <a:endParaRPr lang="ko-KR" altLang="en-US"/>
          </a:p>
        </p:txBody>
      </p:sp>
    </p:spTree>
    <p:extLst>
      <p:ext uri="{BB962C8B-B14F-4D97-AF65-F5344CB8AC3E}">
        <p14:creationId xmlns:p14="http://schemas.microsoft.com/office/powerpoint/2010/main" val="6453641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174</a:t>
            </a:fld>
            <a:endParaRPr lang="ko-KR" altLang="en-US"/>
          </a:p>
        </p:txBody>
      </p:sp>
    </p:spTree>
    <p:extLst>
      <p:ext uri="{BB962C8B-B14F-4D97-AF65-F5344CB8AC3E}">
        <p14:creationId xmlns:p14="http://schemas.microsoft.com/office/powerpoint/2010/main" val="75849631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175</a:t>
            </a:fld>
            <a:endParaRPr lang="ko-KR" altLang="en-US"/>
          </a:p>
        </p:txBody>
      </p:sp>
    </p:spTree>
    <p:extLst>
      <p:ext uri="{BB962C8B-B14F-4D97-AF65-F5344CB8AC3E}">
        <p14:creationId xmlns:p14="http://schemas.microsoft.com/office/powerpoint/2010/main" val="151216105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176</a:t>
            </a:fld>
            <a:endParaRPr lang="ko-KR" altLang="en-US"/>
          </a:p>
        </p:txBody>
      </p:sp>
    </p:spTree>
    <p:extLst>
      <p:ext uri="{BB962C8B-B14F-4D97-AF65-F5344CB8AC3E}">
        <p14:creationId xmlns:p14="http://schemas.microsoft.com/office/powerpoint/2010/main" val="34087258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177</a:t>
            </a:fld>
            <a:endParaRPr lang="ko-KR" altLang="en-US"/>
          </a:p>
        </p:txBody>
      </p:sp>
    </p:spTree>
    <p:extLst>
      <p:ext uri="{BB962C8B-B14F-4D97-AF65-F5344CB8AC3E}">
        <p14:creationId xmlns:p14="http://schemas.microsoft.com/office/powerpoint/2010/main" val="299886057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178</a:t>
            </a:fld>
            <a:endParaRPr lang="ko-KR" altLang="en-US"/>
          </a:p>
        </p:txBody>
      </p:sp>
    </p:spTree>
    <p:extLst>
      <p:ext uri="{BB962C8B-B14F-4D97-AF65-F5344CB8AC3E}">
        <p14:creationId xmlns:p14="http://schemas.microsoft.com/office/powerpoint/2010/main" val="375559295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179</a:t>
            </a:fld>
            <a:endParaRPr lang="ko-KR" altLang="en-US"/>
          </a:p>
        </p:txBody>
      </p:sp>
    </p:spTree>
    <p:extLst>
      <p:ext uri="{BB962C8B-B14F-4D97-AF65-F5344CB8AC3E}">
        <p14:creationId xmlns:p14="http://schemas.microsoft.com/office/powerpoint/2010/main" val="2713904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32066883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180</a:t>
            </a:fld>
            <a:endParaRPr lang="ko-KR" altLang="en-US"/>
          </a:p>
        </p:txBody>
      </p:sp>
    </p:spTree>
    <p:extLst>
      <p:ext uri="{BB962C8B-B14F-4D97-AF65-F5344CB8AC3E}">
        <p14:creationId xmlns:p14="http://schemas.microsoft.com/office/powerpoint/2010/main" val="71896152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181</a:t>
            </a:fld>
            <a:endParaRPr lang="ko-KR" altLang="en-US"/>
          </a:p>
        </p:txBody>
      </p:sp>
    </p:spTree>
    <p:extLst>
      <p:ext uri="{BB962C8B-B14F-4D97-AF65-F5344CB8AC3E}">
        <p14:creationId xmlns:p14="http://schemas.microsoft.com/office/powerpoint/2010/main" val="159010375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182</a:t>
            </a:fld>
            <a:endParaRPr lang="ko-KR" altLang="en-US"/>
          </a:p>
        </p:txBody>
      </p:sp>
    </p:spTree>
    <p:extLst>
      <p:ext uri="{BB962C8B-B14F-4D97-AF65-F5344CB8AC3E}">
        <p14:creationId xmlns:p14="http://schemas.microsoft.com/office/powerpoint/2010/main" val="50600019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183</a:t>
            </a:fld>
            <a:endParaRPr lang="ko-KR" altLang="en-US"/>
          </a:p>
        </p:txBody>
      </p:sp>
    </p:spTree>
    <p:extLst>
      <p:ext uri="{BB962C8B-B14F-4D97-AF65-F5344CB8AC3E}">
        <p14:creationId xmlns:p14="http://schemas.microsoft.com/office/powerpoint/2010/main" val="30889625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184</a:t>
            </a:fld>
            <a:endParaRPr lang="ko-KR" altLang="en-US"/>
          </a:p>
        </p:txBody>
      </p:sp>
    </p:spTree>
    <p:extLst>
      <p:ext uri="{BB962C8B-B14F-4D97-AF65-F5344CB8AC3E}">
        <p14:creationId xmlns:p14="http://schemas.microsoft.com/office/powerpoint/2010/main" val="245474098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185</a:t>
            </a:fld>
            <a:endParaRPr lang="ko-KR" altLang="en-US"/>
          </a:p>
        </p:txBody>
      </p:sp>
    </p:spTree>
    <p:extLst>
      <p:ext uri="{BB962C8B-B14F-4D97-AF65-F5344CB8AC3E}">
        <p14:creationId xmlns:p14="http://schemas.microsoft.com/office/powerpoint/2010/main" val="35852522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186</a:t>
            </a:fld>
            <a:endParaRPr lang="ko-KR" altLang="en-US"/>
          </a:p>
        </p:txBody>
      </p:sp>
    </p:spTree>
    <p:extLst>
      <p:ext uri="{BB962C8B-B14F-4D97-AF65-F5344CB8AC3E}">
        <p14:creationId xmlns:p14="http://schemas.microsoft.com/office/powerpoint/2010/main" val="6102381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187</a:t>
            </a:fld>
            <a:endParaRPr lang="ko-KR" altLang="en-US"/>
          </a:p>
        </p:txBody>
      </p:sp>
    </p:spTree>
    <p:extLst>
      <p:ext uri="{BB962C8B-B14F-4D97-AF65-F5344CB8AC3E}">
        <p14:creationId xmlns:p14="http://schemas.microsoft.com/office/powerpoint/2010/main" val="12263656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188</a:t>
            </a:fld>
            <a:endParaRPr lang="ko-KR" altLang="en-US"/>
          </a:p>
        </p:txBody>
      </p:sp>
    </p:spTree>
    <p:extLst>
      <p:ext uri="{BB962C8B-B14F-4D97-AF65-F5344CB8AC3E}">
        <p14:creationId xmlns:p14="http://schemas.microsoft.com/office/powerpoint/2010/main" val="25909854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 diagram shows the structure of a CNN.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notice that in the “feature extraction phase” convolution and pooling are repeated a few times.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“classification phase," there is usually a dropout layer and a “flattened” fully connected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assume that the response variable has been one-hot-encoded.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t>
            </a:r>
            <a:r>
              <a:rPr lang="en-US" altLang="ko-KR" dirty="0" err="1"/>
              <a:t>argmax</a:t>
            </a:r>
            <a:r>
              <a:rPr lang="en-US" altLang="ko-KR" dirty="0"/>
              <a:t>” of the output gives the actual prediction in terms of the labels (0~9).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189</a:t>
            </a:fld>
            <a:endParaRPr lang="ko-KR" altLang="en-US"/>
          </a:p>
        </p:txBody>
      </p:sp>
    </p:spTree>
    <p:extLst>
      <p:ext uri="{BB962C8B-B14F-4D97-AF65-F5344CB8AC3E}">
        <p14:creationId xmlns:p14="http://schemas.microsoft.com/office/powerpoint/2010/main" val="1804375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44379132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190</a:t>
            </a:fld>
            <a:endParaRPr lang="ko-KR" altLang="en-US"/>
          </a:p>
        </p:txBody>
      </p:sp>
    </p:spTree>
    <p:extLst>
      <p:ext uri="{BB962C8B-B14F-4D97-AF65-F5344CB8AC3E}">
        <p14:creationId xmlns:p14="http://schemas.microsoft.com/office/powerpoint/2010/main" val="202222278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191</a:t>
            </a:fld>
            <a:endParaRPr lang="ko-KR" altLang="en-US"/>
          </a:p>
        </p:txBody>
      </p:sp>
    </p:spTree>
    <p:extLst>
      <p:ext uri="{BB962C8B-B14F-4D97-AF65-F5344CB8AC3E}">
        <p14:creationId xmlns:p14="http://schemas.microsoft.com/office/powerpoint/2010/main" val="125735435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192</a:t>
            </a:fld>
            <a:endParaRPr lang="ko-KR" altLang="en-US"/>
          </a:p>
        </p:txBody>
      </p:sp>
    </p:spTree>
    <p:extLst>
      <p:ext uri="{BB962C8B-B14F-4D97-AF65-F5344CB8AC3E}">
        <p14:creationId xmlns:p14="http://schemas.microsoft.com/office/powerpoint/2010/main" val="184779315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193</a:t>
            </a:fld>
            <a:endParaRPr lang="ko-KR" altLang="en-US"/>
          </a:p>
        </p:txBody>
      </p:sp>
    </p:spTree>
    <p:extLst>
      <p:ext uri="{BB962C8B-B14F-4D97-AF65-F5344CB8AC3E}">
        <p14:creationId xmlns:p14="http://schemas.microsoft.com/office/powerpoint/2010/main" val="183881918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194</a:t>
            </a:fld>
            <a:endParaRPr lang="ko-KR" altLang="en-US"/>
          </a:p>
        </p:txBody>
      </p:sp>
    </p:spTree>
    <p:extLst>
      <p:ext uri="{BB962C8B-B14F-4D97-AF65-F5344CB8AC3E}">
        <p14:creationId xmlns:p14="http://schemas.microsoft.com/office/powerpoint/2010/main" val="16173684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195</a:t>
            </a:fld>
            <a:endParaRPr lang="ko-KR" altLang="en-US"/>
          </a:p>
        </p:txBody>
      </p:sp>
    </p:spTree>
    <p:extLst>
      <p:ext uri="{BB962C8B-B14F-4D97-AF65-F5344CB8AC3E}">
        <p14:creationId xmlns:p14="http://schemas.microsoft.com/office/powerpoint/2010/main" val="39368300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196</a:t>
            </a:fld>
            <a:endParaRPr lang="ko-KR" altLang="en-US"/>
          </a:p>
        </p:txBody>
      </p:sp>
    </p:spTree>
    <p:extLst>
      <p:ext uri="{BB962C8B-B14F-4D97-AF65-F5344CB8AC3E}">
        <p14:creationId xmlns:p14="http://schemas.microsoft.com/office/powerpoint/2010/main" val="30542990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197</a:t>
            </a:fld>
            <a:endParaRPr lang="ko-KR" altLang="en-US"/>
          </a:p>
        </p:txBody>
      </p:sp>
    </p:spTree>
    <p:extLst>
      <p:ext uri="{BB962C8B-B14F-4D97-AF65-F5344CB8AC3E}">
        <p14:creationId xmlns:p14="http://schemas.microsoft.com/office/powerpoint/2010/main" val="413672855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198</a:t>
            </a:fld>
            <a:endParaRPr lang="ko-KR" altLang="en-US"/>
          </a:p>
        </p:txBody>
      </p:sp>
    </p:spTree>
    <p:extLst>
      <p:ext uri="{BB962C8B-B14F-4D97-AF65-F5344CB8AC3E}">
        <p14:creationId xmlns:p14="http://schemas.microsoft.com/office/powerpoint/2010/main" val="150579571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199</a:t>
            </a:fld>
            <a:endParaRPr lang="ko-KR" altLang="en-US"/>
          </a:p>
        </p:txBody>
      </p:sp>
    </p:spTree>
    <p:extLst>
      <p:ext uri="{BB962C8B-B14F-4D97-AF65-F5344CB8AC3E}">
        <p14:creationId xmlns:p14="http://schemas.microsoft.com/office/powerpoint/2010/main" val="209081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operation could be done in the same way.</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32316875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200</a:t>
            </a:fld>
            <a:endParaRPr lang="ko-KR" altLang="en-US"/>
          </a:p>
        </p:txBody>
      </p:sp>
    </p:spTree>
    <p:extLst>
      <p:ext uri="{BB962C8B-B14F-4D97-AF65-F5344CB8AC3E}">
        <p14:creationId xmlns:p14="http://schemas.microsoft.com/office/powerpoint/2010/main" val="208229952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201</a:t>
            </a:fld>
            <a:endParaRPr lang="ko-KR" altLang="en-US"/>
          </a:p>
        </p:txBody>
      </p:sp>
    </p:spTree>
    <p:extLst>
      <p:ext uri="{BB962C8B-B14F-4D97-AF65-F5344CB8AC3E}">
        <p14:creationId xmlns:p14="http://schemas.microsoft.com/office/powerpoint/2010/main" val="13626105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202</a:t>
            </a:fld>
            <a:endParaRPr lang="ko-KR" altLang="en-US"/>
          </a:p>
        </p:txBody>
      </p:sp>
    </p:spTree>
    <p:extLst>
      <p:ext uri="{BB962C8B-B14F-4D97-AF65-F5344CB8AC3E}">
        <p14:creationId xmlns:p14="http://schemas.microsoft.com/office/powerpoint/2010/main" val="283388885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203</a:t>
            </a:fld>
            <a:endParaRPr lang="ko-KR" altLang="en-US"/>
          </a:p>
        </p:txBody>
      </p:sp>
    </p:spTree>
    <p:extLst>
      <p:ext uri="{BB962C8B-B14F-4D97-AF65-F5344CB8AC3E}">
        <p14:creationId xmlns:p14="http://schemas.microsoft.com/office/powerpoint/2010/main" val="195035936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204</a:t>
            </a:fld>
            <a:endParaRPr lang="ko-KR" altLang="en-US"/>
          </a:p>
        </p:txBody>
      </p:sp>
    </p:spTree>
    <p:extLst>
      <p:ext uri="{BB962C8B-B14F-4D97-AF65-F5344CB8AC3E}">
        <p14:creationId xmlns:p14="http://schemas.microsoft.com/office/powerpoint/2010/main" val="251349092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205</a:t>
            </a:fld>
            <a:endParaRPr lang="ko-KR" altLang="en-US"/>
          </a:p>
        </p:txBody>
      </p:sp>
    </p:spTree>
    <p:extLst>
      <p:ext uri="{BB962C8B-B14F-4D97-AF65-F5344CB8AC3E}">
        <p14:creationId xmlns:p14="http://schemas.microsoft.com/office/powerpoint/2010/main" val="333442638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206</a:t>
            </a:fld>
            <a:endParaRPr lang="ko-KR" altLang="en-US"/>
          </a:p>
        </p:txBody>
      </p:sp>
    </p:spTree>
    <p:extLst>
      <p:ext uri="{BB962C8B-B14F-4D97-AF65-F5344CB8AC3E}">
        <p14:creationId xmlns:p14="http://schemas.microsoft.com/office/powerpoint/2010/main" val="241937028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207</a:t>
            </a:fld>
            <a:endParaRPr lang="ko-KR" altLang="en-US"/>
          </a:p>
        </p:txBody>
      </p:sp>
    </p:spTree>
    <p:extLst>
      <p:ext uri="{BB962C8B-B14F-4D97-AF65-F5344CB8AC3E}">
        <p14:creationId xmlns:p14="http://schemas.microsoft.com/office/powerpoint/2010/main" val="8458817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208</a:t>
            </a:fld>
            <a:endParaRPr lang="ko-KR" altLang="en-US"/>
          </a:p>
        </p:txBody>
      </p:sp>
    </p:spTree>
    <p:extLst>
      <p:ext uri="{BB962C8B-B14F-4D97-AF65-F5344CB8AC3E}">
        <p14:creationId xmlns:p14="http://schemas.microsoft.com/office/powerpoint/2010/main" val="97838870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209</a:t>
            </a:fld>
            <a:endParaRPr lang="ko-KR" altLang="en-US"/>
          </a:p>
        </p:txBody>
      </p:sp>
    </p:spTree>
    <p:extLst>
      <p:ext uri="{BB962C8B-B14F-4D97-AF65-F5344CB8AC3E}">
        <p14:creationId xmlns:p14="http://schemas.microsoft.com/office/powerpoint/2010/main" val="1115090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53776142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210</a:t>
            </a:fld>
            <a:endParaRPr lang="ko-KR" altLang="en-US"/>
          </a:p>
        </p:txBody>
      </p:sp>
    </p:spTree>
    <p:extLst>
      <p:ext uri="{BB962C8B-B14F-4D97-AF65-F5344CB8AC3E}">
        <p14:creationId xmlns:p14="http://schemas.microsoft.com/office/powerpoint/2010/main" val="214913860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diagram that shows how the layers (memory cells) are joined together in an RNN.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211</a:t>
            </a:fld>
            <a:endParaRPr lang="ko-KR" altLang="en-US"/>
          </a:p>
        </p:txBody>
      </p:sp>
    </p:spTree>
    <p:extLst>
      <p:ext uri="{BB962C8B-B14F-4D97-AF65-F5344CB8AC3E}">
        <p14:creationId xmlns:p14="http://schemas.microsoft.com/office/powerpoint/2010/main" val="60279256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Just like the regular RNN cells forming a network, the LSTM cells can also form a network.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212</a:t>
            </a:fld>
            <a:endParaRPr lang="ko-KR" altLang="en-US"/>
          </a:p>
        </p:txBody>
      </p:sp>
    </p:spTree>
    <p:extLst>
      <p:ext uri="{BB962C8B-B14F-4D97-AF65-F5344CB8AC3E}">
        <p14:creationId xmlns:p14="http://schemas.microsoft.com/office/powerpoint/2010/main" val="111228374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213</a:t>
            </a:fld>
            <a:endParaRPr lang="ko-KR" altLang="en-US"/>
          </a:p>
        </p:txBody>
      </p:sp>
    </p:spTree>
    <p:extLst>
      <p:ext uri="{BB962C8B-B14F-4D97-AF65-F5344CB8AC3E}">
        <p14:creationId xmlns:p14="http://schemas.microsoft.com/office/powerpoint/2010/main" val="25999754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214</a:t>
            </a:fld>
            <a:endParaRPr lang="ko-KR" altLang="en-US"/>
          </a:p>
        </p:txBody>
      </p:sp>
    </p:spTree>
    <p:extLst>
      <p:ext uri="{BB962C8B-B14F-4D97-AF65-F5344CB8AC3E}">
        <p14:creationId xmlns:p14="http://schemas.microsoft.com/office/powerpoint/2010/main" val="58369828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215</a:t>
            </a:fld>
            <a:endParaRPr lang="ko-KR" altLang="en-US"/>
          </a:p>
        </p:txBody>
      </p:sp>
    </p:spTree>
    <p:extLst>
      <p:ext uri="{BB962C8B-B14F-4D97-AF65-F5344CB8AC3E}">
        <p14:creationId xmlns:p14="http://schemas.microsoft.com/office/powerpoint/2010/main" val="234126250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216</a:t>
            </a:fld>
            <a:endParaRPr lang="ko-KR" altLang="en-US"/>
          </a:p>
        </p:txBody>
      </p:sp>
    </p:spTree>
    <p:extLst>
      <p:ext uri="{BB962C8B-B14F-4D97-AF65-F5344CB8AC3E}">
        <p14:creationId xmlns:p14="http://schemas.microsoft.com/office/powerpoint/2010/main" val="400462047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217</a:t>
            </a:fld>
            <a:endParaRPr lang="ko-KR" altLang="en-US"/>
          </a:p>
        </p:txBody>
      </p:sp>
    </p:spTree>
    <p:extLst>
      <p:ext uri="{BB962C8B-B14F-4D97-AF65-F5344CB8AC3E}">
        <p14:creationId xmlns:p14="http://schemas.microsoft.com/office/powerpoint/2010/main" val="197164483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218</a:t>
            </a:fld>
            <a:endParaRPr lang="ko-KR" altLang="en-US"/>
          </a:p>
        </p:txBody>
      </p:sp>
    </p:spTree>
    <p:extLst>
      <p:ext uri="{BB962C8B-B14F-4D97-AF65-F5344CB8AC3E}">
        <p14:creationId xmlns:p14="http://schemas.microsoft.com/office/powerpoint/2010/main" val="320434952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219</a:t>
            </a:fld>
            <a:endParaRPr lang="ko-KR" altLang="en-US"/>
          </a:p>
        </p:txBody>
      </p:sp>
    </p:spTree>
    <p:extLst>
      <p:ext uri="{BB962C8B-B14F-4D97-AF65-F5344CB8AC3E}">
        <p14:creationId xmlns:p14="http://schemas.microsoft.com/office/powerpoint/2010/main" val="164850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199972159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220</a:t>
            </a:fld>
            <a:endParaRPr lang="ko-KR" altLang="en-US"/>
          </a:p>
        </p:txBody>
      </p:sp>
    </p:spTree>
    <p:extLst>
      <p:ext uri="{BB962C8B-B14F-4D97-AF65-F5344CB8AC3E}">
        <p14:creationId xmlns:p14="http://schemas.microsoft.com/office/powerpoint/2010/main" val="66736606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221</a:t>
            </a:fld>
            <a:endParaRPr lang="ko-KR" altLang="en-US"/>
          </a:p>
        </p:txBody>
      </p:sp>
    </p:spTree>
    <p:extLst>
      <p:ext uri="{BB962C8B-B14F-4D97-AF65-F5344CB8AC3E}">
        <p14:creationId xmlns:p14="http://schemas.microsoft.com/office/powerpoint/2010/main" val="38667396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222</a:t>
            </a:fld>
            <a:endParaRPr lang="ko-KR" altLang="en-US"/>
          </a:p>
        </p:txBody>
      </p:sp>
    </p:spTree>
    <p:extLst>
      <p:ext uri="{BB962C8B-B14F-4D97-AF65-F5344CB8AC3E}">
        <p14:creationId xmlns:p14="http://schemas.microsoft.com/office/powerpoint/2010/main" val="296419359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223</a:t>
            </a:fld>
            <a:endParaRPr lang="ko-KR" altLang="en-US"/>
          </a:p>
        </p:txBody>
      </p:sp>
    </p:spTree>
    <p:extLst>
      <p:ext uri="{BB962C8B-B14F-4D97-AF65-F5344CB8AC3E}">
        <p14:creationId xmlns:p14="http://schemas.microsoft.com/office/powerpoint/2010/main" val="407954892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224</a:t>
            </a:fld>
            <a:endParaRPr lang="ko-KR" altLang="en-US"/>
          </a:p>
        </p:txBody>
      </p:sp>
    </p:spTree>
    <p:extLst>
      <p:ext uri="{BB962C8B-B14F-4D97-AF65-F5344CB8AC3E}">
        <p14:creationId xmlns:p14="http://schemas.microsoft.com/office/powerpoint/2010/main" val="209159180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225</a:t>
            </a:fld>
            <a:endParaRPr lang="ko-KR" altLang="en-US"/>
          </a:p>
        </p:txBody>
      </p:sp>
    </p:spTree>
    <p:extLst>
      <p:ext uri="{BB962C8B-B14F-4D97-AF65-F5344CB8AC3E}">
        <p14:creationId xmlns:p14="http://schemas.microsoft.com/office/powerpoint/2010/main" val="249007367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226</a:t>
            </a:fld>
            <a:endParaRPr lang="ko-KR" altLang="en-US"/>
          </a:p>
        </p:txBody>
      </p:sp>
    </p:spTree>
    <p:extLst>
      <p:ext uri="{BB962C8B-B14F-4D97-AF65-F5344CB8AC3E}">
        <p14:creationId xmlns:p14="http://schemas.microsoft.com/office/powerpoint/2010/main" val="29885437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227</a:t>
            </a:fld>
            <a:endParaRPr lang="ko-KR" altLang="en-US"/>
          </a:p>
        </p:txBody>
      </p:sp>
    </p:spTree>
    <p:extLst>
      <p:ext uri="{BB962C8B-B14F-4D97-AF65-F5344CB8AC3E}">
        <p14:creationId xmlns:p14="http://schemas.microsoft.com/office/powerpoint/2010/main" val="386955791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228</a:t>
            </a:fld>
            <a:endParaRPr lang="ko-KR" altLang="en-US"/>
          </a:p>
        </p:txBody>
      </p:sp>
    </p:spTree>
    <p:extLst>
      <p:ext uri="{BB962C8B-B14F-4D97-AF65-F5344CB8AC3E}">
        <p14:creationId xmlns:p14="http://schemas.microsoft.com/office/powerpoint/2010/main" val="764025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1108661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844456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Perceptron introduced new terms such as node, weight, layer and invented learning algorithm. </a:t>
            </a:r>
          </a:p>
          <a:p>
            <a:r>
              <a:rPr lang="en-US" altLang="ko-KR" dirty="0"/>
              <a:t>Perceptron is a primitive neural network, but the modern neural network including deep learning was created by combining perceptron in serial and parallel structures. Therefore, the perceptron is an important component of modern neural networks.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2099983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19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lvl="0" defTabSz="914400" latinLnBrk="1">
              <a:defRPr/>
            </a:pPr>
            <a:r>
              <a:rPr lang="en-US" altLang="ko-KR" sz="1300" dirty="0">
                <a:latin typeface="SamsungOne 400" panose="020B0503030303020204" pitchFamily="34" charset="0"/>
                <a:ea typeface="SamsungOne 400" panose="020B0503030303020204" pitchFamily="34" charset="0"/>
              </a:rPr>
              <a:t>In XOR, the inputs are not linearly separable.</a:t>
            </a:r>
          </a:p>
          <a:p>
            <a:pPr>
              <a:lnSpc>
                <a:spcPct val="165000"/>
              </a:lnSpc>
              <a:buClr>
                <a:srgbClr val="F6CC2C"/>
              </a:buClr>
            </a:pPr>
            <a:r>
              <a:rPr lang="en-US" altLang="ko-KR" sz="1300" dirty="0">
                <a:latin typeface="SamsungOne 400" panose="020B0503030303020204" pitchFamily="34" charset="0"/>
                <a:ea typeface="SamsungOne 400" panose="020B0503030303020204" pitchFamily="34" charset="0"/>
              </a:rPr>
              <a:t>It could not solve a simple problem like XOR.</a:t>
            </a:r>
          </a:p>
          <a:p>
            <a:pPr marL="285750" indent="-285750">
              <a:lnSpc>
                <a:spcPct val="165000"/>
              </a:lnSpc>
              <a:buClr>
                <a:srgbClr val="F6CC2C"/>
              </a:buClr>
              <a:buFont typeface="Wingdings" panose="05000000000000000000" pitchFamily="2" charset="2"/>
              <a:buChar char="§"/>
            </a:pPr>
            <a:r>
              <a:rPr lang="en-US" altLang="ko-KR" sz="1300" dirty="0">
                <a:latin typeface="SamsungOne 400" panose="020B0503030303020204" pitchFamily="34" charset="0"/>
                <a:ea typeface="SamsungOne 400" panose="020B0503030303020204" pitchFamily="34" charset="0"/>
              </a:rPr>
              <a:t>This was claimed by Marvin Minsky, an MIT professor who was the pioneer of the AI field, in his book &lt;</a:t>
            </a:r>
            <a:r>
              <a:rPr lang="en-US" altLang="ko-KR" sz="1300" dirty="0" err="1">
                <a:latin typeface="SamsungOne 400" panose="020B0503030303020204" pitchFamily="34" charset="0"/>
                <a:ea typeface="SamsungOne 400" panose="020B0503030303020204" pitchFamily="34" charset="0"/>
              </a:rPr>
              <a:t>Perceptrons</a:t>
            </a:r>
            <a:r>
              <a:rPr lang="en-US" altLang="ko-KR" sz="1300" dirty="0">
                <a:latin typeface="SamsungOne 400" panose="020B0503030303020204" pitchFamily="34" charset="0"/>
                <a:ea typeface="SamsungOne 400" panose="020B0503030303020204" pitchFamily="34" charset="0"/>
              </a:rPr>
              <a:t>&gt;, published in 1969.</a:t>
            </a:r>
          </a:p>
          <a:p>
            <a:pPr marL="742950" lvl="1" indent="-285750">
              <a:lnSpc>
                <a:spcPct val="165000"/>
              </a:lnSpc>
              <a:buClr>
                <a:srgbClr val="F6CC2C"/>
              </a:buClr>
              <a:buFont typeface="Wingdings"/>
              <a:buChar char="à"/>
            </a:pPr>
            <a:r>
              <a:rPr lang="en-US" altLang="ko-KR" sz="1300" dirty="0">
                <a:latin typeface="SamsungOne 400" panose="020B0503030303020204" pitchFamily="34" charset="0"/>
                <a:ea typeface="SamsungOne 400" panose="020B0503030303020204" pitchFamily="34" charset="0"/>
              </a:rPr>
              <a:t>People realized that emulating the diagram of ‘neuron </a:t>
            </a:r>
            <a:r>
              <a:rPr lang="en-US" altLang="ko-KR" sz="1300" dirty="0">
                <a:latin typeface="SamsungOne 400" panose="020B0503030303020204" pitchFamily="34" charset="0"/>
                <a:ea typeface="SamsungOne 400" panose="020B0503030303020204" pitchFamily="34" charset="0"/>
                <a:sym typeface="Wingdings" pitchFamily="2" charset="2"/>
              </a:rPr>
              <a:t> neural network  intelligence’ through the diagram of ‘perceptron  artificial neural network  artificial intelligence’ was not an easy task.</a:t>
            </a:r>
            <a:endParaRPr lang="en-US" altLang="ko-KR" sz="1300" dirty="0">
              <a:latin typeface="SamsungOne 400" panose="020B0503030303020204" pitchFamily="34" charset="0"/>
              <a:ea typeface="SamsungOne 400" panose="020B0503030303020204" pitchFamily="34" charset="0"/>
            </a:endParaRPr>
          </a:p>
          <a:p>
            <a:pPr>
              <a:lnSpc>
                <a:spcPct val="165000"/>
              </a:lnSpc>
              <a:buClr>
                <a:srgbClr val="F6CC2C"/>
              </a:buClr>
            </a:pPr>
            <a:r>
              <a:rPr lang="en-US" altLang="ko-KR" sz="1300" dirty="0">
                <a:latin typeface="SamsungOne 400" panose="020B0503030303020204" pitchFamily="34" charset="0"/>
                <a:ea typeface="SamsungOne 400" panose="020B0503030303020204" pitchFamily="34" charset="0"/>
              </a:rPr>
              <a:t>After this publication, research on AI took a downturn.</a:t>
            </a:r>
            <a:endParaRPr lang="ko-KR" altLang="en-US" sz="1300" dirty="0">
              <a:latin typeface="SamsungOne 400" panose="020B0503030303020204" pitchFamily="34" charset="0"/>
              <a:ea typeface="나눔스퀘어" panose="020B0600000101010101" pitchFamily="50" charset="-127"/>
            </a:endParaRPr>
          </a:p>
          <a:p>
            <a:pPr>
              <a:lnSpc>
                <a:spcPct val="165000"/>
              </a:lnSpc>
              <a:buClr>
                <a:srgbClr val="F6CC2C"/>
              </a:buClr>
            </a:pPr>
            <a:r>
              <a:rPr lang="en-US" altLang="ko-KR" sz="1300" dirty="0">
                <a:latin typeface="SamsungOne 400" panose="020B0503030303020204" pitchFamily="34" charset="0"/>
                <a:ea typeface="SamsungOne 400" panose="020B0503030303020204" pitchFamily="34" charset="0"/>
              </a:rPr>
              <a:t>After 10 years, this problem was solved by ‘multilayer’ perceptron. </a:t>
            </a:r>
          </a:p>
          <a:p>
            <a:pPr marL="0" indent="0">
              <a:lnSpc>
                <a:spcPct val="165000"/>
              </a:lnSpc>
              <a:buClr>
                <a:srgbClr val="F6CC2C"/>
              </a:buClr>
              <a:buFont typeface="Wingdings" panose="05000000000000000000" pitchFamily="2" charset="2"/>
              <a:buNone/>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06068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373752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412319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2621717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401551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4061100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2530511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1860287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046921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3357876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611167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409444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3725237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3140830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2513883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1591912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841834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artificial neural network (ANN) mimics the biological brain.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node with all the connecting edges would correspond to a neuron.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an ANN, the nodes are organized in layers.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can be more than one inner layer that remain hidden.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Thus, these inner layers are often called “hidden layers."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2348066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 why</a:t>
            </a:r>
            <a:r>
              <a:rPr lang="ko-KR" altLang="en-US" dirty="0"/>
              <a:t> </a:t>
            </a:r>
            <a:r>
              <a:rPr lang="en-US" altLang="ko-KR" dirty="0"/>
              <a:t>do we want to use an ANN instead of simpler algorithms such as logistic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answers is that with an ANN we can recognize more complex patterns.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an ANN, we can draw decision boundaries that are non-linear.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3612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Instead of going fully mathematical, let us illustrate the steps involved in training an ANN.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Of course, we will apply the gradient descent algorithm (plain vanilla or a variant of it).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we can recall, the ultimate goal of the gradient descent algorithm is to optimize the model parameters (weights) such that the mismatch or error becomes as small as possible.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first step involves propagating forward the input signals (values of the explanatory variables) to the next layer (first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requires a matrix multiplication between a weight matrix and the signals as shown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𝑗𝑖</m:t>
                        </m:r>
                      </m:sub>
                    </m:sSub>
                  </m:oMath>
                </a14:m>
                <a:r>
                  <a:rPr lang="en-US" altLang="ko-KR" dirty="0"/>
                  <a:t> is the weight of the edge that connects the node-</a:t>
                </a:r>
                <a:r>
                  <a:rPr lang="en-US" altLang="ko-KR" dirty="0" err="1"/>
                  <a:t>i</a:t>
                </a:r>
                <a:r>
                  <a:rPr lang="en-US" altLang="ko-KR" baseline="0" dirty="0"/>
                  <a:t> in the input layer with the node-j in the first hidden layer.</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i="1" baseline="0" dirty="0" smtClean="0">
                        <a:latin typeface="Cambria Math" panose="02040503050406030204" pitchFamily="18" charset="0"/>
                      </a:rPr>
                      <m:t>𝐴𝑐𝑡𝑖𝑣𝑎𝑡𝑖𝑜𝑛</m:t>
                    </m:r>
                    <m:r>
                      <a:rPr lang="en-US" altLang="ko-KR" i="1" baseline="0" dirty="0" smtClean="0">
                        <a:latin typeface="Cambria Math" panose="02040503050406030204" pitchFamily="18" charset="0"/>
                      </a:rPr>
                      <m:t>() </m:t>
                    </m:r>
                  </m:oMath>
                </a14:m>
                <a:r>
                  <a:rPr lang="en-US" altLang="ko-KR" baseline="0" dirty="0"/>
                  <a:t>represents the activation function. Then, </a:t>
                </a:r>
                <a14:m>
                  <m:oMath xmlns:m="http://schemas.openxmlformats.org/officeDocument/2006/math">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𝑥</m:t>
                        </m:r>
                      </m:e>
                      <m:sub>
                        <m:r>
                          <a:rPr lang="en-US" altLang="ko-KR" b="0" i="1" smtClean="0">
                            <a:latin typeface="Cambria Math" panose="02040503050406030204" pitchFamily="18" charset="0"/>
                            <a:ea typeface="Cambria Math" panose="02040503050406030204" pitchFamily="18" charset="0"/>
                          </a:rPr>
                          <m:t>𝑖</m:t>
                        </m:r>
                      </m:sub>
                      <m:sup>
                        <m:r>
                          <a:rPr lang="en-US" altLang="ko-KR" b="0" i="1" smtClean="0">
                            <a:latin typeface="Cambria Math" panose="02040503050406030204" pitchFamily="18" charset="0"/>
                            <a:ea typeface="Cambria Math" panose="02040503050406030204" pitchFamily="18" charset="0"/>
                          </a:rPr>
                          <m:t>1</m:t>
                        </m:r>
                      </m:sup>
                    </m:sSubSup>
                  </m:oMath>
                </a14:m>
                <a:r>
                  <a:rPr lang="en-US" altLang="ko-KR" baseline="0" dirty="0"/>
                  <a:t> would be the value coming out from the node-</a:t>
                </a:r>
                <a:r>
                  <a:rPr lang="en-US" altLang="ko-KR" baseline="0" dirty="0" err="1"/>
                  <a:t>i</a:t>
                </a:r>
                <a:r>
                  <a:rPr lang="en-US" altLang="ko-KR" baseline="0" dirty="0"/>
                  <a:t> of the first hidden layer.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nodes of the first hidden layer can be regarded as source of new signals that can be propagated to the second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on and so forth, we do forward propagation layer by layer doing matrix multiplications and applying the activation function.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Instead of going fully mathematical, let us illustrate the steps involved in training an ANN.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Of course, we will apply the gradient descent algorithm (plain vanilla or a variant of it).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we can recall, the ultimate goal of the gradient descent algorithm is to optimize the model parameters (weights) such that the mismatch or error becomes as small as possible.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first step involves propagating forward the input signals (values of the explanatory variables) to the next layer (first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requires a matrix multiplication between a weight matrix and the signals as shown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r>
                  <a:rPr lang="en-US" altLang="ko-KR" b="0" i="0" smtClean="0">
                    <a:latin typeface="Cambria Math" panose="02040503050406030204" pitchFamily="18" charset="0"/>
                  </a:rPr>
                  <a:t>𝑤_𝑗𝑖</a:t>
                </a:r>
                <a:r>
                  <a:rPr lang="en-US" altLang="ko-KR" dirty="0"/>
                  <a:t> is the weight of the edge that connects the node-</a:t>
                </a:r>
                <a:r>
                  <a:rPr lang="en-US" altLang="ko-KR" dirty="0" err="1"/>
                  <a:t>i</a:t>
                </a:r>
                <a:r>
                  <a:rPr lang="en-US" altLang="ko-KR" baseline="0" dirty="0"/>
                  <a:t> in the input layer with the node-j in the first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0" baseline="0" dirty="0" smtClean="0">
                    <a:latin typeface="Cambria Math" panose="02040503050406030204" pitchFamily="18" charset="0"/>
                  </a:rPr>
                  <a:t>𝐴𝑐𝑡𝑖𝑣𝑎𝑡𝑖𝑜𝑛() </a:t>
                </a:r>
                <a:r>
                  <a:rPr lang="en-US" altLang="ko-KR" baseline="0" dirty="0"/>
                  <a:t>represents the activation function. Then, </a:t>
                </a:r>
                <a:r>
                  <a:rPr lang="en-US" altLang="ko-KR" b="0" i="0" smtClean="0">
                    <a:latin typeface="Cambria Math" panose="02040503050406030204" pitchFamily="18" charset="0"/>
                    <a:ea typeface="Cambria Math" panose="02040503050406030204" pitchFamily="18" charset="0"/>
                  </a:rPr>
                  <a:t>𝑥_𝑖^1</a:t>
                </a:r>
                <a:r>
                  <a:rPr lang="en-US" altLang="ko-KR" baseline="0" dirty="0"/>
                  <a:t> would be the value coming out from the node-</a:t>
                </a:r>
                <a:r>
                  <a:rPr lang="en-US" altLang="ko-KR" baseline="0" dirty="0" err="1"/>
                  <a:t>i</a:t>
                </a:r>
                <a:r>
                  <a:rPr lang="en-US" altLang="ko-KR" baseline="0" dirty="0"/>
                  <a:t> of the first hidden layer.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nodes of the first hidden layer can be regarded as source of new signals that can be propagated to the second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on and so forth, we do forward propagation layer by layer doing matrix multiplications and applying the activation function.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1477007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 the first hidden layer, we proceed similarly as before to propagate the signals forward to the second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Again, this involves a matrix multiplication and passing through the activation function.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2590747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40453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Eventually, the output layer is reached and we get the estimated value of the response </a:t>
                </a:r>
                <a14:m>
                  <m:oMath xmlns:m="http://schemas.openxmlformats.org/officeDocument/2006/math">
                    <m:acc>
                      <m:accPr>
                        <m:chr m:val="̂"/>
                        <m:ctrlPr>
                          <a:rPr lang="en-US" altLang="ko-KR" sz="1200" i="1" smtClean="0">
                            <a:latin typeface="Cambria Math" panose="02040503050406030204" pitchFamily="18" charset="0"/>
                          </a:rPr>
                        </m:ctrlPr>
                      </m:accPr>
                      <m:e>
                        <m:r>
                          <a:rPr lang="en-US" altLang="ko-KR" sz="1200" b="0" i="1" smtClean="0">
                            <a:latin typeface="Cambria Math" panose="02040503050406030204" pitchFamily="18" charset="0"/>
                          </a:rPr>
                          <m:t>𝑦</m:t>
                        </m:r>
                      </m:e>
                    </m:acc>
                  </m:oMath>
                </a14:m>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Comparing</a:t>
                </a:r>
                <a:r>
                  <a:rPr lang="en-US" altLang="ko-KR" baseline="0" dirty="0"/>
                  <a:t> this with the true value, we can calculate the mismatch or error (loss).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Eventually, the output layer is reached and we get the estimated value of the response </a:t>
                </a:r>
                <a:r>
                  <a:rPr lang="en-US" altLang="ko-KR" sz="1200" b="0" i="0" smtClean="0">
                    <a:latin typeface="Cambria Math" panose="02040503050406030204" pitchFamily="18" charset="0"/>
                  </a:rPr>
                  <a:t>𝑦 ̂</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Comparing</a:t>
                </a:r>
                <a:r>
                  <a:rPr lang="en-US" altLang="ko-KR" baseline="0" dirty="0"/>
                  <a:t> this with the true value, we can calculate the mismatch or error (loss).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280174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 is taken from </a:t>
            </a:r>
            <a:r>
              <a:rPr lang="en-US" altLang="ko-KR" dirty="0">
                <a:hlinkClick r:id="rId3"/>
              </a:rPr>
              <a:t>https://en.wikipedia.org/wiki/Neuron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have the diagram of an actual biological neuron.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neuron is essentially a trigger mechanism that fires when enough input signals accumulate.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Human brain has lots of these neurons, numbering in tens of billions.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Neurons upon neurons form an interdependent network where signals can traverse.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2362250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next step consists in the backward propagation of the error.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By this, it is meant a layer by layer update of the parameters (from the right to left) using the gradient descent algorithm.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end, we have a set of parameters (</a:t>
                </a:r>
                <a14:m>
                  <m:oMath xmlns:m="http://schemas.openxmlformats.org/officeDocument/2006/math">
                    <m:r>
                      <a:rPr lang="en-US" altLang="ko-KR" i="1" dirty="0" smtClean="0">
                        <a:latin typeface="Cambria Math" panose="02040503050406030204" pitchFamily="18" charset="0"/>
                      </a:rPr>
                      <m:t>𝑏</m:t>
                    </m:r>
                  </m:oMath>
                </a14:m>
                <a:r>
                  <a:rPr lang="en-US" altLang="ko-KR" dirty="0"/>
                  <a:t> and </a:t>
                </a:r>
                <a14:m>
                  <m:oMath xmlns:m="http://schemas.openxmlformats.org/officeDocument/2006/math">
                    <m:r>
                      <a:rPr lang="en-US" altLang="ko-KR" b="1" i="1" dirty="0" smtClean="0">
                        <a:latin typeface="Cambria Math" panose="02040503050406030204" pitchFamily="18" charset="0"/>
                      </a:rPr>
                      <m:t>𝑾</m:t>
                    </m:r>
                  </m:oMath>
                </a14:m>
                <a:r>
                  <a:rPr lang="en-US" altLang="ko-KR" dirty="0"/>
                  <a:t>) one step closer to the optimal.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repeat from the step 1) for a given number of times until the optimal set of parameters is obtained.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next step consists in the backward propagation of the error.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By this, it is meant a layer by layer update of the parameters (from the right to left) using the gradient descent algorithm.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end, we have a set of parameters (</a:t>
                </a:r>
                <a:r>
                  <a:rPr lang="en-US" altLang="ko-KR" i="0" dirty="0" smtClean="0">
                    <a:latin typeface="Cambria Math" panose="02040503050406030204" pitchFamily="18" charset="0"/>
                  </a:rPr>
                  <a:t>𝑏</a:t>
                </a:r>
                <a:r>
                  <a:rPr lang="en-US" altLang="ko-KR" dirty="0"/>
                  <a:t> and </a:t>
                </a:r>
                <a:r>
                  <a:rPr lang="en-US" altLang="ko-KR" b="1" i="0" dirty="0" smtClean="0">
                    <a:latin typeface="Cambria Math" panose="02040503050406030204" pitchFamily="18" charset="0"/>
                  </a:rPr>
                  <a:t>𝑾</a:t>
                </a:r>
                <a:r>
                  <a:rPr lang="en-US" altLang="ko-KR" dirty="0"/>
                  <a:t>) one step closer to the optimal.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repeat from the step 1) for a given number of times until the optimal set of parameters is obtained.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583908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63571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activation function that was frequently used in the early days of neural network is the step function.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5258293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Sigmoid is another widely used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output value ranges between 0 and 1.</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1325835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hyperbolic tangent (</a:t>
            </a:r>
            <a:r>
              <a:rPr lang="en-US" altLang="ko-KR" dirty="0" err="1"/>
              <a:t>tanh</a:t>
            </a:r>
            <a:r>
              <a:rPr lang="en-US" altLang="ko-KR" dirty="0"/>
              <a:t>) looks similar to the Sigmoid.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notice that the output value ranges between -1 and +1.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17156745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linear activation’s output is the same as the input.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used the linear activation function in the regression.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25329253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ReLu</a:t>
            </a:r>
            <a:r>
              <a:rPr lang="en-US" altLang="ko-KR" dirty="0"/>
              <a:t> is another commonly used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can be expressed in a simple functional form.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334625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Leaky </a:t>
            </a:r>
            <a:r>
              <a:rPr lang="en-US" altLang="ko-KR" dirty="0" err="1"/>
              <a:t>ReLu</a:t>
            </a:r>
            <a:r>
              <a:rPr lang="en-US" altLang="ko-KR" dirty="0"/>
              <a:t> is a slightly “tweaked” version of </a:t>
            </a:r>
            <a:r>
              <a:rPr lang="en-US" altLang="ko-KR" dirty="0" err="1"/>
              <a:t>ReLu</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2257548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 summary of some of the most commonly used activation functions.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Softmax</a:t>
            </a:r>
            <a:r>
              <a:rPr lang="en-US" altLang="ko-KR" dirty="0"/>
              <a:t> is often used at the output layer of neural networks that do classification.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4110729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10149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 is taken from </a:t>
            </a:r>
            <a:r>
              <a:rPr lang="en-US" altLang="ko-KR" dirty="0">
                <a:hlinkClick r:id="rId3"/>
              </a:rPr>
              <a:t>https://en.wikipedia.org/wiki/Neuron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have the diagram of an actual biological neuron.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neuron is essentially a trigger mechanism that fires when enough input signals accumulate.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Human brain has lots of these neurons, numbering in tens of billions.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Neurons upon neurons form an interdependent network where signals can traverse.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22816634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visit this website and have a look.</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16657973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1970309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DNN may have several hidden layers.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may introduce some additional difficulties as we will see.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13429036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40324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common problems afflicting a DNN is that the signal may die out or grow exponentially.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measures we can take is to avoid using the Sigmoid activation function at the hidden layers.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910037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Another measure to “stabilize” the signal is to use a clever initialization method.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Xavier-</a:t>
            </a:r>
            <a:r>
              <a:rPr lang="en-US" altLang="ko-KR" dirty="0" err="1"/>
              <a:t>Glorot</a:t>
            </a:r>
            <a:r>
              <a:rPr lang="ko-KR" altLang="en-US" dirty="0"/>
              <a:t> </a:t>
            </a:r>
            <a:r>
              <a:rPr lang="en-US" altLang="ko-KR" dirty="0"/>
              <a:t>initialization. Please, refer to the research paper at </a:t>
            </a:r>
            <a:r>
              <a:rPr lang="en-US" altLang="ko-KR" dirty="0">
                <a:hlinkClick r:id="rId3"/>
              </a:rPr>
              <a:t>http://proceedings.mlr.press/v9/glorot10a/glorot10a.pdf</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4070313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Also, DNNs are prone to the overfitting.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so because as the number of hidden layers increases, there will be a large number of parameters (weights).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neural network becomes overly complex and the usual overfitting situation is encountered.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quite easy to </a:t>
            </a:r>
            <a:r>
              <a:rPr lang="en-US" altLang="ko-KR" dirty="0" err="1"/>
              <a:t>overfit</a:t>
            </a:r>
            <a:r>
              <a:rPr lang="en-US" altLang="ko-KR" dirty="0"/>
              <a:t> with a DNN.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some counter measures as listed here.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892782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most effective measures to counter the overfitting is the dropout.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Dropout consists in randomly excluding certain nodes during the training phase.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26557661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most effective measures to counter the overfitting is the dropout.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Dropout consists in randomly excluding certain nodes during the training phase.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2879022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While dropout is applied during the training phase, when predicting all the nodes should be used.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65038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1969105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206958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An open source machine learning/deep learning library developed by the Google Brain team.</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Computations are expressed as graphs.</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Supports Windows, mac OS, Linux, etc.</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Supports Python, Java, R, etc.</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Runs on multiple CPUs and GPUs.</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For more information refer to the official site: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https://www.tensorflow.org/</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42900821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a:p>
        </p:txBody>
      </p:sp>
    </p:spTree>
    <p:extLst>
      <p:ext uri="{BB962C8B-B14F-4D97-AF65-F5344CB8AC3E}">
        <p14:creationId xmlns:p14="http://schemas.microsoft.com/office/powerpoint/2010/main" val="2214600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for more information refer to the official site: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https://www.tensorflow.org/</a:t>
            </a:r>
            <a:endParaRPr lang="en-US" altLang="ko-KR" dirty="0"/>
          </a:p>
          <a:p>
            <a:pPr lvl="2"/>
            <a:r>
              <a:rPr lang="en-US" altLang="ko-KR" dirty="0"/>
              <a:t>Google developed TensorFlow and introduced</a:t>
            </a:r>
            <a:r>
              <a:rPr lang="ko-KR" altLang="en-US" dirty="0"/>
              <a:t> </a:t>
            </a:r>
            <a:r>
              <a:rPr lang="en-US" altLang="ko-KR" dirty="0"/>
              <a:t>it</a:t>
            </a:r>
            <a:r>
              <a:rPr lang="ko-KR" altLang="en-US" dirty="0"/>
              <a:t> </a:t>
            </a:r>
            <a:r>
              <a:rPr lang="en-US" altLang="ko-KR" dirty="0"/>
              <a:t>to</a:t>
            </a:r>
            <a:r>
              <a:rPr lang="ko-KR" altLang="en-US" dirty="0"/>
              <a:t> </a:t>
            </a:r>
            <a:r>
              <a:rPr lang="en-US" altLang="ko-KR" dirty="0"/>
              <a:t>the</a:t>
            </a:r>
            <a:r>
              <a:rPr lang="ko-KR" altLang="en-US" dirty="0"/>
              <a:t> </a:t>
            </a:r>
            <a:r>
              <a:rPr lang="en-US" altLang="ko-KR" dirty="0"/>
              <a:t>public</a:t>
            </a:r>
            <a:r>
              <a:rPr lang="ko-KR" altLang="en-US" dirty="0"/>
              <a:t> </a:t>
            </a:r>
            <a:r>
              <a:rPr lang="en-US" altLang="ko-KR" dirty="0"/>
              <a:t>as</a:t>
            </a:r>
            <a:r>
              <a:rPr lang="ko-KR" altLang="en-US" dirty="0"/>
              <a:t> </a:t>
            </a:r>
            <a:r>
              <a:rPr lang="en-US" altLang="ko-KR" dirty="0"/>
              <a:t>an</a:t>
            </a:r>
            <a:r>
              <a:rPr lang="ko-KR" altLang="en-US" dirty="0"/>
              <a:t> </a:t>
            </a:r>
            <a:r>
              <a:rPr lang="en-US" altLang="ko-KR" dirty="0"/>
              <a:t>open</a:t>
            </a:r>
            <a:r>
              <a:rPr lang="ko-KR" altLang="en-US" dirty="0"/>
              <a:t> </a:t>
            </a:r>
            <a:r>
              <a:rPr lang="en-US" altLang="ko-KR" dirty="0"/>
              <a:t>source</a:t>
            </a:r>
            <a:r>
              <a:rPr lang="ko-KR" altLang="en-US" dirty="0"/>
              <a:t> </a:t>
            </a:r>
            <a:r>
              <a:rPr lang="en-US" altLang="ko-KR" dirty="0"/>
              <a:t>in</a:t>
            </a:r>
            <a:r>
              <a:rPr lang="ko-KR" altLang="en-US" dirty="0"/>
              <a:t> </a:t>
            </a:r>
            <a:r>
              <a:rPr lang="en-US" altLang="ko-KR" dirty="0"/>
              <a:t>Nov</a:t>
            </a:r>
            <a:r>
              <a:rPr lang="ko-KR" altLang="en-US" dirty="0"/>
              <a:t> </a:t>
            </a:r>
            <a:r>
              <a:rPr lang="en-US" altLang="ko-KR" dirty="0"/>
              <a:t>2015.</a:t>
            </a:r>
          </a:p>
          <a:p>
            <a:pPr lvl="2"/>
            <a:r>
              <a:rPr lang="en-US" altLang="ko-KR" dirty="0"/>
              <a:t>Countless projects use TensorFlow for image classification, natural language processing, recommender system, time-series forecasting and all the other machine learning tasks.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22955684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30637178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42039232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28084718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31845204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22666768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436372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3407541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25993406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37758081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3305009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24544029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10838335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a:p>
        </p:txBody>
      </p:sp>
    </p:spTree>
    <p:extLst>
      <p:ext uri="{BB962C8B-B14F-4D97-AF65-F5344CB8AC3E}">
        <p14:creationId xmlns:p14="http://schemas.microsoft.com/office/powerpoint/2010/main" val="1404191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10461832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186212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8040979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060312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32147705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15870614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11915344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a:p>
        </p:txBody>
      </p:sp>
    </p:spTree>
    <p:extLst>
      <p:ext uri="{BB962C8B-B14F-4D97-AF65-F5344CB8AC3E}">
        <p14:creationId xmlns:p14="http://schemas.microsoft.com/office/powerpoint/2010/main" val="5354361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19511772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40191174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0944847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26761374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ex_0601.ipynb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9374803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185038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3487309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 xmlns:a16="http://schemas.microsoft.com/office/drawing/2014/main" id="{1B2B22C2-BBD9-4044-B049-D10CDF14FDE6}"/>
              </a:ext>
            </a:extLst>
          </p:cNvPr>
          <p:cNvSpPr txBox="1">
            <a:spLocks/>
          </p:cNvSpPr>
          <p:nvPr userDrawn="1"/>
        </p:nvSpPr>
        <p:spPr>
          <a:xfrm>
            <a:off x="5356183" y="6347711"/>
            <a:ext cx="3401573"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11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8. Neural Network and Deep Learning</a:t>
            </a:r>
          </a:p>
        </p:txBody>
      </p:sp>
      <p:sp>
        <p:nvSpPr>
          <p:cNvPr id="3" name="슬라이드 번호 개체 틀 15">
            <a:extLst>
              <a:ext uri="{FF2B5EF4-FFF2-40B4-BE49-F238E27FC236}">
                <a16:creationId xmlns=""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1.xml"/><Relationship Id="rId1" Type="http://schemas.openxmlformats.org/officeDocument/2006/relationships/slideLayout" Target="../slideLayouts/slideLayout14.xml"/><Relationship Id="rId4" Type="http://schemas.openxmlformats.org/officeDocument/2006/relationships/image" Target="../media/image160.png"/></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4.xml"/><Relationship Id="rId1" Type="http://schemas.openxmlformats.org/officeDocument/2006/relationships/slideLayout" Target="../slideLayouts/slideLayout14.xml"/><Relationship Id="rId4" Type="http://schemas.openxmlformats.org/officeDocument/2006/relationships/image" Target="../media/image164.png"/></Relationships>
</file>

<file path=ppt/slides/_rels/slide11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6.xml"/><Relationship Id="rId1" Type="http://schemas.openxmlformats.org/officeDocument/2006/relationships/slideLayout" Target="../slideLayouts/slideLayout14.xml"/><Relationship Id="rId4" Type="http://schemas.openxmlformats.org/officeDocument/2006/relationships/image" Target="../media/image167.png"/></Relationships>
</file>

<file path=ppt/slides/_rels/slide1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9.xml"/><Relationship Id="rId1" Type="http://schemas.openxmlformats.org/officeDocument/2006/relationships/slideLayout" Target="../slideLayouts/slideLayout14.xml"/><Relationship Id="rId4" Type="http://schemas.openxmlformats.org/officeDocument/2006/relationships/image" Target="../media/image171.png"/></Relationships>
</file>

<file path=ppt/slides/_rels/slide1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4.xml"/><Relationship Id="rId1" Type="http://schemas.openxmlformats.org/officeDocument/2006/relationships/slideLayout" Target="../slideLayouts/slideLayout14.xml"/><Relationship Id="rId4" Type="http://schemas.openxmlformats.org/officeDocument/2006/relationships/image" Target="../media/image177.png"/></Relationships>
</file>

<file path=ppt/slides/_rels/slide1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9.xml"/><Relationship Id="rId1" Type="http://schemas.openxmlformats.org/officeDocument/2006/relationships/slideLayout" Target="../slideLayouts/slideLayout14.xml"/><Relationship Id="rId5" Type="http://schemas.openxmlformats.org/officeDocument/2006/relationships/image" Target="../media/image183.png"/><Relationship Id="rId4" Type="http://schemas.openxmlformats.org/officeDocument/2006/relationships/image" Target="../media/image18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910.png"/></Relationships>
</file>

<file path=ppt/slides/_rels/slide13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0.xml"/><Relationship Id="rId1" Type="http://schemas.openxmlformats.org/officeDocument/2006/relationships/slideLayout" Target="../slideLayouts/slideLayout14.xml"/><Relationship Id="rId4" Type="http://schemas.openxmlformats.org/officeDocument/2006/relationships/image" Target="../media/image1830.png"/></Relationships>
</file>

<file path=ppt/slides/_rels/slide131.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840.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131.xml"/><Relationship Id="rId1" Type="http://schemas.openxmlformats.org/officeDocument/2006/relationships/slideLayout" Target="../slideLayouts/slideLayout14.xml"/><Relationship Id="rId6" Type="http://schemas.openxmlformats.org/officeDocument/2006/relationships/image" Target="../media/image1870.png"/><Relationship Id="rId11" Type="http://schemas.openxmlformats.org/officeDocument/2006/relationships/image" Target="../media/image192.png"/><Relationship Id="rId5" Type="http://schemas.openxmlformats.org/officeDocument/2006/relationships/image" Target="../media/image1860.png"/><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image" Target="../media/image1850.png"/><Relationship Id="rId9" Type="http://schemas.openxmlformats.org/officeDocument/2006/relationships/image" Target="../media/image190.png"/><Relationship Id="rId14" Type="http://schemas.openxmlformats.org/officeDocument/2006/relationships/image" Target="../media/image195.png"/></Relationships>
</file>

<file path=ppt/slides/_rels/slide132.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3.xml"/><Relationship Id="rId1" Type="http://schemas.openxmlformats.org/officeDocument/2006/relationships/slideLayout" Target="../slideLayouts/slideLayout14.xml"/><Relationship Id="rId6" Type="http://schemas.openxmlformats.org/officeDocument/2006/relationships/image" Target="../media/image186.png"/><Relationship Id="rId5" Type="http://schemas.openxmlformats.org/officeDocument/2006/relationships/image" Target="../media/image200.png"/><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205.png"/><Relationship Id="rId3" Type="http://schemas.openxmlformats.org/officeDocument/2006/relationships/image" Target="../media/image187.png"/><Relationship Id="rId7" Type="http://schemas.openxmlformats.org/officeDocument/2006/relationships/image" Target="../media/image1870.png"/><Relationship Id="rId12" Type="http://schemas.openxmlformats.org/officeDocument/2006/relationships/image" Target="../media/image192.png"/><Relationship Id="rId2" Type="http://schemas.openxmlformats.org/officeDocument/2006/relationships/notesSlide" Target="../notesSlides/notesSlide134.xml"/><Relationship Id="rId1" Type="http://schemas.openxmlformats.org/officeDocument/2006/relationships/slideLayout" Target="../slideLayouts/slideLayout14.xml"/><Relationship Id="rId6" Type="http://schemas.openxmlformats.org/officeDocument/2006/relationships/image" Target="../media/image204.png"/><Relationship Id="rId11" Type="http://schemas.openxmlformats.org/officeDocument/2006/relationships/image" Target="../media/image191.png"/><Relationship Id="rId5" Type="http://schemas.openxmlformats.org/officeDocument/2006/relationships/image" Target="../media/image1850.png"/><Relationship Id="rId15" Type="http://schemas.openxmlformats.org/officeDocument/2006/relationships/image" Target="../media/image207.png"/><Relationship Id="rId10" Type="http://schemas.openxmlformats.org/officeDocument/2006/relationships/image" Target="../media/image190.png"/><Relationship Id="rId4" Type="http://schemas.openxmlformats.org/officeDocument/2006/relationships/image" Target="../media/image203.png"/><Relationship Id="rId9" Type="http://schemas.openxmlformats.org/officeDocument/2006/relationships/image" Target="../media/image189.png"/><Relationship Id="rId14" Type="http://schemas.openxmlformats.org/officeDocument/2006/relationships/image" Target="../media/image206.png"/></Relationships>
</file>

<file path=ppt/slides/_rels/slide13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5.xml"/><Relationship Id="rId1" Type="http://schemas.openxmlformats.org/officeDocument/2006/relationships/slideLayout" Target="../slideLayouts/slideLayout14.xml"/><Relationship Id="rId5" Type="http://schemas.openxmlformats.org/officeDocument/2006/relationships/image" Target="../media/image210.png"/><Relationship Id="rId4" Type="http://schemas.openxmlformats.org/officeDocument/2006/relationships/image" Target="../media/image209.png"/></Relationships>
</file>

<file path=ppt/slides/_rels/slide13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8.xml"/><Relationship Id="rId1" Type="http://schemas.openxmlformats.org/officeDocument/2006/relationships/slideLayout" Target="../slideLayouts/slideLayout14.xml"/><Relationship Id="rId5" Type="http://schemas.openxmlformats.org/officeDocument/2006/relationships/image" Target="../media/image380.png"/><Relationship Id="rId4" Type="http://schemas.openxmlformats.org/officeDocument/2006/relationships/image" Target="../media/image370.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notesSlide" Target="../notesSlides/notesSlide163.xml"/><Relationship Id="rId1" Type="http://schemas.openxmlformats.org/officeDocument/2006/relationships/slideLayout" Target="../slideLayouts/slideLayout14.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16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6.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7.xml"/><Relationship Id="rId1" Type="http://schemas.openxmlformats.org/officeDocument/2006/relationships/slideLayout" Target="../slideLayouts/slideLayout14.xml"/><Relationship Id="rId4" Type="http://schemas.openxmlformats.org/officeDocument/2006/relationships/image" Target="../media/image214.png"/></Relationships>
</file>

<file path=ppt/slides/_rels/slide16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8.xml"/><Relationship Id="rId1" Type="http://schemas.openxmlformats.org/officeDocument/2006/relationships/slideLayout" Target="../slideLayouts/slideLayout14.xml"/><Relationship Id="rId4" Type="http://schemas.openxmlformats.org/officeDocument/2006/relationships/image" Target="../media/image215.png"/></Relationships>
</file>

<file path=ppt/slides/_rels/slide1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9.xml"/><Relationship Id="rId1" Type="http://schemas.openxmlformats.org/officeDocument/2006/relationships/slideLayout" Target="../slideLayouts/slideLayout14.xml"/><Relationship Id="rId4" Type="http://schemas.openxmlformats.org/officeDocument/2006/relationships/image" Target="../media/image2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70.xml"/><Relationship Id="rId1" Type="http://schemas.openxmlformats.org/officeDocument/2006/relationships/slideLayout" Target="../slideLayouts/slideLayout14.xml"/><Relationship Id="rId4" Type="http://schemas.openxmlformats.org/officeDocument/2006/relationships/image" Target="../media/image23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2.xml"/><Relationship Id="rId1" Type="http://schemas.openxmlformats.org/officeDocument/2006/relationships/slideLayout" Target="../slideLayouts/slideLayout14.xml"/><Relationship Id="rId5" Type="http://schemas.openxmlformats.org/officeDocument/2006/relationships/image" Target="../media/image213.png"/><Relationship Id="rId4" Type="http://schemas.openxmlformats.org/officeDocument/2006/relationships/image" Target="../media/image232.png"/></Relationships>
</file>

<file path=ppt/slides/_rels/slide17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74.xml"/><Relationship Id="rId1" Type="http://schemas.openxmlformats.org/officeDocument/2006/relationships/slideLayout" Target="../slideLayouts/slideLayout14.xml"/><Relationship Id="rId4" Type="http://schemas.openxmlformats.org/officeDocument/2006/relationships/image" Target="../media/image234.png"/></Relationships>
</file>

<file path=ppt/slides/_rels/slide17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76.xml"/><Relationship Id="rId1" Type="http://schemas.openxmlformats.org/officeDocument/2006/relationships/slideLayout" Target="../slideLayouts/slideLayout14.xml"/><Relationship Id="rId4" Type="http://schemas.openxmlformats.org/officeDocument/2006/relationships/image" Target="../media/image213.png"/></Relationships>
</file>

<file path=ppt/slides/_rels/slide17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77.xml"/><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79.xml"/><Relationship Id="rId1" Type="http://schemas.openxmlformats.org/officeDocument/2006/relationships/slideLayout" Target="../slideLayouts/slideLayout14.xml"/><Relationship Id="rId4" Type="http://schemas.openxmlformats.org/officeDocument/2006/relationships/image" Target="../media/image23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3.xml"/><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84.xml"/><Relationship Id="rId1" Type="http://schemas.openxmlformats.org/officeDocument/2006/relationships/slideLayout" Target="../slideLayouts/slideLayout14.xml"/><Relationship Id="rId4" Type="http://schemas.openxmlformats.org/officeDocument/2006/relationships/image" Target="../media/image213.png"/></Relationships>
</file>

<file path=ppt/slides/_rels/slide18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6.xml"/><Relationship Id="rId1" Type="http://schemas.openxmlformats.org/officeDocument/2006/relationships/slideLayout" Target="../slideLayouts/slideLayout14.xml"/><Relationship Id="rId4" Type="http://schemas.openxmlformats.org/officeDocument/2006/relationships/image" Target="../media/image213.png"/></Relationships>
</file>

<file path=ppt/slides/_rels/slide18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34.png"/><Relationship Id="rId10" Type="http://schemas.openxmlformats.org/officeDocument/2006/relationships/image" Target="../media/image41.png"/><Relationship Id="rId9" Type="http://schemas.openxmlformats.org/officeDocument/2006/relationships/image" Target="../media/image40.png"/><Relationship Id="rId14" Type="http://schemas.openxmlformats.org/officeDocument/2006/relationships/image" Target="../media/image45.png"/></Relationships>
</file>

<file path=ppt/slides/_rels/slide19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1.xml"/><Relationship Id="rId1" Type="http://schemas.openxmlformats.org/officeDocument/2006/relationships/slideLayout" Target="../slideLayouts/slideLayout14.xml"/><Relationship Id="rId4" Type="http://schemas.openxmlformats.org/officeDocument/2006/relationships/image" Target="../media/image251.png"/></Relationships>
</file>

<file path=ppt/slides/_rels/slide1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2.xml"/><Relationship Id="rId1" Type="http://schemas.openxmlformats.org/officeDocument/2006/relationships/slideLayout" Target="../slideLayouts/slideLayout14.xml"/><Relationship Id="rId4" Type="http://schemas.openxmlformats.org/officeDocument/2006/relationships/image" Target="../media/image252.png"/></Relationships>
</file>

<file path=ppt/slides/_rels/slide19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5.xml"/><Relationship Id="rId1" Type="http://schemas.openxmlformats.org/officeDocument/2006/relationships/slideLayout" Target="../slideLayouts/slideLayout14.xml"/><Relationship Id="rId4" Type="http://schemas.openxmlformats.org/officeDocument/2006/relationships/image" Target="../media/image255.png"/></Relationships>
</file>

<file path=ppt/slides/_rels/slide19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8.xml"/><Relationship Id="rId1" Type="http://schemas.openxmlformats.org/officeDocument/2006/relationships/slideLayout" Target="../slideLayouts/slideLayout14.xml"/><Relationship Id="rId4" Type="http://schemas.openxmlformats.org/officeDocument/2006/relationships/image" Target="../media/image213.png"/></Relationships>
</file>

<file path=ppt/slides/_rels/slide19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05.xml"/><Relationship Id="rId1" Type="http://schemas.openxmlformats.org/officeDocument/2006/relationships/slideLayout" Target="../slideLayouts/slideLayout14.xml"/><Relationship Id="rId4" Type="http://schemas.openxmlformats.org/officeDocument/2006/relationships/image" Target="../media/image265.png"/></Relationships>
</file>

<file path=ppt/slides/_rels/slide20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7.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08.xml"/><Relationship Id="rId1" Type="http://schemas.openxmlformats.org/officeDocument/2006/relationships/slideLayout" Target="../slideLayouts/slideLayout14.xml"/><Relationship Id="rId4" Type="http://schemas.openxmlformats.org/officeDocument/2006/relationships/image" Target="../media/image268.png"/></Relationships>
</file>

<file path=ppt/slides/_rels/slide20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09.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10.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0.png"/><Relationship Id="rId7" Type="http://schemas.openxmlformats.org/officeDocument/2006/relationships/image" Target="../media/image281.png"/><Relationship Id="rId12" Type="http://schemas.openxmlformats.org/officeDocument/2006/relationships/image" Target="../media/image286.png"/><Relationship Id="rId2" Type="http://schemas.openxmlformats.org/officeDocument/2006/relationships/notesSlide" Target="../notesSlides/notesSlide211.xml"/><Relationship Id="rId1" Type="http://schemas.openxmlformats.org/officeDocument/2006/relationships/slideLayout" Target="../slideLayouts/slideLayout14.xml"/><Relationship Id="rId6" Type="http://schemas.openxmlformats.org/officeDocument/2006/relationships/image" Target="../media/image280.png"/><Relationship Id="rId11" Type="http://schemas.openxmlformats.org/officeDocument/2006/relationships/image" Target="../media/image285.png"/><Relationship Id="rId5" Type="http://schemas.openxmlformats.org/officeDocument/2006/relationships/image" Target="../media/image279.png"/><Relationship Id="rId10" Type="http://schemas.openxmlformats.org/officeDocument/2006/relationships/image" Target="../media/image284.png"/><Relationship Id="rId4" Type="http://schemas.openxmlformats.org/officeDocument/2006/relationships/image" Target="../media/image2780.png"/><Relationship Id="rId9" Type="http://schemas.openxmlformats.org/officeDocument/2006/relationships/image" Target="../media/image283.png"/></Relationships>
</file>

<file path=ppt/slides/_rels/slide212.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7.png"/><Relationship Id="rId7" Type="http://schemas.openxmlformats.org/officeDocument/2006/relationships/image" Target="../media/image291.png"/><Relationship Id="rId2" Type="http://schemas.openxmlformats.org/officeDocument/2006/relationships/notesSlide" Target="../notesSlides/notesSlide212.xml"/><Relationship Id="rId1" Type="http://schemas.openxmlformats.org/officeDocument/2006/relationships/slideLayout" Target="../slideLayouts/slideLayout14.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3.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4.xml"/><Relationship Id="rId1" Type="http://schemas.openxmlformats.org/officeDocument/2006/relationships/slideLayout" Target="../slideLayouts/slideLayout14.xml"/><Relationship Id="rId4" Type="http://schemas.openxmlformats.org/officeDocument/2006/relationships/image" Target="../media/image274.png"/></Relationships>
</file>

<file path=ppt/slides/_rels/slide21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15.xml"/><Relationship Id="rId1" Type="http://schemas.openxmlformats.org/officeDocument/2006/relationships/slideLayout" Target="../slideLayouts/slideLayout14.xml"/><Relationship Id="rId4" Type="http://schemas.openxmlformats.org/officeDocument/2006/relationships/image" Target="../media/image276.png"/></Relationships>
</file>

<file path=ppt/slides/_rels/slide21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16.xml"/><Relationship Id="rId1" Type="http://schemas.openxmlformats.org/officeDocument/2006/relationships/slideLayout" Target="../slideLayouts/slideLayout14.xml"/><Relationship Id="rId4" Type="http://schemas.openxmlformats.org/officeDocument/2006/relationships/image" Target="../media/image278.png"/></Relationships>
</file>

<file path=ppt/slides/_rels/slide21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17.xml"/><Relationship Id="rId1" Type="http://schemas.openxmlformats.org/officeDocument/2006/relationships/slideLayout" Target="../slideLayouts/slideLayout14.xml"/><Relationship Id="rId4" Type="http://schemas.openxmlformats.org/officeDocument/2006/relationships/image" Target="../media/image294.png"/></Relationships>
</file>

<file path=ppt/slides/_rels/slide21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18.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19.xml"/><Relationship Id="rId1" Type="http://schemas.openxmlformats.org/officeDocument/2006/relationships/slideLayout" Target="../slideLayouts/slideLayout14.xml"/><Relationship Id="rId4" Type="http://schemas.openxmlformats.org/officeDocument/2006/relationships/image" Target="../media/image296.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0.xml"/><Relationship Id="rId1" Type="http://schemas.openxmlformats.org/officeDocument/2006/relationships/slideLayout" Target="../slideLayouts/slideLayout14.xml"/><Relationship Id="rId4" Type="http://schemas.openxmlformats.org/officeDocument/2006/relationships/image" Target="../media/image297.png"/></Relationships>
</file>

<file path=ppt/slides/_rels/slide2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1.xml"/><Relationship Id="rId1" Type="http://schemas.openxmlformats.org/officeDocument/2006/relationships/slideLayout" Target="../slideLayouts/slideLayout14.xml"/><Relationship Id="rId4" Type="http://schemas.openxmlformats.org/officeDocument/2006/relationships/image" Target="../media/image298.png"/></Relationships>
</file>

<file path=ppt/slides/_rels/slide22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2.xml"/><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4.xml"/><Relationship Id="rId1" Type="http://schemas.openxmlformats.org/officeDocument/2006/relationships/slideLayout" Target="../slideLayouts/slideLayout14.xml"/><Relationship Id="rId4" Type="http://schemas.openxmlformats.org/officeDocument/2006/relationships/image" Target="../media/image301.png"/></Relationships>
</file>

<file path=ppt/slides/_rels/slide22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25.xml"/><Relationship Id="rId1" Type="http://schemas.openxmlformats.org/officeDocument/2006/relationships/slideLayout" Target="../slideLayouts/slideLayout14.xml"/><Relationship Id="rId4" Type="http://schemas.openxmlformats.org/officeDocument/2006/relationships/image" Target="../media/image303.png"/></Relationships>
</file>

<file path=ppt/slides/_rels/slide22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6.xml"/><Relationship Id="rId1" Type="http://schemas.openxmlformats.org/officeDocument/2006/relationships/slideLayout" Target="../slideLayouts/slideLayout14.xml"/><Relationship Id="rId4" Type="http://schemas.openxmlformats.org/officeDocument/2006/relationships/image" Target="../media/image304.png"/></Relationships>
</file>

<file path=ppt/slides/_rels/slide22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7.xml"/><Relationship Id="rId1" Type="http://schemas.openxmlformats.org/officeDocument/2006/relationships/slideLayout" Target="../slideLayouts/slideLayout14.xml"/><Relationship Id="rId4" Type="http://schemas.openxmlformats.org/officeDocument/2006/relationships/image" Target="../media/image305.png"/></Relationships>
</file>

<file path=ppt/slides/_rels/slide22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28.xml"/><Relationship Id="rId1" Type="http://schemas.openxmlformats.org/officeDocument/2006/relationships/slideLayout" Target="../slideLayouts/slideLayout14.xml"/><Relationship Id="rId4" Type="http://schemas.openxmlformats.org/officeDocument/2006/relationships/image" Target="../media/image307.png"/></Relationships>
</file>

<file path=ppt/slides/_rels/slide2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1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2.png"/><Relationship Id="rId17" Type="http://schemas.openxmlformats.org/officeDocument/2006/relationships/image" Target="../media/image60.png"/><Relationship Id="rId2" Type="http://schemas.openxmlformats.org/officeDocument/2006/relationships/notesSlide" Target="../notesSlides/notesSlide25.xml"/><Relationship Id="rId16"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2.png"/><Relationship Id="rId9" Type="http://schemas.openxmlformats.org/officeDocument/2006/relationships/image" Target="../media/image54.png"/><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42.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goo.gl/8qEGHD"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0.png"/><Relationship Id="rId10" Type="http://schemas.openxmlformats.org/officeDocument/2006/relationships/image" Target="../media/image81.png"/><Relationship Id="rId9"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0.png"/><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48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8" Type="http://schemas.openxmlformats.org/officeDocument/2006/relationships/image" Target="../media/image540.png"/><Relationship Id="rId13" Type="http://schemas.openxmlformats.org/officeDocument/2006/relationships/image" Target="../media/image59.png"/><Relationship Id="rId18" Type="http://schemas.openxmlformats.org/officeDocument/2006/relationships/image" Target="../media/image640.png"/><Relationship Id="rId3" Type="http://schemas.openxmlformats.org/officeDocument/2006/relationships/image" Target="../media/image500.png"/><Relationship Id="rId21" Type="http://schemas.openxmlformats.org/officeDocument/2006/relationships/image" Target="../media/image67.png"/><Relationship Id="rId7" Type="http://schemas.openxmlformats.org/officeDocument/2006/relationships/image" Target="../media/image530.png"/><Relationship Id="rId12" Type="http://schemas.openxmlformats.org/officeDocument/2006/relationships/image" Target="../media/image58.png"/><Relationship Id="rId17" Type="http://schemas.openxmlformats.org/officeDocument/2006/relationships/image" Target="../media/image630.png"/><Relationship Id="rId2" Type="http://schemas.openxmlformats.org/officeDocument/2006/relationships/notesSlide" Target="../notesSlides/notesSlide46.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520.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0.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0.png"/><Relationship Id="rId4" Type="http://schemas.openxmlformats.org/officeDocument/2006/relationships/image" Target="../media/image511.png"/><Relationship Id="rId9" Type="http://schemas.openxmlformats.org/officeDocument/2006/relationships/image" Target="../media/image550.png"/><Relationship Id="rId14" Type="http://schemas.openxmlformats.org/officeDocument/2006/relationships/image" Target="../media/image60.png"/><Relationship Id="rId22"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71.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47.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650.pn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60.png"/><Relationship Id="rId19" Type="http://schemas.openxmlformats.org/officeDocument/2006/relationships/image" Target="../media/image850.png"/><Relationship Id="rId4" Type="http://schemas.openxmlformats.org/officeDocument/2006/relationships/image" Target="../media/image640.png"/><Relationship Id="rId9" Type="http://schemas.openxmlformats.org/officeDocument/2006/relationships/image" Target="../media/image750.png"/><Relationship Id="rId14" Type="http://schemas.openxmlformats.org/officeDocument/2006/relationships/image" Target="../media/image80.png"/><Relationship Id="rId22"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49.xml"/><Relationship Id="rId16" Type="http://schemas.openxmlformats.org/officeDocument/2006/relationships/image" Target="../media/image103.pn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105.png"/><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image" Target="../media/image130.png"/><Relationship Id="rId4" Type="http://schemas.openxmlformats.org/officeDocument/2006/relationships/image" Target="../media/image129.png"/></Relationships>
</file>

<file path=ppt/slides/_rels/slide65.xml.rels><?xml version="1.0" encoding="UTF-8" standalone="yes"?>
<Relationships xmlns="http://schemas.openxmlformats.org/package/2006/relationships"><Relationship Id="rId3" Type="http://schemas.openxmlformats.org/officeDocument/2006/relationships/hyperlink" Target="http://proceedings.mlr.press/v9/glorot10a/glorot10a.pdf"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www.tensorflow.org/install/gpu" TargetMode="External"/><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we know the ‘w’ values to solve a problem. w0 is -0,5, w1 is 1, w2 is 1. </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 a weight vector)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Execute the Excel function after substituting x1 with 0 and x2 with 0.</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57" name="그룹 56"/>
          <p:cNvGrpSpPr/>
          <p:nvPr/>
        </p:nvGrpSpPr>
        <p:grpSpPr>
          <a:xfrm>
            <a:off x="1475991" y="3298074"/>
            <a:ext cx="4776204" cy="2703244"/>
            <a:chOff x="1475991" y="3290579"/>
            <a:chExt cx="4776204" cy="2703244"/>
          </a:xfrm>
        </p:grpSpPr>
        <p:sp>
          <p:nvSpPr>
            <p:cNvPr id="5" name="TextBox 4"/>
            <p:cNvSpPr txBox="1"/>
            <p:nvPr/>
          </p:nvSpPr>
          <p:spPr>
            <a:xfrm>
              <a:off x="1475991" y="3432219"/>
              <a:ext cx="381836"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x0</a:t>
              </a:r>
              <a:endParaRPr lang="ko-KR" altLang="en-US" sz="1400" dirty="0">
                <a:latin typeface="SamsungOne 400" panose="020B0503030303020204" pitchFamily="34" charset="0"/>
              </a:endParaRPr>
            </a:p>
          </p:txBody>
        </p:sp>
        <p:sp>
          <p:nvSpPr>
            <p:cNvPr id="18" name="TextBox 17"/>
            <p:cNvSpPr txBox="1"/>
            <p:nvPr/>
          </p:nvSpPr>
          <p:spPr>
            <a:xfrm>
              <a:off x="1485669" y="4512063"/>
              <a:ext cx="351378"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x1</a:t>
              </a:r>
              <a:endParaRPr lang="ko-KR" altLang="en-US" sz="1400" dirty="0">
                <a:latin typeface="SamsungOne 400" panose="020B0503030303020204" pitchFamily="34" charset="0"/>
              </a:endParaRPr>
            </a:p>
          </p:txBody>
        </p:sp>
        <p:sp>
          <p:nvSpPr>
            <p:cNvPr id="19" name="TextBox 18"/>
            <p:cNvSpPr txBox="1"/>
            <p:nvPr/>
          </p:nvSpPr>
          <p:spPr>
            <a:xfrm>
              <a:off x="1495347" y="5591907"/>
              <a:ext cx="365806"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x2</a:t>
              </a:r>
              <a:endParaRPr lang="ko-KR" altLang="en-US" sz="1400" dirty="0">
                <a:latin typeface="SamsungOne 400" panose="020B0503030303020204" pitchFamily="34" charset="0"/>
              </a:endParaRPr>
            </a:p>
          </p:txBody>
        </p:sp>
        <p:cxnSp>
          <p:nvCxnSpPr>
            <p:cNvPr id="7" name="직선 화살표 연결선 6"/>
            <p:cNvCxnSpPr/>
            <p:nvPr/>
          </p:nvCxnSpPr>
          <p:spPr>
            <a:xfrm>
              <a:off x="1907534" y="3584512"/>
              <a:ext cx="1008112" cy="0"/>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65056" y="3290579"/>
              <a:ext cx="263214"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1</a:t>
              </a:r>
              <a:endParaRPr lang="ko-KR" altLang="en-US" sz="1400" dirty="0">
                <a:latin typeface="SamsungOne 400" panose="020B0503030303020204" pitchFamily="34" charset="0"/>
              </a:endParaRPr>
            </a:p>
          </p:txBody>
        </p:sp>
        <p:cxnSp>
          <p:nvCxnSpPr>
            <p:cNvPr id="21" name="직선 화살표 연결선 20"/>
            <p:cNvCxnSpPr/>
            <p:nvPr/>
          </p:nvCxnSpPr>
          <p:spPr>
            <a:xfrm>
              <a:off x="1907534" y="4678564"/>
              <a:ext cx="1008112" cy="0"/>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265056" y="4384631"/>
              <a:ext cx="293670" cy="307777"/>
            </a:xfrm>
            <a:prstGeom prst="rect">
              <a:avLst/>
            </a:prstGeom>
            <a:noFill/>
          </p:spPr>
          <p:txBody>
            <a:bodyPr wrap="none" rtlCol="0">
              <a:spAutoFit/>
            </a:bodyPr>
            <a:lstStyle/>
            <a:p>
              <a:pPr algn="ctr"/>
              <a:r>
                <a:rPr lang="en-US" altLang="ko-KR" sz="1400" dirty="0">
                  <a:latin typeface="SamsungOne 400" panose="020B0503030303020204" pitchFamily="34" charset="0"/>
                  <a:ea typeface="SamsungOne 400" panose="020B0503030303020204" pitchFamily="34" charset="0"/>
                </a:rPr>
                <a:t>0</a:t>
              </a:r>
              <a:endParaRPr lang="ko-KR" altLang="en-US" sz="1400" dirty="0">
                <a:latin typeface="SamsungOne 400" panose="020B0503030303020204" pitchFamily="34" charset="0"/>
              </a:endParaRPr>
            </a:p>
          </p:txBody>
        </p:sp>
        <p:cxnSp>
          <p:nvCxnSpPr>
            <p:cNvPr id="30" name="직선 화살표 연결선 29"/>
            <p:cNvCxnSpPr/>
            <p:nvPr/>
          </p:nvCxnSpPr>
          <p:spPr>
            <a:xfrm>
              <a:off x="1907534" y="5772616"/>
              <a:ext cx="1008112" cy="0"/>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265056" y="5478683"/>
              <a:ext cx="293670" cy="307777"/>
            </a:xfrm>
            <a:prstGeom prst="rect">
              <a:avLst/>
            </a:prstGeom>
            <a:noFill/>
          </p:spPr>
          <p:txBody>
            <a:bodyPr wrap="none" rtlCol="0">
              <a:spAutoFit/>
            </a:bodyPr>
            <a:lstStyle/>
            <a:p>
              <a:pPr algn="ctr"/>
              <a:r>
                <a:rPr lang="en-US" altLang="ko-KR" sz="1400" dirty="0">
                  <a:latin typeface="SamsungOne 400" panose="020B0503030303020204" pitchFamily="34" charset="0"/>
                  <a:ea typeface="SamsungOne 400" panose="020B0503030303020204" pitchFamily="34" charset="0"/>
                </a:rPr>
                <a:t>0</a:t>
              </a:r>
              <a:endParaRPr lang="ko-KR" altLang="en-US" sz="1400" dirty="0">
                <a:latin typeface="SamsungOne 400" panose="020B0503030303020204" pitchFamily="34" charset="0"/>
              </a:endParaRPr>
            </a:p>
          </p:txBody>
        </p:sp>
        <p:sp>
          <p:nvSpPr>
            <p:cNvPr id="8" name="타원 7"/>
            <p:cNvSpPr/>
            <p:nvPr/>
          </p:nvSpPr>
          <p:spPr>
            <a:xfrm>
              <a:off x="2915646" y="3332484"/>
              <a:ext cx="504056" cy="504056"/>
            </a:xfrm>
            <a:prstGeom prst="ellipse">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32" name="타원 31"/>
            <p:cNvSpPr/>
            <p:nvPr/>
          </p:nvSpPr>
          <p:spPr>
            <a:xfrm>
              <a:off x="2915646" y="4419435"/>
              <a:ext cx="504056" cy="504056"/>
            </a:xfrm>
            <a:prstGeom prst="ellipse">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33" name="타원 32"/>
            <p:cNvSpPr/>
            <p:nvPr/>
          </p:nvSpPr>
          <p:spPr>
            <a:xfrm>
              <a:off x="2915646" y="5489767"/>
              <a:ext cx="504056" cy="504056"/>
            </a:xfrm>
            <a:prstGeom prst="ellipse">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cxnSp>
          <p:nvCxnSpPr>
            <p:cNvPr id="34" name="직선 화살표 연결선 33"/>
            <p:cNvCxnSpPr/>
            <p:nvPr/>
          </p:nvCxnSpPr>
          <p:spPr>
            <a:xfrm>
              <a:off x="3419702" y="3584512"/>
              <a:ext cx="1856836" cy="92003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p:cNvSpPr/>
            <p:nvPr/>
          </p:nvSpPr>
          <p:spPr>
            <a:xfrm>
              <a:off x="5256154" y="4174508"/>
              <a:ext cx="996041" cy="996041"/>
            </a:xfrm>
            <a:prstGeom prst="ellipse">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 400" panose="020B0503030303020204" pitchFamily="34" charset="0"/>
                  <a:ea typeface="SamsungOne 400" panose="020B0503030303020204" pitchFamily="34" charset="0"/>
                </a:rPr>
                <a:t>-0.5</a:t>
              </a:r>
              <a:endParaRPr lang="ko-KR" altLang="en-US" sz="1600" dirty="0">
                <a:latin typeface="SamsungOne 400" panose="020B0503030303020204" pitchFamily="34" charset="0"/>
              </a:endParaRPr>
            </a:p>
          </p:txBody>
        </p:sp>
        <p:cxnSp>
          <p:nvCxnSpPr>
            <p:cNvPr id="36" name="직선 화살표 연결선 35"/>
            <p:cNvCxnSpPr>
              <a:stCxn id="32" idx="6"/>
              <a:endCxn id="35" idx="2"/>
            </p:cNvCxnSpPr>
            <p:nvPr/>
          </p:nvCxnSpPr>
          <p:spPr>
            <a:xfrm>
              <a:off x="3419702" y="4671463"/>
              <a:ext cx="1836452" cy="106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33" idx="6"/>
            </p:cNvCxnSpPr>
            <p:nvPr/>
          </p:nvCxnSpPr>
          <p:spPr>
            <a:xfrm flipV="1">
              <a:off x="3419702" y="4841823"/>
              <a:ext cx="1849341" cy="89997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122965" y="3744952"/>
              <a:ext cx="429926"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w0</a:t>
              </a:r>
              <a:endParaRPr lang="ko-KR" altLang="en-US" sz="1400" dirty="0">
                <a:latin typeface="SamsungOne 400" panose="020B0503030303020204" pitchFamily="34" charset="0"/>
              </a:endParaRPr>
            </a:p>
          </p:txBody>
        </p:sp>
        <p:sp>
          <p:nvSpPr>
            <p:cNvPr id="44" name="TextBox 43"/>
            <p:cNvSpPr txBox="1"/>
            <p:nvPr/>
          </p:nvSpPr>
          <p:spPr>
            <a:xfrm>
              <a:off x="4138194" y="4412375"/>
              <a:ext cx="399468" cy="307777"/>
            </a:xfrm>
            <a:prstGeom prst="rect">
              <a:avLst/>
            </a:prstGeom>
            <a:noFill/>
          </p:spPr>
          <p:txBody>
            <a:bodyPr wrap="none" rtlCol="0">
              <a:spAutoFit/>
            </a:bodyPr>
            <a:lstStyle/>
            <a:p>
              <a:pPr algn="ctr"/>
              <a:r>
                <a:rPr lang="en-US" altLang="ko-KR" sz="1400" dirty="0">
                  <a:latin typeface="SamsungOne 400" panose="020B0503030303020204" pitchFamily="34" charset="0"/>
                  <a:ea typeface="SamsungOne 400" panose="020B0503030303020204" pitchFamily="34" charset="0"/>
                </a:rPr>
                <a:t>w1</a:t>
              </a:r>
              <a:endParaRPr lang="ko-KR" altLang="en-US" sz="1400" dirty="0">
                <a:latin typeface="SamsungOne 400" panose="020B0503030303020204" pitchFamily="34" charset="0"/>
              </a:endParaRPr>
            </a:p>
          </p:txBody>
        </p:sp>
        <p:sp>
          <p:nvSpPr>
            <p:cNvPr id="45" name="TextBox 44"/>
            <p:cNvSpPr txBox="1"/>
            <p:nvPr/>
          </p:nvSpPr>
          <p:spPr>
            <a:xfrm>
              <a:off x="4137424" y="5291809"/>
              <a:ext cx="413896" cy="307777"/>
            </a:xfrm>
            <a:prstGeom prst="rect">
              <a:avLst/>
            </a:prstGeom>
            <a:noFill/>
          </p:spPr>
          <p:txBody>
            <a:bodyPr wrap="none" rtlCol="0">
              <a:spAutoFit/>
            </a:bodyPr>
            <a:lstStyle/>
            <a:p>
              <a:pPr algn="ctr"/>
              <a:r>
                <a:rPr lang="en-US" altLang="ko-KR" sz="1400" dirty="0">
                  <a:latin typeface="SamsungOne 400" panose="020B0503030303020204" pitchFamily="34" charset="0"/>
                  <a:ea typeface="SamsungOne 400" panose="020B0503030303020204" pitchFamily="34" charset="0"/>
                </a:rPr>
                <a:t>w2</a:t>
              </a:r>
              <a:endParaRPr lang="ko-KR" altLang="en-US" sz="1400" dirty="0">
                <a:latin typeface="SamsungOne 400" panose="020B0503030303020204" pitchFamily="34" charset="0"/>
              </a:endParaRPr>
            </a:p>
          </p:txBody>
        </p:sp>
      </p:grpSp>
      <p:graphicFrame>
        <p:nvGraphicFramePr>
          <p:cNvPr id="48" name="표 47"/>
          <p:cNvGraphicFramePr>
            <a:graphicFrameLocks noGrp="1"/>
          </p:cNvGraphicFramePr>
          <p:nvPr>
            <p:extLst>
              <p:ext uri="{D42A27DB-BD31-4B8C-83A1-F6EECF244321}">
                <p14:modId xmlns:p14="http://schemas.microsoft.com/office/powerpoint/2010/main" val="3720897272"/>
              </p:ext>
            </p:extLst>
          </p:nvPr>
        </p:nvGraphicFramePr>
        <p:xfrm>
          <a:off x="3461503" y="2798336"/>
          <a:ext cx="1592566" cy="579120"/>
        </p:xfrm>
        <a:graphic>
          <a:graphicData uri="http://schemas.openxmlformats.org/drawingml/2006/table">
            <a:tbl>
              <a:tblPr firstRow="1" bandRow="1">
                <a:tableStyleId>{5940675A-B579-460E-94D1-54222C63F5DA}</a:tableStyleId>
              </a:tblPr>
              <a:tblGrid>
                <a:gridCol w="796283">
                  <a:extLst>
                    <a:ext uri="{9D8B030D-6E8A-4147-A177-3AD203B41FA5}">
                      <a16:colId xmlns="" xmlns:a16="http://schemas.microsoft.com/office/drawing/2014/main" val="20000"/>
                    </a:ext>
                  </a:extLst>
                </a:gridCol>
                <a:gridCol w="796283">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x1</a:t>
                      </a:r>
                      <a:endParaRPr lang="ko-KR" altLang="en-US" sz="1300" dirty="0">
                        <a:latin typeface="SamsungOne 400" panose="020B0503030303020204" pitchFamily="34" charset="0"/>
                      </a:endParaRPr>
                    </a:p>
                  </a:txBody>
                  <a:tcPr marL="45720" marR="45720" anchor="ctr">
                    <a:solidFill>
                      <a:schemeClr val="bg1">
                        <a:lumMod val="95000"/>
                      </a:schemeClr>
                    </a:solidFill>
                  </a:tcPr>
                </a:tc>
                <a:tc>
                  <a:txBody>
                    <a:bodyPr/>
                    <a:lstStyle/>
                    <a:p>
                      <a:pPr algn="ctr" latinLnBrk="1"/>
                      <a:r>
                        <a:rPr lang="en-US" altLang="ko-KR" sz="1300" dirty="0">
                          <a:latin typeface="SamsungOne 400" panose="020B0503030303020204" pitchFamily="34" charset="0"/>
                        </a:rPr>
                        <a:t>X2</a:t>
                      </a:r>
                      <a:endParaRPr lang="ko-KR" altLang="en-US" sz="1300" dirty="0">
                        <a:latin typeface="SamsungOne 400" panose="020B0503030303020204" pitchFamily="34" charset="0"/>
                      </a:endParaRPr>
                    </a:p>
                  </a:txBody>
                  <a:tcPr marL="45720" marR="45720" anchor="ctr">
                    <a:solidFill>
                      <a:schemeClr val="bg1">
                        <a:lumMod val="95000"/>
                      </a:schemeClr>
                    </a:solidFill>
                  </a:tcPr>
                </a:tc>
                <a:extLst>
                  <a:ext uri="{0D108BD9-81ED-4DB2-BD59-A6C34878D82A}">
                    <a16:rowId xmlns="" xmlns:a16="http://schemas.microsoft.com/office/drawing/2014/main" val="10000"/>
                  </a:ext>
                </a:extLst>
              </a:tr>
              <a:tr h="265877">
                <a:tc>
                  <a:txBody>
                    <a:bodyPr/>
                    <a:lstStyle/>
                    <a:p>
                      <a:pPr algn="ct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1"/>
                  </a:ext>
                </a:extLst>
              </a:tr>
            </a:tbl>
          </a:graphicData>
        </a:graphic>
      </p:graphicFrame>
      <p:graphicFrame>
        <p:nvGraphicFramePr>
          <p:cNvPr id="49" name="표 48"/>
          <p:cNvGraphicFramePr>
            <a:graphicFrameLocks noGrp="1"/>
          </p:cNvGraphicFramePr>
          <p:nvPr>
            <p:extLst>
              <p:ext uri="{D42A27DB-BD31-4B8C-83A1-F6EECF244321}">
                <p14:modId xmlns:p14="http://schemas.microsoft.com/office/powerpoint/2010/main" val="387142492"/>
              </p:ext>
            </p:extLst>
          </p:nvPr>
        </p:nvGraphicFramePr>
        <p:xfrm>
          <a:off x="6522676" y="2798336"/>
          <a:ext cx="1989621" cy="579120"/>
        </p:xfrm>
        <a:graphic>
          <a:graphicData uri="http://schemas.openxmlformats.org/drawingml/2006/table">
            <a:tbl>
              <a:tblPr firstRow="1" bandRow="1">
                <a:tableStyleId>{5940675A-B579-460E-94D1-54222C63F5DA}</a:tableStyleId>
              </a:tblPr>
              <a:tblGrid>
                <a:gridCol w="663207">
                  <a:extLst>
                    <a:ext uri="{9D8B030D-6E8A-4147-A177-3AD203B41FA5}">
                      <a16:colId xmlns="" xmlns:a16="http://schemas.microsoft.com/office/drawing/2014/main" val="20000"/>
                    </a:ext>
                  </a:extLst>
                </a:gridCol>
                <a:gridCol w="663207">
                  <a:extLst>
                    <a:ext uri="{9D8B030D-6E8A-4147-A177-3AD203B41FA5}">
                      <a16:colId xmlns="" xmlns:a16="http://schemas.microsoft.com/office/drawing/2014/main" val="20001"/>
                    </a:ext>
                  </a:extLst>
                </a:gridCol>
                <a:gridCol w="663207">
                  <a:extLst>
                    <a:ext uri="{9D8B030D-6E8A-4147-A177-3AD203B41FA5}">
                      <a16:colId xmlns="" xmlns:a16="http://schemas.microsoft.com/office/drawing/2014/main" val="20002"/>
                    </a:ext>
                  </a:extLst>
                </a:gridCol>
              </a:tblGrid>
              <a:tr h="265877">
                <a:tc>
                  <a:txBody>
                    <a:bodyPr/>
                    <a:lstStyle/>
                    <a:p>
                      <a:pPr algn="ctr" latinLnBrk="1"/>
                      <a:r>
                        <a:rPr lang="en-US" altLang="ko-KR" sz="1300" dirty="0">
                          <a:latin typeface="SamsungOne 400" panose="020B0503030303020204" pitchFamily="34" charset="0"/>
                        </a:rPr>
                        <a:t>w0</a:t>
                      </a:r>
                      <a:endParaRPr lang="ko-KR" altLang="en-US" sz="1300" dirty="0">
                        <a:latin typeface="SamsungOne 400" panose="020B0503030303020204" pitchFamily="34" charset="0"/>
                      </a:endParaRPr>
                    </a:p>
                  </a:txBody>
                  <a:tcPr marL="45720" marR="45720" anchor="ctr">
                    <a:solidFill>
                      <a:schemeClr val="bg1">
                        <a:lumMod val="95000"/>
                      </a:schemeClr>
                    </a:solidFill>
                  </a:tcPr>
                </a:tc>
                <a:tc>
                  <a:txBody>
                    <a:bodyPr/>
                    <a:lstStyle/>
                    <a:p>
                      <a:pPr algn="ctr" latinLnBrk="1"/>
                      <a:r>
                        <a:rPr lang="en-US" altLang="ko-KR" sz="1300" dirty="0">
                          <a:latin typeface="SamsungOne 400" panose="020B0503030303020204" pitchFamily="34" charset="0"/>
                        </a:rPr>
                        <a:t>w1</a:t>
                      </a:r>
                      <a:endParaRPr lang="ko-KR" altLang="en-US" sz="1300" dirty="0">
                        <a:latin typeface="SamsungOne 400" panose="020B0503030303020204" pitchFamily="34" charset="0"/>
                      </a:endParaRPr>
                    </a:p>
                  </a:txBody>
                  <a:tcPr marL="45720" marR="45720" anchor="ctr">
                    <a:solidFill>
                      <a:schemeClr val="bg1">
                        <a:lumMod val="95000"/>
                      </a:schemeClr>
                    </a:solidFill>
                  </a:tcPr>
                </a:tc>
                <a:tc>
                  <a:txBody>
                    <a:bodyPr/>
                    <a:lstStyle/>
                    <a:p>
                      <a:pPr algn="ctr" latinLnBrk="1"/>
                      <a:r>
                        <a:rPr lang="en-US" altLang="ko-KR" sz="1300" dirty="0">
                          <a:latin typeface="SamsungOne 400" panose="020B0503030303020204" pitchFamily="34" charset="0"/>
                        </a:rPr>
                        <a:t>w2</a:t>
                      </a:r>
                      <a:endParaRPr lang="ko-KR" altLang="en-US" sz="1300" dirty="0">
                        <a:latin typeface="SamsungOne 400" panose="020B0503030303020204" pitchFamily="34" charset="0"/>
                      </a:endParaRPr>
                    </a:p>
                  </a:txBody>
                  <a:tcPr marL="45720" marR="45720" anchor="ctr">
                    <a:solidFill>
                      <a:schemeClr val="bg1">
                        <a:lumMod val="95000"/>
                      </a:schemeClr>
                    </a:solidFill>
                  </a:tcPr>
                </a:tc>
                <a:extLst>
                  <a:ext uri="{0D108BD9-81ED-4DB2-BD59-A6C34878D82A}">
                    <a16:rowId xmlns="" xmlns:a16="http://schemas.microsoft.com/office/drawing/2014/main" val="10000"/>
                  </a:ext>
                </a:extLst>
              </a:tr>
              <a:tr h="271150">
                <a:tc>
                  <a:txBody>
                    <a:bodyPr/>
                    <a:lstStyle/>
                    <a:p>
                      <a:pPr algn="ctr" latinLnBrk="1"/>
                      <a:r>
                        <a:rPr lang="en-US" altLang="ko-KR" sz="1300" dirty="0">
                          <a:latin typeface="SamsungOne 400" panose="020B0503030303020204" pitchFamily="34" charset="0"/>
                        </a:rPr>
                        <a:t>-0.5</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1</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1</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1"/>
                  </a:ext>
                </a:extLst>
              </a:tr>
            </a:tbl>
          </a:graphicData>
        </a:graphic>
      </p:graphicFrame>
      <p:graphicFrame>
        <p:nvGraphicFramePr>
          <p:cNvPr id="51" name="표 50"/>
          <p:cNvGraphicFramePr>
            <a:graphicFrameLocks noGrp="1"/>
          </p:cNvGraphicFramePr>
          <p:nvPr>
            <p:extLst>
              <p:ext uri="{D42A27DB-BD31-4B8C-83A1-F6EECF244321}">
                <p14:modId xmlns:p14="http://schemas.microsoft.com/office/powerpoint/2010/main" val="1676562809"/>
              </p:ext>
            </p:extLst>
          </p:nvPr>
        </p:nvGraphicFramePr>
        <p:xfrm>
          <a:off x="6526780" y="3847454"/>
          <a:ext cx="1985516" cy="289560"/>
        </p:xfrm>
        <a:graphic>
          <a:graphicData uri="http://schemas.openxmlformats.org/drawingml/2006/table">
            <a:tbl>
              <a:tblPr firstRow="1" bandRow="1">
                <a:tableStyleId>{5940675A-B579-460E-94D1-54222C63F5DA}</a:tableStyleId>
              </a:tblPr>
              <a:tblGrid>
                <a:gridCol w="992758">
                  <a:extLst>
                    <a:ext uri="{9D8B030D-6E8A-4147-A177-3AD203B41FA5}">
                      <a16:colId xmlns="" xmlns:a16="http://schemas.microsoft.com/office/drawing/2014/main" val="20000"/>
                    </a:ext>
                  </a:extLst>
                </a:gridCol>
                <a:gridCol w="992758">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x0</a:t>
                      </a:r>
                      <a:r>
                        <a:rPr lang="en-US" altLang="ko-KR" sz="1300" baseline="0" dirty="0">
                          <a:latin typeface="SamsungOne 400" panose="020B0503030303020204" pitchFamily="34" charset="0"/>
                        </a:rPr>
                        <a:t> * w0</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-0.5</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0"/>
                  </a:ext>
                </a:extLst>
              </a:tr>
            </a:tbl>
          </a:graphicData>
        </a:graphic>
      </p:graphicFrame>
      <p:graphicFrame>
        <p:nvGraphicFramePr>
          <p:cNvPr id="52" name="표 51"/>
          <p:cNvGraphicFramePr>
            <a:graphicFrameLocks noGrp="1"/>
          </p:cNvGraphicFramePr>
          <p:nvPr>
            <p:extLst>
              <p:ext uri="{D42A27DB-BD31-4B8C-83A1-F6EECF244321}">
                <p14:modId xmlns:p14="http://schemas.microsoft.com/office/powerpoint/2010/main" val="3723118459"/>
              </p:ext>
            </p:extLst>
          </p:nvPr>
        </p:nvGraphicFramePr>
        <p:xfrm>
          <a:off x="6522676" y="4438221"/>
          <a:ext cx="1989620" cy="289560"/>
        </p:xfrm>
        <a:graphic>
          <a:graphicData uri="http://schemas.openxmlformats.org/drawingml/2006/table">
            <a:tbl>
              <a:tblPr firstRow="1" bandRow="1">
                <a:tableStyleId>{5940675A-B579-460E-94D1-54222C63F5DA}</a:tableStyleId>
              </a:tblPr>
              <a:tblGrid>
                <a:gridCol w="994810">
                  <a:extLst>
                    <a:ext uri="{9D8B030D-6E8A-4147-A177-3AD203B41FA5}">
                      <a16:colId xmlns="" xmlns:a16="http://schemas.microsoft.com/office/drawing/2014/main" val="20000"/>
                    </a:ext>
                  </a:extLst>
                </a:gridCol>
                <a:gridCol w="994810">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x0</a:t>
                      </a:r>
                      <a:r>
                        <a:rPr lang="en-US" altLang="ko-KR" sz="1300" baseline="0" dirty="0">
                          <a:latin typeface="SamsungOne 400" panose="020B0503030303020204" pitchFamily="34" charset="0"/>
                        </a:rPr>
                        <a:t> * w1</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0"/>
                  </a:ext>
                </a:extLst>
              </a:tr>
            </a:tbl>
          </a:graphicData>
        </a:graphic>
      </p:graphicFrame>
      <p:graphicFrame>
        <p:nvGraphicFramePr>
          <p:cNvPr id="53" name="표 52"/>
          <p:cNvGraphicFramePr>
            <a:graphicFrameLocks noGrp="1"/>
          </p:cNvGraphicFramePr>
          <p:nvPr>
            <p:extLst>
              <p:ext uri="{D42A27DB-BD31-4B8C-83A1-F6EECF244321}">
                <p14:modId xmlns:p14="http://schemas.microsoft.com/office/powerpoint/2010/main" val="1659105295"/>
              </p:ext>
            </p:extLst>
          </p:nvPr>
        </p:nvGraphicFramePr>
        <p:xfrm>
          <a:off x="6522676" y="5028988"/>
          <a:ext cx="1989620" cy="289560"/>
        </p:xfrm>
        <a:graphic>
          <a:graphicData uri="http://schemas.openxmlformats.org/drawingml/2006/table">
            <a:tbl>
              <a:tblPr firstRow="1" bandRow="1">
                <a:tableStyleId>{5940675A-B579-460E-94D1-54222C63F5DA}</a:tableStyleId>
              </a:tblPr>
              <a:tblGrid>
                <a:gridCol w="994810">
                  <a:extLst>
                    <a:ext uri="{9D8B030D-6E8A-4147-A177-3AD203B41FA5}">
                      <a16:colId xmlns="" xmlns:a16="http://schemas.microsoft.com/office/drawing/2014/main" val="20000"/>
                    </a:ext>
                  </a:extLst>
                </a:gridCol>
                <a:gridCol w="994810">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x0</a:t>
                      </a:r>
                      <a:r>
                        <a:rPr lang="en-US" altLang="ko-KR" sz="1300" baseline="0" dirty="0">
                          <a:latin typeface="SamsungOne 400" panose="020B0503030303020204" pitchFamily="34" charset="0"/>
                        </a:rPr>
                        <a:t> * w2</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0"/>
                  </a:ext>
                </a:extLst>
              </a:tr>
            </a:tbl>
          </a:graphicData>
        </a:graphic>
      </p:graphicFrame>
      <p:grpSp>
        <p:nvGrpSpPr>
          <p:cNvPr id="59" name="그룹 58"/>
          <p:cNvGrpSpPr/>
          <p:nvPr/>
        </p:nvGrpSpPr>
        <p:grpSpPr>
          <a:xfrm>
            <a:off x="7854217" y="4115208"/>
            <a:ext cx="312906" cy="981905"/>
            <a:chOff x="7854217" y="4107713"/>
            <a:chExt cx="312906" cy="981905"/>
          </a:xfrm>
        </p:grpSpPr>
        <p:sp>
          <p:nvSpPr>
            <p:cNvPr id="54" name="TextBox 53"/>
            <p:cNvSpPr txBox="1"/>
            <p:nvPr/>
          </p:nvSpPr>
          <p:spPr>
            <a:xfrm>
              <a:off x="7854217" y="4107713"/>
              <a:ext cx="312906" cy="369332"/>
            </a:xfrm>
            <a:prstGeom prst="rect">
              <a:avLst/>
            </a:prstGeom>
            <a:noFill/>
          </p:spPr>
          <p:txBody>
            <a:bodyPr wrap="none" rtlCol="0">
              <a:spAutoFit/>
            </a:bodyPr>
            <a:lstStyle/>
            <a:p>
              <a:r>
                <a:rPr lang="en-US" altLang="ko-KR" dirty="0">
                  <a:latin typeface="SamsungOne 400" panose="020B0503030303020204" pitchFamily="34" charset="0"/>
                  <a:ea typeface="SamsungOne 400" panose="020B0503030303020204" pitchFamily="34" charset="0"/>
                </a:rPr>
                <a:t>+</a:t>
              </a:r>
              <a:endParaRPr lang="ko-KR" altLang="en-US" dirty="0">
                <a:latin typeface="SamsungOne 400" panose="020B0503030303020204" pitchFamily="34" charset="0"/>
              </a:endParaRPr>
            </a:p>
          </p:txBody>
        </p:sp>
        <p:sp>
          <p:nvSpPr>
            <p:cNvPr id="55" name="TextBox 54"/>
            <p:cNvSpPr txBox="1"/>
            <p:nvPr/>
          </p:nvSpPr>
          <p:spPr>
            <a:xfrm>
              <a:off x="7854217" y="4720286"/>
              <a:ext cx="312906" cy="369332"/>
            </a:xfrm>
            <a:prstGeom prst="rect">
              <a:avLst/>
            </a:prstGeom>
            <a:noFill/>
          </p:spPr>
          <p:txBody>
            <a:bodyPr wrap="none" rtlCol="0">
              <a:spAutoFit/>
            </a:bodyPr>
            <a:lstStyle/>
            <a:p>
              <a:r>
                <a:rPr lang="en-US" altLang="ko-KR" dirty="0">
                  <a:latin typeface="SamsungOne 400" panose="020B0503030303020204" pitchFamily="34" charset="0"/>
                  <a:ea typeface="SamsungOne 400" panose="020B0503030303020204" pitchFamily="34" charset="0"/>
                </a:rPr>
                <a:t>+</a:t>
              </a:r>
              <a:endParaRPr lang="ko-KR" altLang="en-US" dirty="0">
                <a:latin typeface="SamsungOne 400" panose="020B0503030303020204" pitchFamily="34" charset="0"/>
              </a:endParaRPr>
            </a:p>
          </p:txBody>
        </p:sp>
      </p:grpSp>
      <p:graphicFrame>
        <p:nvGraphicFramePr>
          <p:cNvPr id="56" name="표 55"/>
          <p:cNvGraphicFramePr>
            <a:graphicFrameLocks noGrp="1"/>
          </p:cNvGraphicFramePr>
          <p:nvPr>
            <p:extLst>
              <p:ext uri="{D42A27DB-BD31-4B8C-83A1-F6EECF244321}">
                <p14:modId xmlns:p14="http://schemas.microsoft.com/office/powerpoint/2010/main" val="2189045047"/>
              </p:ext>
            </p:extLst>
          </p:nvPr>
        </p:nvGraphicFramePr>
        <p:xfrm>
          <a:off x="6522676" y="5387770"/>
          <a:ext cx="1989620" cy="289560"/>
        </p:xfrm>
        <a:graphic>
          <a:graphicData uri="http://schemas.openxmlformats.org/drawingml/2006/table">
            <a:tbl>
              <a:tblPr firstRow="1" bandRow="1">
                <a:tableStyleId>{5940675A-B579-460E-94D1-54222C63F5DA}</a:tableStyleId>
              </a:tblPr>
              <a:tblGrid>
                <a:gridCol w="994810">
                  <a:extLst>
                    <a:ext uri="{9D8B030D-6E8A-4147-A177-3AD203B41FA5}">
                      <a16:colId xmlns="" xmlns:a16="http://schemas.microsoft.com/office/drawing/2014/main" val="20000"/>
                    </a:ext>
                  </a:extLst>
                </a:gridCol>
                <a:gridCol w="994810">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Sum</a:t>
                      </a:r>
                      <a:endParaRPr lang="ko-KR" altLang="en-US" sz="1300" dirty="0">
                        <a:latin typeface="SamsungOne 400" panose="020B0503030303020204" pitchFamily="34" charset="0"/>
                      </a:endParaRPr>
                    </a:p>
                  </a:txBody>
                  <a:tcPr marL="45720" marR="45720" anchor="ctr">
                    <a:solidFill>
                      <a:schemeClr val="bg1">
                        <a:lumMod val="95000"/>
                      </a:schemeClr>
                    </a:solidFill>
                  </a:tcPr>
                </a:tc>
                <a:tc>
                  <a:txBody>
                    <a:bodyPr/>
                    <a:lstStyle/>
                    <a:p>
                      <a:pPr algn="ctr" latinLnBrk="1"/>
                      <a:r>
                        <a:rPr lang="en-US" altLang="ko-KR" sz="1300" dirty="0">
                          <a:latin typeface="SamsungOne 400" panose="020B0503030303020204" pitchFamily="34" charset="0"/>
                        </a:rPr>
                        <a:t>-0.5</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3479805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58396" y="2243121"/>
            <a:ext cx="8782050" cy="3384376"/>
            <a:chOff x="558396" y="2243121"/>
            <a:chExt cx="8782050" cy="3384376"/>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2243121"/>
              <a:ext cx="8782050" cy="33843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5412"/>
            <a:stretch/>
          </p:blipFill>
          <p:spPr>
            <a:xfrm>
              <a:off x="578367" y="2355935"/>
              <a:ext cx="8762079" cy="3249411"/>
            </a:xfrm>
            <a:prstGeom prst="rect">
              <a:avLst/>
            </a:prstGeom>
            <a:ln>
              <a:noFill/>
            </a:ln>
          </p:spPr>
        </p:pic>
      </p:gr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Connecting two tensors in one dataset (1/2)</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2" name="그룹 11">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14" name="직사각형 13">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Approach 1</a:t>
              </a:r>
            </a:p>
          </p:txBody>
        </p:sp>
      </p:grpSp>
    </p:spTree>
    <p:extLst>
      <p:ext uri="{BB962C8B-B14F-4D97-AF65-F5344CB8AC3E}">
        <p14:creationId xmlns:p14="http://schemas.microsoft.com/office/powerpoint/2010/main" val="4014563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Connecting two tensors in one dataset (2/2)</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5" name="그룹 14">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16" name="직사각형 15">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Approach 2</a:t>
              </a:r>
            </a:p>
          </p:txBody>
        </p:sp>
      </p:grpSp>
      <p:grpSp>
        <p:nvGrpSpPr>
          <p:cNvPr id="4" name="그룹 3"/>
          <p:cNvGrpSpPr/>
          <p:nvPr/>
        </p:nvGrpSpPr>
        <p:grpSpPr>
          <a:xfrm>
            <a:off x="559817" y="2263027"/>
            <a:ext cx="8782050" cy="3830269"/>
            <a:chOff x="559817" y="2263027"/>
            <a:chExt cx="8782050" cy="3830269"/>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9817" y="2263027"/>
              <a:ext cx="8782050" cy="38302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1" name="그림 20"/>
            <p:cNvPicPr>
              <a:picLocks noChangeAspect="1"/>
            </p:cNvPicPr>
            <p:nvPr/>
          </p:nvPicPr>
          <p:blipFill rotWithShape="1">
            <a:blip r:embed="rId3"/>
            <a:srcRect l="1417" r="14290"/>
            <a:stretch/>
          </p:blipFill>
          <p:spPr>
            <a:xfrm>
              <a:off x="702940" y="2297430"/>
              <a:ext cx="8638927" cy="3723858"/>
            </a:xfrm>
            <a:prstGeom prst="rect">
              <a:avLst/>
            </a:prstGeom>
            <a:ln>
              <a:noFill/>
            </a:ln>
          </p:spPr>
        </p:pic>
      </p:grpSp>
    </p:spTree>
    <p:extLst>
      <p:ext uri="{BB962C8B-B14F-4D97-AF65-F5344CB8AC3E}">
        <p14:creationId xmlns:p14="http://schemas.microsoft.com/office/powerpoint/2010/main" val="3134322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1/7)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5" name="그룹 4"/>
          <p:cNvGrpSpPr/>
          <p:nvPr/>
        </p:nvGrpSpPr>
        <p:grpSpPr>
          <a:xfrm>
            <a:off x="558396" y="1844824"/>
            <a:ext cx="8782050" cy="4451898"/>
            <a:chOff x="558396" y="1844824"/>
            <a:chExt cx="8782050" cy="4451898"/>
          </a:xfrm>
        </p:grpSpPr>
        <p:grpSp>
          <p:nvGrpSpPr>
            <p:cNvPr id="3" name="그룹 2"/>
            <p:cNvGrpSpPr/>
            <p:nvPr/>
          </p:nvGrpSpPr>
          <p:grpSpPr>
            <a:xfrm>
              <a:off x="558396" y="1844824"/>
              <a:ext cx="8782050" cy="4451898"/>
              <a:chOff x="558396" y="1844824"/>
              <a:chExt cx="8782050" cy="4451898"/>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451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1742"/>
              <a:stretch/>
            </p:blipFill>
            <p:spPr>
              <a:xfrm>
                <a:off x="603838" y="1889428"/>
                <a:ext cx="8736608" cy="4385537"/>
              </a:xfrm>
              <a:prstGeom prst="rect">
                <a:avLst/>
              </a:prstGeom>
              <a:ln>
                <a:noFill/>
              </a:ln>
            </p:spPr>
          </p:pic>
        </p:grpSp>
        <p:sp>
          <p:nvSpPr>
            <p:cNvPr id="11" name="TextBox 10"/>
            <p:cNvSpPr txBox="1"/>
            <p:nvPr/>
          </p:nvSpPr>
          <p:spPr>
            <a:xfrm>
              <a:off x="1914997" y="4773776"/>
              <a:ext cx="320203" cy="148744"/>
            </a:xfrm>
            <a:prstGeom prst="rect">
              <a:avLst/>
            </a:prstGeom>
            <a:solidFill>
              <a:srgbClr val="F7F7F7"/>
            </a:solidFill>
          </p:spPr>
          <p:txBody>
            <a:bodyPr wrap="none" lIns="0" tIns="0" rIns="0" bIns="0" rtlCol="0" anchor="ctr">
              <a:noAutofit/>
            </a:bodyPr>
            <a:lstStyle/>
            <a:p>
              <a:pPr algn="ctr"/>
              <a:r>
                <a:rPr lang="en-US" altLang="ko-KR" sz="1050" dirty="0">
                  <a:solidFill>
                    <a:srgbClr val="C14C5F"/>
                  </a:solidFill>
                  <a:latin typeface="D2Coding" panose="020B0609020101020101" pitchFamily="49" charset="-127"/>
                  <a:ea typeface="D2Coding" panose="020B0609020101020101" pitchFamily="49" charset="-127"/>
                </a:rPr>
                <a:t>batch</a:t>
              </a:r>
              <a:endParaRPr lang="ko-KR" altLang="en-US" sz="1050" dirty="0">
                <a:solidFill>
                  <a:srgbClr val="C14C5F"/>
                </a:solidFill>
                <a:latin typeface="D2Coding" panose="020B0609020101020101" pitchFamily="49" charset="-127"/>
                <a:ea typeface="D2Coding" panose="020B0609020101020101" pitchFamily="49" charset="-127"/>
              </a:endParaRPr>
            </a:p>
          </p:txBody>
        </p:sp>
        <p:sp>
          <p:nvSpPr>
            <p:cNvPr id="12" name="TextBox 11"/>
            <p:cNvSpPr txBox="1"/>
            <p:nvPr/>
          </p:nvSpPr>
          <p:spPr>
            <a:xfrm>
              <a:off x="1914996" y="5085184"/>
              <a:ext cx="320203" cy="148744"/>
            </a:xfrm>
            <a:prstGeom prst="rect">
              <a:avLst/>
            </a:prstGeom>
            <a:solidFill>
              <a:srgbClr val="F7F7F7"/>
            </a:solidFill>
          </p:spPr>
          <p:txBody>
            <a:bodyPr wrap="none" lIns="0" tIns="0" rIns="0" bIns="0" rtlCol="0" anchor="ctr">
              <a:noAutofit/>
            </a:bodyPr>
            <a:lstStyle/>
            <a:p>
              <a:pPr algn="ctr"/>
              <a:r>
                <a:rPr lang="en-US" altLang="ko-KR" sz="1050" dirty="0">
                  <a:solidFill>
                    <a:srgbClr val="C14C5F"/>
                  </a:solidFill>
                  <a:latin typeface="D2Coding" panose="020B0609020101020101" pitchFamily="49" charset="-127"/>
                  <a:ea typeface="D2Coding" panose="020B0609020101020101" pitchFamily="49" charset="-127"/>
                </a:rPr>
                <a:t>batch</a:t>
              </a:r>
              <a:endParaRPr lang="ko-KR" altLang="en-US" sz="1050" dirty="0">
                <a:solidFill>
                  <a:srgbClr val="C14C5F"/>
                </a:solidFill>
                <a:latin typeface="D2Coding" panose="020B0609020101020101" pitchFamily="49" charset="-127"/>
                <a:ea typeface="D2Coding" panose="020B0609020101020101" pitchFamily="49" charset="-127"/>
              </a:endParaRPr>
            </a:p>
          </p:txBody>
        </p:sp>
        <p:sp>
          <p:nvSpPr>
            <p:cNvPr id="14" name="TextBox 13"/>
            <p:cNvSpPr txBox="1"/>
            <p:nvPr/>
          </p:nvSpPr>
          <p:spPr>
            <a:xfrm>
              <a:off x="1413500" y="5372070"/>
              <a:ext cx="320203" cy="148744"/>
            </a:xfrm>
            <a:prstGeom prst="rect">
              <a:avLst/>
            </a:prstGeom>
            <a:solidFill>
              <a:schemeClr val="bg1"/>
            </a:solidFill>
          </p:spPr>
          <p:txBody>
            <a:bodyPr wrap="none" lIns="0" tIns="0" rIns="0" bIns="0" rtlCol="0" anchor="ctr">
              <a:noAutofit/>
            </a:bodyPr>
            <a:lstStyle/>
            <a:p>
              <a:pPr algn="ctr"/>
              <a:r>
                <a:rPr lang="en-US" altLang="ko-KR" sz="1050" dirty="0">
                  <a:solidFill>
                    <a:schemeClr val="tx1">
                      <a:lumMod val="85000"/>
                      <a:lumOff val="15000"/>
                    </a:schemeClr>
                  </a:solidFill>
                  <a:latin typeface="D2Coding" panose="020B0609020101020101" pitchFamily="49" charset="-127"/>
                  <a:ea typeface="D2Coding" panose="020B0609020101020101" pitchFamily="49" charset="-127"/>
                </a:rPr>
                <a:t>batch</a:t>
              </a:r>
              <a:endParaRPr lang="ko-KR" altLang="en-US" sz="1050" dirty="0">
                <a:solidFill>
                  <a:schemeClr val="tx1">
                    <a:lumMod val="85000"/>
                    <a:lumOff val="15000"/>
                  </a:schemeClr>
                </a:solidFill>
                <a:latin typeface="D2Coding" panose="020B0609020101020101" pitchFamily="49" charset="-127"/>
                <a:ea typeface="D2Coding" panose="020B0609020101020101" pitchFamily="49" charset="-127"/>
              </a:endParaRPr>
            </a:p>
          </p:txBody>
        </p:sp>
        <p:sp>
          <p:nvSpPr>
            <p:cNvPr id="15" name="TextBox 14"/>
            <p:cNvSpPr txBox="1"/>
            <p:nvPr/>
          </p:nvSpPr>
          <p:spPr>
            <a:xfrm>
              <a:off x="1398260" y="6057870"/>
              <a:ext cx="320203" cy="148744"/>
            </a:xfrm>
            <a:prstGeom prst="rect">
              <a:avLst/>
            </a:prstGeom>
            <a:solidFill>
              <a:schemeClr val="bg1"/>
            </a:solidFill>
          </p:spPr>
          <p:txBody>
            <a:bodyPr wrap="none" lIns="0" tIns="0" rIns="0" bIns="0" rtlCol="0" anchor="ctr">
              <a:noAutofit/>
            </a:bodyPr>
            <a:lstStyle/>
            <a:p>
              <a:pPr algn="ctr"/>
              <a:r>
                <a:rPr lang="en-US" altLang="ko-KR" sz="1050" dirty="0">
                  <a:solidFill>
                    <a:schemeClr val="tx1">
                      <a:lumMod val="85000"/>
                      <a:lumOff val="15000"/>
                    </a:schemeClr>
                  </a:solidFill>
                  <a:latin typeface="D2Coding" panose="020B0609020101020101" pitchFamily="49" charset="-127"/>
                  <a:ea typeface="D2Coding" panose="020B0609020101020101" pitchFamily="49" charset="-127"/>
                </a:rPr>
                <a:t>batch</a:t>
              </a:r>
              <a:endParaRPr lang="ko-KR" altLang="en-US" sz="1050" dirty="0">
                <a:solidFill>
                  <a:schemeClr val="tx1">
                    <a:lumMod val="85000"/>
                    <a:lumOff val="15000"/>
                  </a:schemeClr>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8140789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58396" y="1844824"/>
            <a:ext cx="8782050" cy="3384376"/>
            <a:chOff x="558396" y="1844824"/>
            <a:chExt cx="8782050" cy="3384376"/>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33843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4290"/>
            <a:stretch/>
          </p:blipFill>
          <p:spPr>
            <a:xfrm>
              <a:off x="573264" y="1906294"/>
              <a:ext cx="8767182" cy="3243464"/>
            </a:xfrm>
            <a:prstGeom prst="rect">
              <a:avLst/>
            </a:prstGeom>
            <a:ln>
              <a:noFill/>
            </a:ln>
          </p:spPr>
        </p:pic>
      </p:gr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2/7)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2385659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27363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4" name="그룹 3"/>
          <p:cNvGrpSpPr/>
          <p:nvPr/>
        </p:nvGrpSpPr>
        <p:grpSpPr>
          <a:xfrm>
            <a:off x="574411" y="1899630"/>
            <a:ext cx="8766035" cy="2612897"/>
            <a:chOff x="574411" y="1899630"/>
            <a:chExt cx="8766035" cy="2612897"/>
          </a:xfrm>
        </p:grpSpPr>
        <p:pic>
          <p:nvPicPr>
            <p:cNvPr id="2" name="그림 1"/>
            <p:cNvPicPr>
              <a:picLocks noChangeAspect="1"/>
            </p:cNvPicPr>
            <p:nvPr/>
          </p:nvPicPr>
          <p:blipFill rotWithShape="1">
            <a:blip r:embed="rId3"/>
            <a:srcRect l="-1" r="16574"/>
            <a:stretch/>
          </p:blipFill>
          <p:spPr>
            <a:xfrm>
              <a:off x="574411" y="1899630"/>
              <a:ext cx="8766035" cy="2612897"/>
            </a:xfrm>
            <a:prstGeom prst="rect">
              <a:avLst/>
            </a:prstGeom>
            <a:ln>
              <a:noFill/>
            </a:ln>
          </p:spPr>
        </p:pic>
        <p:sp>
          <p:nvSpPr>
            <p:cNvPr id="3" name="TextBox 2">
              <a:extLst>
                <a:ext uri="{FF2B5EF4-FFF2-40B4-BE49-F238E27FC236}">
                  <a16:creationId xmlns="" xmlns:a16="http://schemas.microsoft.com/office/drawing/2014/main" id="{1405AE56-0F71-4043-9C04-3F5320BD08CD}"/>
                </a:ext>
              </a:extLst>
            </p:cNvPr>
            <p:cNvSpPr txBox="1"/>
            <p:nvPr/>
          </p:nvSpPr>
          <p:spPr>
            <a:xfrm>
              <a:off x="1393040" y="2379173"/>
              <a:ext cx="750554" cy="184146"/>
            </a:xfrm>
            <a:prstGeom prst="rect">
              <a:avLst/>
            </a:prstGeom>
            <a:solidFill>
              <a:srgbClr val="F7F7F7"/>
            </a:solidFill>
          </p:spPr>
          <p:txBody>
            <a:bodyPr wrap="square" lIns="0" tIns="0" rIns="0" bIns="0" rtlCol="0" anchor="ctr">
              <a:noAutofit/>
            </a:bodyPr>
            <a:lstStyle/>
            <a:p>
              <a:pPr algn="ctr"/>
              <a:r>
                <a:rPr kumimoji="1" lang="en-US" altLang="ko-KR" sz="1200" i="1" dirty="0">
                  <a:solidFill>
                    <a:srgbClr val="58979E"/>
                  </a:solidFill>
                  <a:latin typeface="D2Coding" panose="020B0609020101020101" pitchFamily="49" charset="-127"/>
                  <a:ea typeface="D2Coding" panose="020B0609020101020101" pitchFamily="49" charset="-127"/>
                </a:rPr>
                <a:t>## Step 1</a:t>
              </a:r>
              <a:endParaRPr kumimoji="1" lang="ko-KR" altLang="en-US" sz="1200" i="1" dirty="0">
                <a:solidFill>
                  <a:srgbClr val="58979E"/>
                </a:solidFill>
                <a:latin typeface="D2Coding" panose="020B0609020101020101" pitchFamily="49" charset="-127"/>
                <a:ea typeface="D2Coding" panose="020B0609020101020101" pitchFamily="49" charset="-127"/>
              </a:endParaRPr>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3/7)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2162775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p:cNvGrpSpPr/>
          <p:nvPr/>
        </p:nvGrpSpPr>
        <p:grpSpPr>
          <a:xfrm>
            <a:off x="558396" y="1844824"/>
            <a:ext cx="8782050" cy="4422161"/>
            <a:chOff x="558396" y="1844824"/>
            <a:chExt cx="8782050" cy="4422161"/>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4221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4290"/>
            <a:stretch/>
          </p:blipFill>
          <p:spPr>
            <a:xfrm>
              <a:off x="675012" y="1893463"/>
              <a:ext cx="8665434" cy="4350170"/>
            </a:xfrm>
            <a:prstGeom prst="rect">
              <a:avLst/>
            </a:prstGeom>
            <a:ln>
              <a:noFill/>
            </a:ln>
          </p:spPr>
        </p:pic>
        <p:sp>
          <p:nvSpPr>
            <p:cNvPr id="11" name="TextBox 10">
              <a:extLst>
                <a:ext uri="{FF2B5EF4-FFF2-40B4-BE49-F238E27FC236}">
                  <a16:creationId xmlns="" xmlns:a16="http://schemas.microsoft.com/office/drawing/2014/main" id="{AB27821A-B009-FB4F-9847-33293F80F43C}"/>
                </a:ext>
              </a:extLst>
            </p:cNvPr>
            <p:cNvSpPr txBox="1"/>
            <p:nvPr/>
          </p:nvSpPr>
          <p:spPr>
            <a:xfrm>
              <a:off x="1491521" y="2391332"/>
              <a:ext cx="659567" cy="171985"/>
            </a:xfrm>
            <a:prstGeom prst="rect">
              <a:avLst/>
            </a:prstGeom>
            <a:solidFill>
              <a:srgbClr val="F7F7F7"/>
            </a:solidFill>
          </p:spPr>
          <p:txBody>
            <a:bodyPr wrap="square" lIns="0" tIns="0" rIns="0" bIns="0" rtlCol="0" anchor="ctr">
              <a:noAutofit/>
            </a:bodyPr>
            <a:lstStyle>
              <a:defPPr>
                <a:defRPr lang="en-US"/>
              </a:defPPr>
              <a:lvl1pPr algn="ctr">
                <a:defRPr kumimoji="1" sz="1200" i="1">
                  <a:solidFill>
                    <a:srgbClr val="58979E"/>
                  </a:solidFill>
                  <a:latin typeface="D2Coding" panose="020B0609020101020101" pitchFamily="49" charset="-127"/>
                  <a:ea typeface="D2Coding" panose="020B0609020101020101" pitchFamily="49" charset="-127"/>
                </a:defRPr>
              </a:lvl1pPr>
            </a:lstStyle>
            <a:p>
              <a:r>
                <a:rPr lang="en-US" altLang="ko-KR" sz="1150" dirty="0"/>
                <a:t>## Step 1</a:t>
              </a:r>
              <a:endParaRPr lang="ko-KR" altLang="en-US" sz="1150" dirty="0"/>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4/7)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4239802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p:cNvGrpSpPr/>
          <p:nvPr/>
        </p:nvGrpSpPr>
        <p:grpSpPr>
          <a:xfrm>
            <a:off x="558396" y="1844824"/>
            <a:ext cx="8782051" cy="2592288"/>
            <a:chOff x="558396" y="1844824"/>
            <a:chExt cx="8782051" cy="2592288"/>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25922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4" name="그림 13"/>
            <p:cNvPicPr>
              <a:picLocks noChangeAspect="1"/>
            </p:cNvPicPr>
            <p:nvPr/>
          </p:nvPicPr>
          <p:blipFill rotWithShape="1">
            <a:blip r:embed="rId3"/>
            <a:srcRect r="14290"/>
            <a:stretch/>
          </p:blipFill>
          <p:spPr>
            <a:xfrm>
              <a:off x="615539" y="1936801"/>
              <a:ext cx="8724908" cy="2464912"/>
            </a:xfrm>
            <a:prstGeom prst="rect">
              <a:avLst/>
            </a:prstGeom>
            <a:ln>
              <a:noFill/>
            </a:ln>
          </p:spPr>
        </p:pic>
        <p:sp>
          <p:nvSpPr>
            <p:cNvPr id="12" name="TextBox 11">
              <a:extLst>
                <a:ext uri="{FF2B5EF4-FFF2-40B4-BE49-F238E27FC236}">
                  <a16:creationId xmlns="" xmlns:a16="http://schemas.microsoft.com/office/drawing/2014/main" id="{AB27821A-B009-FB4F-9847-33293F80F43C}"/>
                </a:ext>
              </a:extLst>
            </p:cNvPr>
            <p:cNvSpPr txBox="1"/>
            <p:nvPr/>
          </p:nvSpPr>
          <p:spPr>
            <a:xfrm>
              <a:off x="1436676" y="2398426"/>
              <a:ext cx="699422" cy="149902"/>
            </a:xfrm>
            <a:prstGeom prst="rect">
              <a:avLst/>
            </a:prstGeom>
            <a:solidFill>
              <a:srgbClr val="F7F7F7"/>
            </a:solidFill>
          </p:spPr>
          <p:txBody>
            <a:bodyPr wrap="square" lIns="0" tIns="0" rIns="0" bIns="0" rtlCol="0" anchor="ctr">
              <a:noAutofit/>
            </a:bodyPr>
            <a:lstStyle>
              <a:defPPr>
                <a:defRPr lang="en-US"/>
              </a:defPPr>
              <a:lvl1pPr algn="ctr">
                <a:defRPr kumimoji="1" sz="1150" i="1">
                  <a:solidFill>
                    <a:srgbClr val="58979E"/>
                  </a:solidFill>
                  <a:latin typeface="D2Coding" panose="020B0609020101020101" pitchFamily="49" charset="-127"/>
                  <a:ea typeface="D2Coding" panose="020B0609020101020101" pitchFamily="49" charset="-127"/>
                </a:defRPr>
              </a:lvl1pPr>
            </a:lstStyle>
            <a:p>
              <a:r>
                <a:rPr lang="en-US" altLang="ko-KR" dirty="0"/>
                <a:t>## Step 2</a:t>
              </a:r>
              <a:endParaRPr lang="ko-KR" altLang="en-US" dirty="0"/>
            </a:p>
          </p:txBody>
        </p:sp>
      </p:gr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5</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74856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3849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4290"/>
          <a:stretch/>
        </p:blipFill>
        <p:spPr>
          <a:xfrm>
            <a:off x="682446" y="1901285"/>
            <a:ext cx="8658000" cy="4321876"/>
          </a:xfrm>
          <a:prstGeom prst="rect">
            <a:avLst/>
          </a:prstGeom>
          <a:ln>
            <a:noFill/>
          </a:ln>
        </p:spPr>
      </p:pic>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TextBox 10">
            <a:extLst>
              <a:ext uri="{FF2B5EF4-FFF2-40B4-BE49-F238E27FC236}">
                <a16:creationId xmlns="" xmlns:a16="http://schemas.microsoft.com/office/drawing/2014/main" id="{15ABA1B5-4CC7-8945-AAE1-1DE7525DDE23}"/>
              </a:ext>
            </a:extLst>
          </p:cNvPr>
          <p:cNvSpPr txBox="1"/>
          <p:nvPr/>
        </p:nvSpPr>
        <p:spPr>
          <a:xfrm>
            <a:off x="1486200" y="2323449"/>
            <a:ext cx="702364" cy="172413"/>
          </a:xfrm>
          <a:prstGeom prst="rect">
            <a:avLst/>
          </a:prstGeom>
          <a:solidFill>
            <a:srgbClr val="F7F7F7"/>
          </a:solidFill>
        </p:spPr>
        <p:txBody>
          <a:bodyPr wrap="square" lIns="0" tIns="0" rIns="0" bIns="0" rtlCol="0" anchor="ctr">
            <a:noAutofit/>
          </a:bodyPr>
          <a:lstStyle>
            <a:defPPr>
              <a:defRPr lang="en-US"/>
            </a:defPPr>
            <a:lvl1pPr algn="ctr">
              <a:defRPr kumimoji="1" sz="1150" i="1">
                <a:solidFill>
                  <a:srgbClr val="58979E"/>
                </a:solidFill>
                <a:latin typeface="D2Coding" panose="020B0609020101020101" pitchFamily="49" charset="-127"/>
                <a:ea typeface="D2Coding" panose="020B0609020101020101" pitchFamily="49" charset="-127"/>
              </a:defRPr>
            </a:lvl1pPr>
          </a:lstStyle>
          <a:p>
            <a:r>
              <a:rPr lang="en-US" altLang="ko-KR" dirty="0"/>
              <a:t>## Step 2</a:t>
            </a:r>
            <a:endParaRPr lang="ko-KR" altLang="en-US" dirty="0"/>
          </a:p>
        </p:txBody>
      </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(6/7)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1264893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25710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4290"/>
          <a:stretch/>
        </p:blipFill>
        <p:spPr>
          <a:xfrm>
            <a:off x="593236" y="1899800"/>
            <a:ext cx="8747210" cy="2478912"/>
          </a:xfrm>
          <a:prstGeom prst="rect">
            <a:avLst/>
          </a:prstGeom>
          <a:ln>
            <a:noFill/>
          </a:ln>
        </p:spPr>
      </p:pic>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TextBox 10">
            <a:extLst>
              <a:ext uri="{FF2B5EF4-FFF2-40B4-BE49-F238E27FC236}">
                <a16:creationId xmlns="" xmlns:a16="http://schemas.microsoft.com/office/drawing/2014/main" id="{A2FB98E4-9EFA-7744-A8B4-9BFC61A5B41C}"/>
              </a:ext>
            </a:extLst>
          </p:cNvPr>
          <p:cNvSpPr txBox="1"/>
          <p:nvPr/>
        </p:nvSpPr>
        <p:spPr>
          <a:xfrm>
            <a:off x="1406697" y="2338466"/>
            <a:ext cx="706916" cy="164891"/>
          </a:xfrm>
          <a:prstGeom prst="rect">
            <a:avLst/>
          </a:prstGeom>
          <a:solidFill>
            <a:srgbClr val="F7F7F7"/>
          </a:solidFill>
        </p:spPr>
        <p:txBody>
          <a:bodyPr wrap="square" lIns="0" tIns="0" rIns="0" bIns="0" rtlCol="0" anchor="ctr">
            <a:noAutofit/>
          </a:bodyPr>
          <a:lstStyle>
            <a:defPPr>
              <a:defRPr lang="en-US"/>
            </a:defPPr>
            <a:lvl1pPr algn="ctr">
              <a:defRPr kumimoji="1" sz="1150" i="1">
                <a:solidFill>
                  <a:srgbClr val="58979E"/>
                </a:solidFill>
                <a:latin typeface="D2Coding" panose="020B0609020101020101" pitchFamily="49" charset="-127"/>
                <a:ea typeface="D2Coding" panose="020B0609020101020101" pitchFamily="49" charset="-127"/>
              </a:defRPr>
            </a:lvl1pPr>
          </a:lstStyle>
          <a:p>
            <a:r>
              <a:rPr lang="en-US" altLang="ko-KR" dirty="0"/>
              <a:t>## Step 3</a:t>
            </a:r>
            <a:endParaRPr lang="ko-KR" altLang="en-US" dirty="0"/>
          </a:p>
        </p:txBody>
      </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(7/7)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40584958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18002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4843"/>
          <a:stretch/>
        </p:blipFill>
        <p:spPr>
          <a:xfrm>
            <a:off x="585803" y="1942136"/>
            <a:ext cx="8754644" cy="1624156"/>
          </a:xfrm>
          <a:prstGeom prst="rect">
            <a:avLst/>
          </a:prstGeom>
          <a:ln>
            <a:noFill/>
          </a:ln>
        </p:spPr>
      </p:pic>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(1/6)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1066198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Put the value of the sum into a function.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that function is the step function.</a:t>
            </a:r>
          </a:p>
        </p:txBody>
      </p:sp>
      <p:sp>
        <p:nvSpPr>
          <p:cNvPr id="11" name="직사각형 10"/>
          <p:cNvSpPr/>
          <p:nvPr/>
        </p:nvSpPr>
        <p:spPr>
          <a:xfrm>
            <a:off x="7039644" y="5301208"/>
            <a:ext cx="50405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p:cNvGrpSpPr/>
          <p:nvPr/>
        </p:nvGrpSpPr>
        <p:grpSpPr>
          <a:xfrm>
            <a:off x="2785086" y="2622527"/>
            <a:ext cx="4468531" cy="2772797"/>
            <a:chOff x="2893192" y="2528411"/>
            <a:chExt cx="4468531" cy="2772797"/>
          </a:xfrm>
        </p:grpSpPr>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394BEF12-5175-FD46-A2AE-03FDAB5C56EB}"/>
                    </a:ext>
                  </a:extLst>
                </p:cNvPr>
                <p:cNvSpPr txBox="1"/>
                <p:nvPr/>
              </p:nvSpPr>
              <p:spPr>
                <a:xfrm>
                  <a:off x="2893192" y="4993431"/>
                  <a:ext cx="4468531" cy="307777"/>
                </a:xfrm>
                <a:prstGeom prst="rect">
                  <a:avLst/>
                </a:prstGeom>
                <a:noFill/>
              </p:spPr>
              <p:txBody>
                <a:bodyPr wrap="none" rtlCol="0">
                  <a:spAutoFit/>
                </a:bodyPr>
                <a:lstStyle/>
                <a:p>
                  <a:pPr algn="ct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Use a threshold function as an activation function </a:t>
                  </a:r>
                  <a14:m>
                    <m:oMath xmlns:m="http://schemas.openxmlformats.org/officeDocument/2006/math">
                      <m:r>
                        <a:rPr lang="en-US" altLang="ko-KR" sz="1400" b="0" i="1">
                          <a:solidFill>
                            <a:schemeClr val="tx1">
                              <a:lumMod val="85000"/>
                              <a:lumOff val="15000"/>
                            </a:schemeClr>
                          </a:solidFill>
                          <a:latin typeface="Cambria Math" panose="02040503050406030204" pitchFamily="18" charset="0"/>
                          <a:ea typeface="SamsungOne 400" panose="020B0503030303020204" pitchFamily="34" charset="0"/>
                        </a:rPr>
                        <m:t>𝜏</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 </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 name="TextBox 1">
                  <a:extLst>
                    <a:ext uri="{FF2B5EF4-FFF2-40B4-BE49-F238E27FC236}">
                      <a16:creationId xmlns:a16="http://schemas.microsoft.com/office/drawing/2014/main" xmlns="" xmlns:a14="http://schemas.microsoft.com/office/drawing/2010/main" id="{394BEF12-5175-FD46-A2AE-03FDAB5C56EB}"/>
                    </a:ext>
                  </a:extLst>
                </p:cNvPr>
                <p:cNvSpPr txBox="1">
                  <a:spLocks noRot="1" noChangeAspect="1" noMove="1" noResize="1" noEditPoints="1" noAdjustHandles="1" noChangeArrowheads="1" noChangeShapeType="1" noTextEdit="1"/>
                </p:cNvSpPr>
                <p:nvPr/>
              </p:nvSpPr>
              <p:spPr>
                <a:xfrm>
                  <a:off x="2893192" y="4993431"/>
                  <a:ext cx="4468531" cy="307777"/>
                </a:xfrm>
                <a:prstGeom prst="rect">
                  <a:avLst/>
                </a:prstGeom>
                <a:blipFill rotWithShape="0">
                  <a:blip r:embed="rId3"/>
                  <a:stretch>
                    <a:fillRect l="-409" t="-4000" r="-409" b="-20000"/>
                  </a:stretch>
                </a:blipFill>
              </p:spPr>
              <p:txBody>
                <a:bodyPr/>
                <a:lstStyle/>
                <a:p>
                  <a:r>
                    <a:rPr lang="ko-KR" altLang="en-US">
                      <a:noFill/>
                    </a:rPr>
                    <a:t> </a:t>
                  </a:r>
                </a:p>
              </p:txBody>
            </p:sp>
          </mc:Fallback>
        </mc:AlternateContent>
        <p:grpSp>
          <p:nvGrpSpPr>
            <p:cNvPr id="21" name="그룹 20"/>
            <p:cNvGrpSpPr/>
            <p:nvPr/>
          </p:nvGrpSpPr>
          <p:grpSpPr>
            <a:xfrm>
              <a:off x="3943300" y="2528411"/>
              <a:ext cx="2553507" cy="2357340"/>
              <a:chOff x="6422802" y="2367804"/>
              <a:chExt cx="2553507" cy="2357340"/>
            </a:xfrm>
          </p:grpSpPr>
          <p:cxnSp>
            <p:nvCxnSpPr>
              <p:cNvPr id="5" name="직선 화살표 연결선 4"/>
              <p:cNvCxnSpPr/>
              <p:nvPr/>
            </p:nvCxnSpPr>
            <p:spPr>
              <a:xfrm>
                <a:off x="6422802" y="3718731"/>
                <a:ext cx="2232248" cy="0"/>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flipV="1">
                <a:off x="7549142" y="2706358"/>
                <a:ext cx="9869" cy="201878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7151961" y="2367804"/>
                    <a:ext cx="773930" cy="338554"/>
                  </a:xfrm>
                  <a:prstGeom prst="rect">
                    <a:avLst/>
                  </a:prstGeom>
                  <a:noFill/>
                </p:spPr>
                <p:txBody>
                  <a:bodyPr wrap="none" rtlCol="0">
                    <a:spAutoFit/>
                  </a:bodyPr>
                  <a:lstStyle/>
                  <a:p>
                    <a14:m>
                      <m:oMath xmlns:m="http://schemas.openxmlformats.org/officeDocument/2006/math">
                        <m:r>
                          <a:rPr lang="en-US" altLang="ko-KR" sz="1600" i="1" dirty="0" smtClean="0">
                            <a:latin typeface="Cambria Math" panose="02040503050406030204" pitchFamily="18" charset="0"/>
                          </a:rPr>
                          <m:t>𝑦</m:t>
                        </m:r>
                      </m:oMath>
                    </a14:m>
                    <a:r>
                      <a:rPr lang="en-US" altLang="ko-KR" sz="1600" dirty="0"/>
                      <a:t>=</a:t>
                    </a:r>
                    <a14:m>
                      <m:oMath xmlns:m="http://schemas.openxmlformats.org/officeDocument/2006/math">
                        <m:r>
                          <a:rPr lang="ko-KR" altLang="en-US" sz="1600" i="1" smtClean="0">
                            <a:latin typeface="Cambria Math" panose="02040503050406030204" pitchFamily="18" charset="0"/>
                          </a:rPr>
                          <m:t>𝜏</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𝑠</m:t>
                        </m:r>
                        <m:r>
                          <a:rPr lang="en-US" altLang="ko-KR" sz="1600" b="0" i="1" smtClean="0">
                            <a:latin typeface="Cambria Math" panose="02040503050406030204" pitchFamily="18" charset="0"/>
                          </a:rPr>
                          <m:t>)</m:t>
                        </m:r>
                      </m:oMath>
                    </a14:m>
                    <a:endParaRPr lang="ko-KR" altLang="en-U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7151961" y="2367804"/>
                    <a:ext cx="773930" cy="338554"/>
                  </a:xfrm>
                  <a:prstGeom prst="rect">
                    <a:avLst/>
                  </a:prstGeom>
                  <a:blipFill rotWithShape="0">
                    <a:blip r:embed="rId4"/>
                    <a:stretch>
                      <a:fillRect t="-5357" b="-21429"/>
                    </a:stretch>
                  </a:blipFill>
                </p:spPr>
                <p:txBody>
                  <a:bodyPr/>
                  <a:lstStyle/>
                  <a:p>
                    <a:r>
                      <a:rPr lang="ko-KR" altLang="en-US">
                        <a:noFill/>
                      </a:rPr>
                      <a:t> </a:t>
                    </a:r>
                  </a:p>
                </p:txBody>
              </p:sp>
            </mc:Fallback>
          </mc:AlternateContent>
          <p:cxnSp>
            <p:nvCxnSpPr>
              <p:cNvPr id="20" name="꺾인 연결선 19"/>
              <p:cNvCxnSpPr/>
              <p:nvPr/>
            </p:nvCxnSpPr>
            <p:spPr>
              <a:xfrm flipV="1">
                <a:off x="6759106" y="3226665"/>
                <a:ext cx="1583388" cy="1038954"/>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8646347" y="3525326"/>
                    <a:ext cx="32996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𝑠</m:t>
                          </m:r>
                        </m:oMath>
                      </m:oMathPara>
                    </a14:m>
                    <a:endParaRPr lang="ko-KR" altLang="en-US" sz="1600" dirty="0"/>
                  </a:p>
                </p:txBody>
              </p:sp>
            </mc:Choice>
            <mc:Fallback xmlns="">
              <p:sp>
                <p:nvSpPr>
                  <p:cNvPr id="24" name="TextBox 23"/>
                  <p:cNvSpPr txBox="1">
                    <a:spLocks noRot="1" noChangeAspect="1" noMove="1" noResize="1" noEditPoints="1" noAdjustHandles="1" noChangeArrowheads="1" noChangeShapeType="1" noTextEdit="1"/>
                  </p:cNvSpPr>
                  <p:nvPr/>
                </p:nvSpPr>
                <p:spPr>
                  <a:xfrm>
                    <a:off x="8646347" y="3525326"/>
                    <a:ext cx="329962" cy="338554"/>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214617" y="3065300"/>
                    <a:ext cx="34496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1</m:t>
                          </m:r>
                        </m:oMath>
                      </m:oMathPara>
                    </a14:m>
                    <a:endParaRPr lang="ko-KR" altLang="en-US" sz="1600" dirty="0"/>
                  </a:p>
                </p:txBody>
              </p:sp>
            </mc:Choice>
            <mc:Fallback xmlns="">
              <p:sp>
                <p:nvSpPr>
                  <p:cNvPr id="25" name="TextBox 24"/>
                  <p:cNvSpPr txBox="1">
                    <a:spLocks noRot="1" noChangeAspect="1" noMove="1" noResize="1" noEditPoints="1" noAdjustHandles="1" noChangeArrowheads="1" noChangeShapeType="1" noTextEdit="1"/>
                  </p:cNvSpPr>
                  <p:nvPr/>
                </p:nvSpPr>
                <p:spPr>
                  <a:xfrm>
                    <a:off x="7214617" y="3065300"/>
                    <a:ext cx="344966" cy="338554"/>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7549142" y="4096341"/>
                    <a:ext cx="49885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−1</m:t>
                          </m:r>
                        </m:oMath>
                      </m:oMathPara>
                    </a14:m>
                    <a:endParaRPr lang="ko-KR" altLang="en-US" sz="1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7549142" y="4096341"/>
                    <a:ext cx="498855" cy="338554"/>
                  </a:xfrm>
                  <a:prstGeom prst="rect">
                    <a:avLst/>
                  </a:prstGeom>
                  <a:blipFill rotWithShape="0">
                    <a:blip r:embed="rId7"/>
                    <a:stretch>
                      <a:fillRect/>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30946835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31683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4" name="그룹 3"/>
          <p:cNvGrpSpPr/>
          <p:nvPr/>
        </p:nvGrpSpPr>
        <p:grpSpPr>
          <a:xfrm>
            <a:off x="622973" y="1902500"/>
            <a:ext cx="8717473" cy="3038667"/>
            <a:chOff x="622973" y="1902500"/>
            <a:chExt cx="8717473" cy="3038667"/>
          </a:xfrm>
        </p:grpSpPr>
        <p:pic>
          <p:nvPicPr>
            <p:cNvPr id="3" name="그림 2"/>
            <p:cNvPicPr>
              <a:picLocks noChangeAspect="1"/>
            </p:cNvPicPr>
            <p:nvPr/>
          </p:nvPicPr>
          <p:blipFill rotWithShape="1">
            <a:blip r:embed="rId3"/>
            <a:srcRect r="15745"/>
            <a:stretch/>
          </p:blipFill>
          <p:spPr>
            <a:xfrm>
              <a:off x="622973" y="1902500"/>
              <a:ext cx="8717473" cy="3038667"/>
            </a:xfrm>
            <a:prstGeom prst="rect">
              <a:avLst/>
            </a:prstGeom>
            <a:ln>
              <a:noFill/>
            </a:ln>
          </p:spPr>
        </p:pic>
        <p:sp>
          <p:nvSpPr>
            <p:cNvPr id="2" name="TextBox 1">
              <a:extLst>
                <a:ext uri="{FF2B5EF4-FFF2-40B4-BE49-F238E27FC236}">
                  <a16:creationId xmlns="" xmlns:a16="http://schemas.microsoft.com/office/drawing/2014/main" id="{07EC58CB-910D-D846-B7C7-477B458A54DF}"/>
                </a:ext>
              </a:extLst>
            </p:cNvPr>
            <p:cNvSpPr txBox="1"/>
            <p:nvPr/>
          </p:nvSpPr>
          <p:spPr>
            <a:xfrm>
              <a:off x="2214805" y="3352800"/>
              <a:ext cx="989405" cy="171450"/>
            </a:xfrm>
            <a:prstGeom prst="rect">
              <a:avLst/>
            </a:prstGeom>
            <a:solidFill>
              <a:srgbClr val="F7F7F7"/>
            </a:solidFill>
          </p:spPr>
          <p:txBody>
            <a:bodyPr wrap="square" lIns="0" tIns="0" rIns="0" bIns="0" rtlCol="0" anchor="ctr">
              <a:noAutofit/>
            </a:bodyPr>
            <a:lstStyle>
              <a:defPPr>
                <a:defRPr lang="en-US"/>
              </a:defPPr>
              <a:lvl1pPr algn="ctr">
                <a:defRPr kumimoji="1" sz="1150" i="1">
                  <a:solidFill>
                    <a:srgbClr val="58979E"/>
                  </a:solidFill>
                  <a:latin typeface="D2Coding" panose="020B0609020101020101" pitchFamily="49" charset="-127"/>
                  <a:ea typeface="D2Coding" panose="020B0609020101020101" pitchFamily="49" charset="-127"/>
                </a:defRPr>
              </a:lvl1pPr>
            </a:lstStyle>
            <a:p>
              <a:r>
                <a:rPr lang="en-US" altLang="ko-KR" sz="1200" i="0" dirty="0">
                  <a:solidFill>
                    <a:srgbClr val="C14C5F"/>
                  </a:solidFill>
                </a:rPr>
                <a:t>'Image Size:</a:t>
              </a:r>
              <a:endParaRPr lang="ko-KR" altLang="en-US" sz="1200" i="0" dirty="0">
                <a:solidFill>
                  <a:srgbClr val="C14C5F"/>
                </a:solidFill>
              </a:endParaRPr>
            </a:p>
          </p:txBody>
        </p:sp>
      </p:gr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(2/6)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37283940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(3/6)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0" name="그룹 19">
            <a:extLst>
              <a:ext uri="{FF2B5EF4-FFF2-40B4-BE49-F238E27FC236}">
                <a16:creationId xmlns="" xmlns:a16="http://schemas.microsoft.com/office/drawing/2014/main" id="{D979CFF1-0811-7005-40DC-EC94F2754226}"/>
              </a:ext>
            </a:extLst>
          </p:cNvPr>
          <p:cNvGrpSpPr/>
          <p:nvPr/>
        </p:nvGrpSpPr>
        <p:grpSpPr>
          <a:xfrm>
            <a:off x="702939" y="1815609"/>
            <a:ext cx="8641085" cy="4487914"/>
            <a:chOff x="702939" y="1815609"/>
            <a:chExt cx="8641085" cy="4487914"/>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702939" y="1815609"/>
              <a:ext cx="8641085" cy="44879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7" name="그림 6">
              <a:extLst>
                <a:ext uri="{FF2B5EF4-FFF2-40B4-BE49-F238E27FC236}">
                  <a16:creationId xmlns="" xmlns:a16="http://schemas.microsoft.com/office/drawing/2014/main" id="{5C2A9C0D-B027-DF75-35E8-9DE1A2A491A8}"/>
                </a:ext>
              </a:extLst>
            </p:cNvPr>
            <p:cNvPicPr>
              <a:picLocks noChangeAspect="1"/>
            </p:cNvPicPr>
            <p:nvPr/>
          </p:nvPicPr>
          <p:blipFill rotWithShape="1">
            <a:blip r:embed="rId3"/>
            <a:srcRect t="19486"/>
            <a:stretch/>
          </p:blipFill>
          <p:spPr>
            <a:xfrm>
              <a:off x="1344882" y="3129340"/>
              <a:ext cx="6018957" cy="3101385"/>
            </a:xfrm>
            <a:prstGeom prst="rect">
              <a:avLst/>
            </a:prstGeom>
          </p:spPr>
        </p:pic>
        <p:pic>
          <p:nvPicPr>
            <p:cNvPr id="16" name="그림 15">
              <a:extLst>
                <a:ext uri="{FF2B5EF4-FFF2-40B4-BE49-F238E27FC236}">
                  <a16:creationId xmlns="" xmlns:a16="http://schemas.microsoft.com/office/drawing/2014/main" id="{72FE272A-ADCF-410E-98AE-C2326D4E030E}"/>
                </a:ext>
              </a:extLst>
            </p:cNvPr>
            <p:cNvPicPr>
              <a:picLocks noChangeAspect="1"/>
            </p:cNvPicPr>
            <p:nvPr/>
          </p:nvPicPr>
          <p:blipFill>
            <a:blip r:embed="rId4"/>
            <a:stretch>
              <a:fillRect/>
            </a:stretch>
          </p:blipFill>
          <p:spPr>
            <a:xfrm>
              <a:off x="1423020" y="1900090"/>
              <a:ext cx="2134080" cy="1197918"/>
            </a:xfrm>
            <a:prstGeom prst="rect">
              <a:avLst/>
            </a:prstGeom>
          </p:spPr>
        </p:pic>
      </p:grpSp>
    </p:spTree>
    <p:extLst>
      <p:ext uri="{BB962C8B-B14F-4D97-AF65-F5344CB8AC3E}">
        <p14:creationId xmlns:p14="http://schemas.microsoft.com/office/powerpoint/2010/main" val="887253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(4/6)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7" name="그룹 6">
            <a:extLst>
              <a:ext uri="{FF2B5EF4-FFF2-40B4-BE49-F238E27FC236}">
                <a16:creationId xmlns="" xmlns:a16="http://schemas.microsoft.com/office/drawing/2014/main" id="{29362E3F-0D20-DF3C-11EF-C2B63FDA8CDF}"/>
              </a:ext>
            </a:extLst>
          </p:cNvPr>
          <p:cNvGrpSpPr/>
          <p:nvPr/>
        </p:nvGrpSpPr>
        <p:grpSpPr>
          <a:xfrm>
            <a:off x="685801" y="1916833"/>
            <a:ext cx="8658224" cy="3283818"/>
            <a:chOff x="685801" y="1916833"/>
            <a:chExt cx="8658224" cy="3283818"/>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3"/>
              <a:ext cx="8658224" cy="32838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AAFD1382-CC3F-65B3-B3B2-77A494BE9420}"/>
                </a:ext>
              </a:extLst>
            </p:cNvPr>
            <p:cNvPicPr>
              <a:picLocks noChangeAspect="1"/>
            </p:cNvPicPr>
            <p:nvPr/>
          </p:nvPicPr>
          <p:blipFill rotWithShape="1">
            <a:blip r:embed="rId3"/>
            <a:srcRect r="6851"/>
            <a:stretch/>
          </p:blipFill>
          <p:spPr>
            <a:xfrm>
              <a:off x="781050" y="1988840"/>
              <a:ext cx="8562975" cy="3155061"/>
            </a:xfrm>
            <a:prstGeom prst="rect">
              <a:avLst/>
            </a:prstGeom>
          </p:spPr>
        </p:pic>
        <p:sp>
          <p:nvSpPr>
            <p:cNvPr id="4" name="직사각형 3">
              <a:extLst>
                <a:ext uri="{FF2B5EF4-FFF2-40B4-BE49-F238E27FC236}">
                  <a16:creationId xmlns="" xmlns:a16="http://schemas.microsoft.com/office/drawing/2014/main" id="{87179B9B-7D01-330A-DBF3-38B3A61E4395}"/>
                </a:ext>
              </a:extLst>
            </p:cNvPr>
            <p:cNvSpPr/>
            <p:nvPr/>
          </p:nvSpPr>
          <p:spPr>
            <a:xfrm>
              <a:off x="1127154" y="2106147"/>
              <a:ext cx="146814"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46</a:t>
              </a:r>
              <a:endParaRPr lang="ko-KR" altLang="en-US" sz="1100" dirty="0">
                <a:solidFill>
                  <a:srgbClr val="2D3C9D"/>
                </a:solidFill>
                <a:latin typeface="D2Coding" panose="020B0609020101020101" pitchFamily="49" charset="-127"/>
                <a:ea typeface="D2Coding" panose="020B0609020101020101" pitchFamily="49" charset="-127"/>
              </a:endParaRPr>
            </a:p>
          </p:txBody>
        </p:sp>
        <p:sp>
          <p:nvSpPr>
            <p:cNvPr id="6" name="직사각형 5">
              <a:extLst>
                <a:ext uri="{FF2B5EF4-FFF2-40B4-BE49-F238E27FC236}">
                  <a16:creationId xmlns="" xmlns:a16="http://schemas.microsoft.com/office/drawing/2014/main" id="{CCFE8C70-3610-306A-A2DA-5DC24F9AC4E3}"/>
                </a:ext>
              </a:extLst>
            </p:cNvPr>
            <p:cNvSpPr/>
            <p:nvPr/>
          </p:nvSpPr>
          <p:spPr>
            <a:xfrm>
              <a:off x="1125333" y="3207643"/>
              <a:ext cx="146814"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47</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135171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(5/6)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5" name="그룹 4">
            <a:extLst>
              <a:ext uri="{FF2B5EF4-FFF2-40B4-BE49-F238E27FC236}">
                <a16:creationId xmlns="" xmlns:a16="http://schemas.microsoft.com/office/drawing/2014/main" id="{9AB0889D-338D-E9A8-1E7C-56CA74CE7628}"/>
              </a:ext>
            </a:extLst>
          </p:cNvPr>
          <p:cNvGrpSpPr/>
          <p:nvPr/>
        </p:nvGrpSpPr>
        <p:grpSpPr>
          <a:xfrm>
            <a:off x="685801" y="1842771"/>
            <a:ext cx="8658224" cy="4208405"/>
            <a:chOff x="685801" y="1842771"/>
            <a:chExt cx="8658224" cy="4208405"/>
          </a:xfrm>
        </p:grpSpPr>
        <p:grpSp>
          <p:nvGrpSpPr>
            <p:cNvPr id="12" name="그룹 11"/>
            <p:cNvGrpSpPr/>
            <p:nvPr/>
          </p:nvGrpSpPr>
          <p:grpSpPr>
            <a:xfrm>
              <a:off x="685801" y="1842771"/>
              <a:ext cx="8658224" cy="4208405"/>
              <a:chOff x="685801" y="1806767"/>
              <a:chExt cx="8658224" cy="4208405"/>
            </a:xfrm>
          </p:grpSpPr>
          <p:sp>
            <p:nvSpPr>
              <p:cNvPr id="14" name="모서리가 둥근 직사각형 4">
                <a:extLst>
                  <a:ext uri="{FF2B5EF4-FFF2-40B4-BE49-F238E27FC236}">
                    <a16:creationId xmlns="" xmlns:a16="http://schemas.microsoft.com/office/drawing/2014/main" id="{460C4B9D-D465-41E3-B408-0DFC3AAEB5E9}"/>
                  </a:ext>
                </a:extLst>
              </p:cNvPr>
              <p:cNvSpPr/>
              <p:nvPr/>
            </p:nvSpPr>
            <p:spPr>
              <a:xfrm>
                <a:off x="685801" y="1806767"/>
                <a:ext cx="8658224" cy="42084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7" name="직사각형 16">
                <a:extLst>
                  <a:ext uri="{FF2B5EF4-FFF2-40B4-BE49-F238E27FC236}">
                    <a16:creationId xmlns="" xmlns:a16="http://schemas.microsoft.com/office/drawing/2014/main" id="{4028AD7B-61A4-41F8-8A9D-B19B822B2296}"/>
                  </a:ext>
                </a:extLst>
              </p:cNvPr>
              <p:cNvSpPr/>
              <p:nvPr/>
            </p:nvSpPr>
            <p:spPr>
              <a:xfrm>
                <a:off x="1459024" y="5748496"/>
                <a:ext cx="3492389" cy="16970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3" name="그림 2">
              <a:extLst>
                <a:ext uri="{FF2B5EF4-FFF2-40B4-BE49-F238E27FC236}">
                  <a16:creationId xmlns="" xmlns:a16="http://schemas.microsoft.com/office/drawing/2014/main" id="{FF67EB96-B36D-7D52-FDCB-02E7F719C026}"/>
                </a:ext>
              </a:extLst>
            </p:cNvPr>
            <p:cNvPicPr>
              <a:picLocks noChangeAspect="1"/>
            </p:cNvPicPr>
            <p:nvPr/>
          </p:nvPicPr>
          <p:blipFill rotWithShape="1">
            <a:blip r:embed="rId3"/>
            <a:srcRect r="6673"/>
            <a:stretch/>
          </p:blipFill>
          <p:spPr>
            <a:xfrm>
              <a:off x="764689" y="1908441"/>
              <a:ext cx="8579336" cy="4081272"/>
            </a:xfrm>
            <a:prstGeom prst="rect">
              <a:avLst/>
            </a:prstGeom>
          </p:spPr>
        </p:pic>
        <p:sp>
          <p:nvSpPr>
            <p:cNvPr id="4" name="직사각형 3">
              <a:extLst>
                <a:ext uri="{FF2B5EF4-FFF2-40B4-BE49-F238E27FC236}">
                  <a16:creationId xmlns="" xmlns:a16="http://schemas.microsoft.com/office/drawing/2014/main" id="{2B942A37-1CA7-7CF6-A261-2C27C574203C}"/>
                </a:ext>
              </a:extLst>
            </p:cNvPr>
            <p:cNvSpPr/>
            <p:nvPr/>
          </p:nvSpPr>
          <p:spPr>
            <a:xfrm>
              <a:off x="1112633" y="2020826"/>
              <a:ext cx="146814"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48</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9619458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(6/6)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702939" y="1815609"/>
            <a:ext cx="8641085" cy="4487914"/>
            <a:chOff x="702939" y="1815609"/>
            <a:chExt cx="8641085" cy="4487914"/>
          </a:xfrm>
        </p:grpSpPr>
        <p:sp>
          <p:nvSpPr>
            <p:cNvPr id="14" name="모서리가 둥근 직사각형 4">
              <a:extLst>
                <a:ext uri="{FF2B5EF4-FFF2-40B4-BE49-F238E27FC236}">
                  <a16:creationId xmlns="" xmlns:a16="http://schemas.microsoft.com/office/drawing/2014/main" id="{460C4B9D-D465-41E3-B408-0DFC3AAEB5E9}"/>
                </a:ext>
              </a:extLst>
            </p:cNvPr>
            <p:cNvSpPr/>
            <p:nvPr/>
          </p:nvSpPr>
          <p:spPr>
            <a:xfrm>
              <a:off x="702939" y="1815609"/>
              <a:ext cx="8641085" cy="44879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3" name="그룹 12">
              <a:extLst>
                <a:ext uri="{FF2B5EF4-FFF2-40B4-BE49-F238E27FC236}">
                  <a16:creationId xmlns="" xmlns:a16="http://schemas.microsoft.com/office/drawing/2014/main" id="{36EE4DA3-A391-C354-62CC-9EF4D87C8BB8}"/>
                </a:ext>
              </a:extLst>
            </p:cNvPr>
            <p:cNvGrpSpPr/>
            <p:nvPr/>
          </p:nvGrpSpPr>
          <p:grpSpPr>
            <a:xfrm>
              <a:off x="1435035" y="1897376"/>
              <a:ext cx="6507618" cy="4386691"/>
              <a:chOff x="1435035" y="1897376"/>
              <a:chExt cx="6507618" cy="4386691"/>
            </a:xfrm>
          </p:grpSpPr>
          <p:pic>
            <p:nvPicPr>
              <p:cNvPr id="6" name="그림 5">
                <a:extLst>
                  <a:ext uri="{FF2B5EF4-FFF2-40B4-BE49-F238E27FC236}">
                    <a16:creationId xmlns="" xmlns:a16="http://schemas.microsoft.com/office/drawing/2014/main" id="{152B2B10-9F17-D6EE-BD48-2F067E45BB56}"/>
                  </a:ext>
                </a:extLst>
              </p:cNvPr>
              <p:cNvPicPr>
                <a:picLocks noChangeAspect="1"/>
              </p:cNvPicPr>
              <p:nvPr/>
            </p:nvPicPr>
            <p:blipFill>
              <a:blip r:embed="rId3"/>
              <a:stretch>
                <a:fillRect/>
              </a:stretch>
            </p:blipFill>
            <p:spPr>
              <a:xfrm>
                <a:off x="1435035" y="3084040"/>
                <a:ext cx="6507618" cy="3200027"/>
              </a:xfrm>
              <a:prstGeom prst="rect">
                <a:avLst/>
              </a:prstGeom>
            </p:spPr>
          </p:pic>
          <p:pic>
            <p:nvPicPr>
              <p:cNvPr id="7" name="그림 6">
                <a:extLst>
                  <a:ext uri="{FF2B5EF4-FFF2-40B4-BE49-F238E27FC236}">
                    <a16:creationId xmlns="" xmlns:a16="http://schemas.microsoft.com/office/drawing/2014/main" id="{1FCD6F39-3EC8-C01B-1235-C0DBE1C33A38}"/>
                  </a:ext>
                </a:extLst>
              </p:cNvPr>
              <p:cNvPicPr>
                <a:picLocks noChangeAspect="1"/>
              </p:cNvPicPr>
              <p:nvPr/>
            </p:nvPicPr>
            <p:blipFill>
              <a:blip r:embed="rId4"/>
              <a:stretch>
                <a:fillRect/>
              </a:stretch>
            </p:blipFill>
            <p:spPr>
              <a:xfrm>
                <a:off x="1459024" y="1897376"/>
                <a:ext cx="1177172" cy="1169928"/>
              </a:xfrm>
              <a:prstGeom prst="rect">
                <a:avLst/>
              </a:prstGeom>
            </p:spPr>
          </p:pic>
        </p:grpSp>
      </p:grpSp>
    </p:spTree>
    <p:extLst>
      <p:ext uri="{BB962C8B-B14F-4D97-AF65-F5344CB8AC3E}">
        <p14:creationId xmlns:p14="http://schemas.microsoft.com/office/powerpoint/2010/main" val="23692684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(1/10)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6" name="그룹 5">
            <a:extLst>
              <a:ext uri="{FF2B5EF4-FFF2-40B4-BE49-F238E27FC236}">
                <a16:creationId xmlns="" xmlns:a16="http://schemas.microsoft.com/office/drawing/2014/main" id="{A3E454C2-8227-1E90-1F02-29359AEAB7B0}"/>
              </a:ext>
            </a:extLst>
          </p:cNvPr>
          <p:cNvGrpSpPr/>
          <p:nvPr/>
        </p:nvGrpSpPr>
        <p:grpSpPr>
          <a:xfrm>
            <a:off x="685801" y="1916832"/>
            <a:ext cx="8658224" cy="3350493"/>
            <a:chOff x="685801" y="1916832"/>
            <a:chExt cx="8658224" cy="3350493"/>
          </a:xfrm>
        </p:grpSpPr>
        <p:sp>
          <p:nvSpPr>
            <p:cNvPr id="12" name="모서리가 둥근 직사각형 4">
              <a:extLst>
                <a:ext uri="{FF2B5EF4-FFF2-40B4-BE49-F238E27FC236}">
                  <a16:creationId xmlns="" xmlns:a16="http://schemas.microsoft.com/office/drawing/2014/main" id="{460C4B9D-D465-41E3-B408-0DFC3AAEB5E9}"/>
                </a:ext>
              </a:extLst>
            </p:cNvPr>
            <p:cNvSpPr/>
            <p:nvPr/>
          </p:nvSpPr>
          <p:spPr>
            <a:xfrm>
              <a:off x="685801" y="1916832"/>
              <a:ext cx="8658224" cy="33504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5" name="그룹 4">
              <a:extLst>
                <a:ext uri="{FF2B5EF4-FFF2-40B4-BE49-F238E27FC236}">
                  <a16:creationId xmlns="" xmlns:a16="http://schemas.microsoft.com/office/drawing/2014/main" id="{498136D5-A0B3-3C00-A2E9-689468F0DEAE}"/>
                </a:ext>
              </a:extLst>
            </p:cNvPr>
            <p:cNvGrpSpPr/>
            <p:nvPr/>
          </p:nvGrpSpPr>
          <p:grpSpPr>
            <a:xfrm>
              <a:off x="713234" y="1987519"/>
              <a:ext cx="8630791" cy="3231896"/>
              <a:chOff x="713234" y="1987519"/>
              <a:chExt cx="8630791" cy="3231896"/>
            </a:xfrm>
          </p:grpSpPr>
          <p:pic>
            <p:nvPicPr>
              <p:cNvPr id="3" name="그림 2">
                <a:extLst>
                  <a:ext uri="{FF2B5EF4-FFF2-40B4-BE49-F238E27FC236}">
                    <a16:creationId xmlns="" xmlns:a16="http://schemas.microsoft.com/office/drawing/2014/main" id="{00CF0BED-208C-A0EA-85FB-6918D9EB587A}"/>
                  </a:ext>
                </a:extLst>
              </p:cNvPr>
              <p:cNvPicPr>
                <a:picLocks noChangeAspect="1"/>
              </p:cNvPicPr>
              <p:nvPr/>
            </p:nvPicPr>
            <p:blipFill>
              <a:blip r:embed="rId3"/>
              <a:stretch>
                <a:fillRect/>
              </a:stretch>
            </p:blipFill>
            <p:spPr>
              <a:xfrm>
                <a:off x="713234" y="1987519"/>
                <a:ext cx="8630791" cy="3231896"/>
              </a:xfrm>
              <a:prstGeom prst="rect">
                <a:avLst/>
              </a:prstGeom>
            </p:spPr>
          </p:pic>
          <p:sp>
            <p:nvSpPr>
              <p:cNvPr id="4" name="직사각형 3">
                <a:extLst>
                  <a:ext uri="{FF2B5EF4-FFF2-40B4-BE49-F238E27FC236}">
                    <a16:creationId xmlns="" xmlns:a16="http://schemas.microsoft.com/office/drawing/2014/main" id="{570ECFD3-9C91-FDEA-028A-A10ED5E1B7F7}"/>
                  </a:ext>
                </a:extLst>
              </p:cNvPr>
              <p:cNvSpPr/>
              <p:nvPr/>
            </p:nvSpPr>
            <p:spPr>
              <a:xfrm>
                <a:off x="1040756" y="2109129"/>
                <a:ext cx="143520" cy="1197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49</a:t>
                </a:r>
                <a:endParaRPr lang="ko-KR" altLang="en-US" sz="1100" dirty="0">
                  <a:solidFill>
                    <a:srgbClr val="2D3C9D"/>
                  </a:solidFill>
                  <a:latin typeface="D2Coding" panose="020B0609020101020101" pitchFamily="49" charset="-127"/>
                  <a:ea typeface="D2Coding" panose="020B0609020101020101" pitchFamily="49" charset="-127"/>
                </a:endParaRPr>
              </a:p>
            </p:txBody>
          </p:sp>
        </p:grpSp>
      </p:grpSp>
    </p:spTree>
    <p:extLst>
      <p:ext uri="{BB962C8B-B14F-4D97-AF65-F5344CB8AC3E}">
        <p14:creationId xmlns:p14="http://schemas.microsoft.com/office/powerpoint/2010/main" val="1067022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(2/10)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0" name="그룹 19">
            <a:extLst>
              <a:ext uri="{FF2B5EF4-FFF2-40B4-BE49-F238E27FC236}">
                <a16:creationId xmlns="" xmlns:a16="http://schemas.microsoft.com/office/drawing/2014/main" id="{347736F9-3770-CAC5-0846-D957EB2B3893}"/>
              </a:ext>
            </a:extLst>
          </p:cNvPr>
          <p:cNvGrpSpPr/>
          <p:nvPr/>
        </p:nvGrpSpPr>
        <p:grpSpPr>
          <a:xfrm>
            <a:off x="685801" y="1914779"/>
            <a:ext cx="8658225" cy="1616361"/>
            <a:chOff x="685801" y="1914779"/>
            <a:chExt cx="8658225" cy="1616361"/>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4779"/>
              <a:ext cx="8658224" cy="16163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7FBA6CE3-10CD-598F-2DC3-1E700C587814}"/>
                </a:ext>
              </a:extLst>
            </p:cNvPr>
            <p:cNvGrpSpPr/>
            <p:nvPr/>
          </p:nvGrpSpPr>
          <p:grpSpPr>
            <a:xfrm>
              <a:off x="802534" y="2016666"/>
              <a:ext cx="8541492" cy="1484342"/>
              <a:chOff x="685802" y="3933015"/>
              <a:chExt cx="8541492" cy="1484342"/>
            </a:xfrm>
          </p:grpSpPr>
          <p:pic>
            <p:nvPicPr>
              <p:cNvPr id="5" name="그림 4">
                <a:extLst>
                  <a:ext uri="{FF2B5EF4-FFF2-40B4-BE49-F238E27FC236}">
                    <a16:creationId xmlns="" xmlns:a16="http://schemas.microsoft.com/office/drawing/2014/main" id="{36E7C38D-217A-1557-F590-B015692D8100}"/>
                  </a:ext>
                </a:extLst>
              </p:cNvPr>
              <p:cNvPicPr>
                <a:picLocks noChangeAspect="1"/>
              </p:cNvPicPr>
              <p:nvPr/>
            </p:nvPicPr>
            <p:blipFill rotWithShape="1">
              <a:blip r:embed="rId3"/>
              <a:srcRect r="13747"/>
              <a:stretch/>
            </p:blipFill>
            <p:spPr>
              <a:xfrm>
                <a:off x="685802" y="3933015"/>
                <a:ext cx="8541492" cy="951267"/>
              </a:xfrm>
              <a:prstGeom prst="rect">
                <a:avLst/>
              </a:prstGeom>
            </p:spPr>
          </p:pic>
          <p:pic>
            <p:nvPicPr>
              <p:cNvPr id="7" name="그림 6">
                <a:extLst>
                  <a:ext uri="{FF2B5EF4-FFF2-40B4-BE49-F238E27FC236}">
                    <a16:creationId xmlns="" xmlns:a16="http://schemas.microsoft.com/office/drawing/2014/main" id="{BB22BF60-016C-6A7E-2E8B-81DC4CC22CE6}"/>
                  </a:ext>
                </a:extLst>
              </p:cNvPr>
              <p:cNvPicPr>
                <a:picLocks noChangeAspect="1"/>
              </p:cNvPicPr>
              <p:nvPr/>
            </p:nvPicPr>
            <p:blipFill rotWithShape="1">
              <a:blip r:embed="rId4"/>
              <a:srcRect r="13747" b="-4784"/>
              <a:stretch/>
            </p:blipFill>
            <p:spPr>
              <a:xfrm>
                <a:off x="685802" y="4967198"/>
                <a:ext cx="8541492" cy="450159"/>
              </a:xfrm>
              <a:prstGeom prst="rect">
                <a:avLst/>
              </a:prstGeom>
            </p:spPr>
          </p:pic>
        </p:grpSp>
        <p:sp>
          <p:nvSpPr>
            <p:cNvPr id="19" name="직사각형 18">
              <a:extLst>
                <a:ext uri="{FF2B5EF4-FFF2-40B4-BE49-F238E27FC236}">
                  <a16:creationId xmlns="" xmlns:a16="http://schemas.microsoft.com/office/drawing/2014/main" id="{F23C9FEE-296E-1C60-D6DA-56BE4EB0AAB1}"/>
                </a:ext>
              </a:extLst>
            </p:cNvPr>
            <p:cNvSpPr/>
            <p:nvPr/>
          </p:nvSpPr>
          <p:spPr>
            <a:xfrm>
              <a:off x="1122594" y="2129070"/>
              <a:ext cx="231356" cy="1335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50</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7636269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The following command generates the entire list.</a:t>
              </a:r>
            </a:p>
          </p:txBody>
        </p:sp>
      </p:gr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(3/10)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 xmlns:a16="http://schemas.microsoft.com/office/drawing/2014/main" id="{0C4BDC12-30A7-8414-5B44-E11CA2FFBD0D}"/>
              </a:ext>
            </a:extLst>
          </p:cNvPr>
          <p:cNvGrpSpPr/>
          <p:nvPr/>
        </p:nvGrpSpPr>
        <p:grpSpPr>
          <a:xfrm>
            <a:off x="685801" y="2177431"/>
            <a:ext cx="8658224" cy="4119035"/>
            <a:chOff x="685801" y="2177431"/>
            <a:chExt cx="8658224" cy="4119035"/>
          </a:xfrm>
        </p:grpSpPr>
        <p:sp>
          <p:nvSpPr>
            <p:cNvPr id="14" name="모서리가 둥근 직사각형 4">
              <a:extLst>
                <a:ext uri="{FF2B5EF4-FFF2-40B4-BE49-F238E27FC236}">
                  <a16:creationId xmlns="" xmlns:a16="http://schemas.microsoft.com/office/drawing/2014/main" id="{68F683CA-F6F3-41BB-8BF4-BF94493F76B6}"/>
                </a:ext>
              </a:extLst>
            </p:cNvPr>
            <p:cNvSpPr/>
            <p:nvPr/>
          </p:nvSpPr>
          <p:spPr>
            <a:xfrm>
              <a:off x="685801" y="2177431"/>
              <a:ext cx="8658224" cy="4119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1F551ABE-5C6E-E836-0ACD-3131DB3E70B3}"/>
                </a:ext>
              </a:extLst>
            </p:cNvPr>
            <p:cNvPicPr>
              <a:picLocks noChangeAspect="1"/>
            </p:cNvPicPr>
            <p:nvPr/>
          </p:nvPicPr>
          <p:blipFill rotWithShape="1">
            <a:blip r:embed="rId3"/>
            <a:srcRect r="6273" b="1824"/>
            <a:stretch/>
          </p:blipFill>
          <p:spPr>
            <a:xfrm>
              <a:off x="790045" y="2258712"/>
              <a:ext cx="8553980" cy="3855218"/>
            </a:xfrm>
            <a:prstGeom prst="rect">
              <a:avLst/>
            </a:prstGeom>
          </p:spPr>
        </p:pic>
        <p:sp>
          <p:nvSpPr>
            <p:cNvPr id="7" name="직사각형 6">
              <a:extLst>
                <a:ext uri="{FF2B5EF4-FFF2-40B4-BE49-F238E27FC236}">
                  <a16:creationId xmlns="" xmlns:a16="http://schemas.microsoft.com/office/drawing/2014/main" id="{2D12A563-C009-99CC-381D-BC3F3ADAE72B}"/>
                </a:ext>
              </a:extLst>
            </p:cNvPr>
            <p:cNvSpPr/>
            <p:nvPr/>
          </p:nvSpPr>
          <p:spPr>
            <a:xfrm>
              <a:off x="1143825" y="2363324"/>
              <a:ext cx="154751"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200" dirty="0">
                  <a:solidFill>
                    <a:srgbClr val="2D3C9D"/>
                  </a:solidFill>
                  <a:latin typeface="D2Coding" panose="020B0609020101020101" pitchFamily="49" charset="-127"/>
                  <a:ea typeface="D2Coding" panose="020B0609020101020101" pitchFamily="49" charset="-127"/>
                </a:rPr>
                <a:t>51</a:t>
              </a:r>
              <a:endParaRPr lang="ko-KR" altLang="en-US" sz="1200" dirty="0">
                <a:solidFill>
                  <a:srgbClr val="2D3C9D"/>
                </a:solidFill>
                <a:latin typeface="D2Coding" panose="020B0609020101020101" pitchFamily="49" charset="-127"/>
                <a:ea typeface="D2Coding" panose="020B0609020101020101" pitchFamily="49" charset="-127"/>
              </a:endParaRPr>
            </a:p>
          </p:txBody>
        </p:sp>
        <p:sp>
          <p:nvSpPr>
            <p:cNvPr id="8" name="직사각형 7">
              <a:extLst>
                <a:ext uri="{FF2B5EF4-FFF2-40B4-BE49-F238E27FC236}">
                  <a16:creationId xmlns="" xmlns:a16="http://schemas.microsoft.com/office/drawing/2014/main" id="{BE064FE6-FE31-CD79-23B8-B12902F49A0C}"/>
                </a:ext>
              </a:extLst>
            </p:cNvPr>
            <p:cNvSpPr/>
            <p:nvPr/>
          </p:nvSpPr>
          <p:spPr>
            <a:xfrm>
              <a:off x="1145933" y="2692253"/>
              <a:ext cx="145023" cy="1192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200" dirty="0">
                  <a:solidFill>
                    <a:srgbClr val="D92C36"/>
                  </a:solidFill>
                  <a:latin typeface="D2Coding" panose="020B0609020101020101" pitchFamily="49" charset="-127"/>
                  <a:ea typeface="D2Coding" panose="020B0609020101020101" pitchFamily="49" charset="-127"/>
                </a:rPr>
                <a:t>51</a:t>
              </a:r>
              <a:endParaRPr lang="ko-KR" altLang="en-US" sz="1200" dirty="0">
                <a:solidFill>
                  <a:srgbClr val="D92C36"/>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703426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15" name="직사각형 1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Downloading cifar100 dataset </a:t>
              </a:r>
            </a:p>
          </p:txBody>
        </p:sp>
      </p:grpSp>
      <p:sp>
        <p:nvSpPr>
          <p:cNvPr id="19" name="직사각형 1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(4/10)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0" name="모서리가 둥근 직사각형 4">
            <a:extLst>
              <a:ext uri="{FF2B5EF4-FFF2-40B4-BE49-F238E27FC236}">
                <a16:creationId xmlns="" xmlns:a16="http://schemas.microsoft.com/office/drawing/2014/main" id="{68F683CA-F6F3-41BB-8BF4-BF94493F76B6}"/>
              </a:ext>
            </a:extLst>
          </p:cNvPr>
          <p:cNvSpPr/>
          <p:nvPr/>
        </p:nvSpPr>
        <p:spPr>
          <a:xfrm>
            <a:off x="685801" y="2105133"/>
            <a:ext cx="8658224" cy="42270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8" name="그룹 7">
            <a:extLst>
              <a:ext uri="{FF2B5EF4-FFF2-40B4-BE49-F238E27FC236}">
                <a16:creationId xmlns="" xmlns:a16="http://schemas.microsoft.com/office/drawing/2014/main" id="{7468C7A5-9408-ABA6-45FE-548EBEF5DBB4}"/>
              </a:ext>
            </a:extLst>
          </p:cNvPr>
          <p:cNvGrpSpPr/>
          <p:nvPr/>
        </p:nvGrpSpPr>
        <p:grpSpPr>
          <a:xfrm>
            <a:off x="753432" y="2164882"/>
            <a:ext cx="8590593" cy="4073993"/>
            <a:chOff x="753432" y="2164882"/>
            <a:chExt cx="8590593" cy="4073993"/>
          </a:xfrm>
        </p:grpSpPr>
        <p:pic>
          <p:nvPicPr>
            <p:cNvPr id="6" name="그림 5">
              <a:extLst>
                <a:ext uri="{FF2B5EF4-FFF2-40B4-BE49-F238E27FC236}">
                  <a16:creationId xmlns="" xmlns:a16="http://schemas.microsoft.com/office/drawing/2014/main" id="{EFA91EF3-F8F8-E5F9-2E7F-B0ABF70301EC}"/>
                </a:ext>
              </a:extLst>
            </p:cNvPr>
            <p:cNvPicPr>
              <a:picLocks noChangeAspect="1"/>
            </p:cNvPicPr>
            <p:nvPr/>
          </p:nvPicPr>
          <p:blipFill rotWithShape="1">
            <a:blip r:embed="rId3"/>
            <a:srcRect r="1528" b="2235"/>
            <a:stretch/>
          </p:blipFill>
          <p:spPr>
            <a:xfrm>
              <a:off x="753432" y="2164882"/>
              <a:ext cx="8590593" cy="4073993"/>
            </a:xfrm>
            <a:prstGeom prst="rect">
              <a:avLst/>
            </a:prstGeom>
          </p:spPr>
        </p:pic>
        <p:sp>
          <p:nvSpPr>
            <p:cNvPr id="7" name="직사각형 6">
              <a:extLst>
                <a:ext uri="{FF2B5EF4-FFF2-40B4-BE49-F238E27FC236}">
                  <a16:creationId xmlns="" xmlns:a16="http://schemas.microsoft.com/office/drawing/2014/main" id="{0C585022-1B61-FF4B-6FE0-F2FA99C35A0C}"/>
                </a:ext>
              </a:extLst>
            </p:cNvPr>
            <p:cNvSpPr/>
            <p:nvPr/>
          </p:nvSpPr>
          <p:spPr>
            <a:xfrm>
              <a:off x="1121973" y="2261769"/>
              <a:ext cx="129351"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000" dirty="0">
                  <a:solidFill>
                    <a:srgbClr val="2D3C9D"/>
                  </a:solidFill>
                  <a:latin typeface="D2Coding" panose="020B0609020101020101" pitchFamily="49" charset="-127"/>
                  <a:ea typeface="D2Coding" panose="020B0609020101020101" pitchFamily="49" charset="-127"/>
                </a:rPr>
                <a:t>52</a:t>
              </a:r>
              <a:endParaRPr lang="ko-KR" altLang="en-US" sz="10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5082108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15" name="직사각형 1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Downloading and saving data in a local drive</a:t>
              </a:r>
            </a:p>
          </p:txBody>
        </p:sp>
      </p:grpSp>
      <p:sp>
        <p:nvSpPr>
          <p:cNvPr id="19" name="직사각형 1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(5/10)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8" name="그룹 7">
            <a:extLst>
              <a:ext uri="{FF2B5EF4-FFF2-40B4-BE49-F238E27FC236}">
                <a16:creationId xmlns="" xmlns:a16="http://schemas.microsoft.com/office/drawing/2014/main" id="{22191F4E-CED4-0BBA-01EB-BAD2515A1332}"/>
              </a:ext>
            </a:extLst>
          </p:cNvPr>
          <p:cNvGrpSpPr/>
          <p:nvPr/>
        </p:nvGrpSpPr>
        <p:grpSpPr>
          <a:xfrm>
            <a:off x="685801" y="2146951"/>
            <a:ext cx="8658224" cy="2834624"/>
            <a:chOff x="685801" y="2146951"/>
            <a:chExt cx="8658224" cy="2834624"/>
          </a:xfrm>
        </p:grpSpPr>
        <p:sp>
          <p:nvSpPr>
            <p:cNvPr id="20" name="모서리가 둥근 직사각형 4">
              <a:extLst>
                <a:ext uri="{FF2B5EF4-FFF2-40B4-BE49-F238E27FC236}">
                  <a16:creationId xmlns="" xmlns:a16="http://schemas.microsoft.com/office/drawing/2014/main" id="{68F683CA-F6F3-41BB-8BF4-BF94493F76B6}"/>
                </a:ext>
              </a:extLst>
            </p:cNvPr>
            <p:cNvSpPr/>
            <p:nvPr/>
          </p:nvSpPr>
          <p:spPr>
            <a:xfrm>
              <a:off x="685801" y="2146951"/>
              <a:ext cx="8658224" cy="28346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CA2C9A83-4C5B-14B8-3A27-C34F70A1A8EC}"/>
                </a:ext>
              </a:extLst>
            </p:cNvPr>
            <p:cNvPicPr>
              <a:picLocks noChangeAspect="1"/>
            </p:cNvPicPr>
            <p:nvPr/>
          </p:nvPicPr>
          <p:blipFill rotWithShape="1">
            <a:blip r:embed="rId3">
              <a:extLst>
                <a:ext uri="{28A0092B-C50C-407E-A947-70E740481C1C}">
                  <a14:useLocalDpi xmlns:a14="http://schemas.microsoft.com/office/drawing/2010/main" val="0"/>
                </a:ext>
              </a:extLst>
            </a:blip>
            <a:srcRect l="6796" t="16541"/>
            <a:stretch/>
          </p:blipFill>
          <p:spPr>
            <a:xfrm>
              <a:off x="1235075" y="2638426"/>
              <a:ext cx="7427986" cy="2258480"/>
            </a:xfrm>
            <a:prstGeom prst="rect">
              <a:avLst/>
            </a:prstGeom>
            <a:ln>
              <a:noFill/>
            </a:ln>
          </p:spPr>
        </p:pic>
        <p:grpSp>
          <p:nvGrpSpPr>
            <p:cNvPr id="7" name="그룹 6">
              <a:extLst>
                <a:ext uri="{FF2B5EF4-FFF2-40B4-BE49-F238E27FC236}">
                  <a16:creationId xmlns="" xmlns:a16="http://schemas.microsoft.com/office/drawing/2014/main" id="{D8BACA59-BCDD-16A6-E030-DE22B52A7749}"/>
                </a:ext>
              </a:extLst>
            </p:cNvPr>
            <p:cNvGrpSpPr/>
            <p:nvPr/>
          </p:nvGrpSpPr>
          <p:grpSpPr>
            <a:xfrm>
              <a:off x="742950" y="2219266"/>
              <a:ext cx="8601075" cy="345638"/>
              <a:chOff x="742950" y="2219266"/>
              <a:chExt cx="8601075" cy="345638"/>
            </a:xfrm>
          </p:grpSpPr>
          <p:pic>
            <p:nvPicPr>
              <p:cNvPr id="4" name="그림 3">
                <a:extLst>
                  <a:ext uri="{FF2B5EF4-FFF2-40B4-BE49-F238E27FC236}">
                    <a16:creationId xmlns="" xmlns:a16="http://schemas.microsoft.com/office/drawing/2014/main" id="{D88F7CBE-8065-B424-5F8F-8C2BA2577F7F}"/>
                  </a:ext>
                </a:extLst>
              </p:cNvPr>
              <p:cNvPicPr>
                <a:picLocks noChangeAspect="1"/>
              </p:cNvPicPr>
              <p:nvPr/>
            </p:nvPicPr>
            <p:blipFill rotWithShape="1">
              <a:blip r:embed="rId4"/>
              <a:srcRect t="1" r="5405" b="5929"/>
              <a:stretch/>
            </p:blipFill>
            <p:spPr>
              <a:xfrm>
                <a:off x="742950" y="2219266"/>
                <a:ext cx="8601075" cy="345638"/>
              </a:xfrm>
              <a:prstGeom prst="rect">
                <a:avLst/>
              </a:prstGeom>
            </p:spPr>
          </p:pic>
          <p:sp>
            <p:nvSpPr>
              <p:cNvPr id="6" name="직사각형 5">
                <a:extLst>
                  <a:ext uri="{FF2B5EF4-FFF2-40B4-BE49-F238E27FC236}">
                    <a16:creationId xmlns="" xmlns:a16="http://schemas.microsoft.com/office/drawing/2014/main" id="{7E3D9FFB-B2A7-40B5-FB62-596A9BEB6266}"/>
                  </a:ext>
                </a:extLst>
              </p:cNvPr>
              <p:cNvSpPr/>
              <p:nvPr/>
            </p:nvSpPr>
            <p:spPr>
              <a:xfrm>
                <a:off x="1091555" y="2324198"/>
                <a:ext cx="1435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050" dirty="0">
                    <a:solidFill>
                      <a:srgbClr val="2D3C9D"/>
                    </a:solidFill>
                    <a:latin typeface="D2Coding" panose="020B0609020101020101" pitchFamily="49" charset="-127"/>
                    <a:ea typeface="D2Coding" panose="020B0609020101020101" pitchFamily="49" charset="-127"/>
                  </a:rPr>
                  <a:t>53</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spTree>
    <p:extLst>
      <p:ext uri="{BB962C8B-B14F-4D97-AF65-F5344CB8AC3E}">
        <p14:creationId xmlns:p14="http://schemas.microsoft.com/office/powerpoint/2010/main" val="366389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threshold function can be defined as follows, and we can create a graph by putting random values in the Excel table.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4" name="TextBox 13">
            <a:extLst>
              <a:ext uri="{FF2B5EF4-FFF2-40B4-BE49-F238E27FC236}">
                <a16:creationId xmlns="" xmlns:a16="http://schemas.microsoft.com/office/drawing/2014/main" id="{96DA5575-6161-364B-B6AF-968F22B311F5}"/>
              </a:ext>
            </a:extLst>
          </p:cNvPr>
          <p:cNvSpPr txBox="1"/>
          <p:nvPr/>
        </p:nvSpPr>
        <p:spPr>
          <a:xfrm>
            <a:off x="1641647" y="2916429"/>
            <a:ext cx="703553" cy="261610"/>
          </a:xfrm>
          <a:prstGeom prst="rect">
            <a:avLst/>
          </a:prstGeom>
          <a:noFill/>
        </p:spPr>
        <p:txBody>
          <a:bodyPr wrap="square" rtlCol="0">
            <a:spAutoFit/>
          </a:bodyPr>
          <a:lstStyle/>
          <a:p>
            <a:r>
              <a:rPr kumimoji="1" lang="en-US" altLang="ko-KR" sz="1100" dirty="0"/>
              <a:t>Here, </a:t>
            </a:r>
            <a:endParaRPr kumimoji="1" lang="ko-KR" altLang="en-US" sz="1100" dirty="0"/>
          </a:p>
        </p:txBody>
      </p:sp>
      <mc:AlternateContent xmlns:mc="http://schemas.openxmlformats.org/markup-compatibility/2006" xmlns:a14="http://schemas.microsoft.com/office/drawing/2010/main">
        <mc:Choice Requires="a14">
          <p:graphicFrame>
            <p:nvGraphicFramePr>
              <p:cNvPr id="18" name="표 17">
                <a:extLst>
                  <a:ext uri="{FF2B5EF4-FFF2-40B4-BE49-F238E27FC236}">
                    <a16:creationId xmlns="" xmlns:a16="http://schemas.microsoft.com/office/drawing/2014/main" id="{D2559834-1450-4D48-A8A9-456467D0D6C6}"/>
                  </a:ext>
                </a:extLst>
              </p:cNvPr>
              <p:cNvGraphicFramePr>
                <a:graphicFrameLocks noGrp="1"/>
              </p:cNvGraphicFramePr>
              <p:nvPr>
                <p:extLst>
                  <p:ext uri="{D42A27DB-BD31-4B8C-83A1-F6EECF244321}">
                    <p14:modId xmlns:p14="http://schemas.microsoft.com/office/powerpoint/2010/main" val="1358936520"/>
                  </p:ext>
                </p:extLst>
              </p:nvPr>
            </p:nvGraphicFramePr>
            <p:xfrm>
              <a:off x="5019352" y="2284367"/>
              <a:ext cx="948112" cy="3985260"/>
            </p:xfrm>
            <a:graphic>
              <a:graphicData uri="http://schemas.openxmlformats.org/drawingml/2006/table">
                <a:tbl>
                  <a:tblPr firstRow="1" bandRow="1">
                    <a:tableStyleId>{5940675A-B579-460E-94D1-54222C63F5DA}</a:tableStyleId>
                  </a:tblPr>
                  <a:tblGrid>
                    <a:gridCol w="474056">
                      <a:extLst>
                        <a:ext uri="{9D8B030D-6E8A-4147-A177-3AD203B41FA5}">
                          <a16:colId xmlns="" xmlns:a16="http://schemas.microsoft.com/office/drawing/2014/main" val="20000"/>
                        </a:ext>
                      </a:extLst>
                    </a:gridCol>
                    <a:gridCol w="474056">
                      <a:extLst>
                        <a:ext uri="{9D8B030D-6E8A-4147-A177-3AD203B41FA5}">
                          <a16:colId xmlns="" xmlns:a16="http://schemas.microsoft.com/office/drawing/2014/main" val="20001"/>
                        </a:ext>
                      </a:extLst>
                    </a:gridCol>
                  </a:tblGrid>
                  <a:tr h="60414">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kumimoji="1" lang="en-US" altLang="ko-KR" sz="1400" i="1" dirty="0" smtClean="0">
                                    <a:latin typeface="Cambria Math" panose="02040503050406030204" pitchFamily="18" charset="0"/>
                                  </a:rPr>
                                  <m:t>𝑠</m:t>
                                </m:r>
                              </m:oMath>
                            </m:oMathPara>
                          </a14:m>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kumimoji="1" lang="en-US" altLang="ko-KR" sz="1400" i="1" smtClean="0">
                                    <a:latin typeface="Cambria Math" panose="02040503050406030204" pitchFamily="18" charset="0"/>
                                    <a:ea typeface="Cambria Math" panose="02040503050406030204" pitchFamily="18" charset="0"/>
                                  </a:rPr>
                                  <m:t>𝜏</m:t>
                                </m:r>
                                <m:r>
                                  <m:rPr>
                                    <m:nor/>
                                  </m:rPr>
                                  <a:rPr kumimoji="1" lang="en-US" altLang="ko-KR" sz="1400" dirty="0"/>
                                  <m:t>(</m:t>
                                </m:r>
                                <m:r>
                                  <a:rPr kumimoji="1" lang="en-US" altLang="ko-KR" sz="1400" i="1" dirty="0" smtClean="0">
                                    <a:latin typeface="Cambria Math" panose="02040503050406030204" pitchFamily="18" charset="0"/>
                                  </a:rPr>
                                  <m:t>𝑠</m:t>
                                </m:r>
                                <m:r>
                                  <m:rPr>
                                    <m:nor/>
                                  </m:rPr>
                                  <a:rPr kumimoji="1" lang="en-US" altLang="ko-KR" sz="1400" dirty="0"/>
                                  <m:t>)</m:t>
                                </m:r>
                              </m:oMath>
                            </m:oMathPara>
                          </a14:m>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162398071"/>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-90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658260510"/>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-80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692940430"/>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-70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205290066"/>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-60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52103762"/>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-50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839524807"/>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-40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498109770"/>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-30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80903850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-20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618897193"/>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773197518"/>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42582982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421458453"/>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20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609449991"/>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30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13415480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40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554059798"/>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50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47426576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60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37813190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70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481169293"/>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80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904503424"/>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90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769749181"/>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701661280"/>
                      </a:ext>
                    </a:extLst>
                  </a:tr>
                </a:tbl>
              </a:graphicData>
            </a:graphic>
          </p:graphicFrame>
        </mc:Choice>
        <mc:Fallback xmlns="">
          <p:graphicFrame>
            <p:nvGraphicFramePr>
              <p:cNvPr id="18" name="표 17">
                <a:extLst>
                  <a:ext uri="{FF2B5EF4-FFF2-40B4-BE49-F238E27FC236}">
                    <a16:creationId xmlns:a16="http://schemas.microsoft.com/office/drawing/2014/main" xmlns:a14="http://schemas.microsoft.com/office/drawing/2010/main" xmlns="" id="{D2559834-1450-4D48-A8A9-456467D0D6C6}"/>
                  </a:ext>
                </a:extLst>
              </p:cNvPr>
              <p:cNvGraphicFramePr>
                <a:graphicFrameLocks noGrp="1"/>
              </p:cNvGraphicFramePr>
              <p:nvPr>
                <p:extLst>
                  <p:ext uri="{D42A27DB-BD31-4B8C-83A1-F6EECF244321}">
                    <p14:modId xmlns:p14="http://schemas.microsoft.com/office/powerpoint/2010/main" val="1358936520"/>
                  </p:ext>
                </p:extLst>
              </p:nvPr>
            </p:nvGraphicFramePr>
            <p:xfrm>
              <a:off x="5019352" y="2284367"/>
              <a:ext cx="948112" cy="3985260"/>
            </p:xfrm>
            <a:graphic>
              <a:graphicData uri="http://schemas.openxmlformats.org/drawingml/2006/table">
                <a:tbl>
                  <a:tblPr firstRow="1" bandRow="1">
                    <a:tableStyleId>{5940675A-B579-460E-94D1-54222C63F5DA}</a:tableStyleId>
                  </a:tblPr>
                  <a:tblGrid>
                    <a:gridCol w="474056">
                      <a:extLst>
                        <a:ext uri="{9D8B030D-6E8A-4147-A177-3AD203B41FA5}">
                          <a16:colId xmlns:a16="http://schemas.microsoft.com/office/drawing/2014/main" xmlns:a14="http://schemas.microsoft.com/office/drawing/2010/main" xmlns="" val="20000"/>
                        </a:ext>
                      </a:extLst>
                    </a:gridCol>
                    <a:gridCol w="474056">
                      <a:extLst>
                        <a:ext uri="{9D8B030D-6E8A-4147-A177-3AD203B41FA5}">
                          <a16:colId xmlns:a16="http://schemas.microsoft.com/office/drawing/2014/main" xmlns:a14="http://schemas.microsoft.com/office/drawing/2010/main" xmlns="" val="20001"/>
                        </a:ext>
                      </a:extLst>
                    </a:gridCol>
                  </a:tblGrid>
                  <a:tr h="251460">
                    <a:tc>
                      <a:txBody>
                        <a:bodyPr/>
                        <a:lstStyle/>
                        <a:p>
                          <a:endParaRPr lang="ko-K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2439" r="-102564" b="-1521951"/>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2439" r="-2564" b="-1521951"/>
                          </a:stretch>
                        </a:blipFill>
                      </a:tcPr>
                    </a:tc>
                    <a:extLst>
                      <a:ext uri="{0D108BD9-81ED-4DB2-BD59-A6C34878D82A}">
                        <a16:rowId xmlns:a16="http://schemas.microsoft.com/office/drawing/2014/main" xmlns:a14="http://schemas.microsoft.com/office/drawing/2010/main" xmlns="" val="10000"/>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162398071"/>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-90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658260510"/>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-80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92940430"/>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-70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205290066"/>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-60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052103762"/>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-50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839524807"/>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-40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498109770"/>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-30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80903850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-20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18897193"/>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773197518"/>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42582982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421458453"/>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20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609449991"/>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30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13415480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40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554059798"/>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50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47426576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60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37813190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70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81169293"/>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80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904503424"/>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90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769749181"/>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701661280"/>
                      </a:ext>
                    </a:extLst>
                  </a:tr>
                </a:tbl>
              </a:graphicData>
            </a:graphic>
          </p:graphicFrame>
        </mc:Fallback>
      </mc:AlternateContent>
      <mc:AlternateContent xmlns:mc="http://schemas.openxmlformats.org/markup-compatibility/2006" xmlns:a14="http://schemas.microsoft.com/office/drawing/2010/main">
        <mc:Choice Requires="a14">
          <p:sp>
            <p:nvSpPr>
              <p:cNvPr id="19" name="직사각형 18">
                <a:extLst>
                  <a:ext uri="{FF2B5EF4-FFF2-40B4-BE49-F238E27FC236}">
                    <a16:creationId xmlns="" xmlns:a16="http://schemas.microsoft.com/office/drawing/2014/main" id="{44EF64DB-1360-4BD3-BF3D-670DF48BE3A8}"/>
                  </a:ext>
                </a:extLst>
              </p:cNvPr>
              <p:cNvSpPr/>
              <p:nvPr/>
            </p:nvSpPr>
            <p:spPr>
              <a:xfrm>
                <a:off x="685800" y="2284367"/>
                <a:ext cx="4191422" cy="14730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Aft>
                    <a:spcPts val="800"/>
                  </a:spcAft>
                </a:pPr>
                <a:r>
                  <a:rPr lang="en-US" altLang="ko-KR" sz="1400" dirty="0">
                    <a:solidFill>
                      <a:schemeClr val="tx1"/>
                    </a:solidFill>
                    <a:latin typeface="SamsungOne 400" panose="020B0503030303020204" pitchFamily="34" charset="0"/>
                    <a:ea typeface="SamsungOne 400" panose="020B0503030303020204" pitchFamily="34" charset="0"/>
                  </a:rPr>
                  <a:t>A threshold can be defined as follows, </a:t>
                </a:r>
                <a:endParaRPr lang="en-US" altLang="ko-KR" sz="1600" i="1" dirty="0">
                  <a:solidFill>
                    <a:schemeClr val="tx1"/>
                  </a:solidFill>
                  <a:latin typeface="Cambria Math" panose="02040503050406030204" pitchFamily="18" charset="0"/>
                </a:endParaRPr>
              </a:p>
              <a:p>
                <a:pPr>
                  <a:spcAft>
                    <a:spcPts val="800"/>
                  </a:spcAft>
                </a:pPr>
                <a14:m>
                  <m:oMathPara xmlns:m="http://schemas.openxmlformats.org/officeDocument/2006/math">
                    <m:oMathParaPr>
                      <m:jc m:val="left"/>
                    </m:oMathParaPr>
                    <m:oMath xmlns:m="http://schemas.openxmlformats.org/officeDocument/2006/math">
                      <m:d>
                        <m:dPr>
                          <m:begChr m:val=""/>
                          <m:endChr m:val="}"/>
                          <m:ctrlPr>
                            <a:rPr lang="ko-KR" altLang="en-US" sz="1600" i="1" smtClean="0">
                              <a:solidFill>
                                <a:schemeClr val="tx1"/>
                              </a:solidFill>
                              <a:latin typeface="Cambria Math" panose="02040503050406030204" pitchFamily="18" charset="0"/>
                            </a:rPr>
                          </m:ctrlPr>
                        </m:dPr>
                        <m:e>
                          <m:eqArr>
                            <m:eqArrPr>
                              <m:ctrlPr>
                                <a:rPr lang="en-US" altLang="ko-KR" sz="1600" i="1" dirty="0">
                                  <a:solidFill>
                                    <a:schemeClr val="tx1"/>
                                  </a:solidFill>
                                  <a:latin typeface="Cambria Math" panose="02040503050406030204" pitchFamily="18" charset="0"/>
                                </a:rPr>
                              </m:ctrlPr>
                            </m:eqArrPr>
                            <m:e>
                              <m:r>
                                <a:rPr lang="en-US" altLang="ko-KR" sz="1600" i="1" dirty="0" smtClean="0">
                                  <a:solidFill>
                                    <a:schemeClr val="tx1"/>
                                  </a:solidFill>
                                  <a:latin typeface="Cambria Math" panose="02040503050406030204" pitchFamily="18" charset="0"/>
                                </a:rPr>
                                <m:t>𝑦</m:t>
                              </m:r>
                              <m:r>
                                <a:rPr lang="en-US" altLang="ko-KR" sz="1600" dirty="0" err="1">
                                  <a:solidFill>
                                    <a:schemeClr val="tx1"/>
                                  </a:solidFill>
                                  <a:latin typeface="Cambria Math" panose="02040503050406030204" pitchFamily="18" charset="0"/>
                                </a:rPr>
                                <m:t>=</m:t>
                              </m:r>
                              <m:r>
                                <a:rPr lang="en-US" altLang="ko-KR" sz="1600" i="1" dirty="0" err="1">
                                  <a:solidFill>
                                    <a:schemeClr val="tx1"/>
                                  </a:solidFill>
                                  <a:latin typeface="Cambria Math" panose="02040503050406030204" pitchFamily="18" charset="0"/>
                                </a:rPr>
                                <m:t>𝜏</m:t>
                              </m:r>
                              <m:d>
                                <m:dPr>
                                  <m:ctrlPr>
                                    <a:rPr lang="en-US" altLang="ko-KR" sz="1600" i="1" dirty="0" err="1">
                                      <a:solidFill>
                                        <a:schemeClr val="tx1"/>
                                      </a:solidFill>
                                      <a:latin typeface="Cambria Math" panose="02040503050406030204" pitchFamily="18" charset="0"/>
                                    </a:rPr>
                                  </m:ctrlPr>
                                </m:dPr>
                                <m:e>
                                  <m:r>
                                    <a:rPr lang="en-US" altLang="ko-KR" sz="1600" i="1" dirty="0" err="1">
                                      <a:solidFill>
                                        <a:schemeClr val="tx1"/>
                                      </a:solidFill>
                                      <a:latin typeface="Cambria Math" panose="02040503050406030204" pitchFamily="18" charset="0"/>
                                    </a:rPr>
                                    <m:t>𝑠</m:t>
                                  </m:r>
                                </m:e>
                              </m:d>
                              <m:r>
                                <a:rPr lang="en-US" altLang="ko-KR" sz="1600" b="0" i="1" dirty="0" smtClean="0">
                                  <a:solidFill>
                                    <a:schemeClr val="tx1"/>
                                  </a:solidFill>
                                  <a:latin typeface="Cambria Math" panose="02040503050406030204" pitchFamily="18" charset="0"/>
                                </a:rPr>
                                <m:t>                                                                       </m:t>
                              </m:r>
                            </m:e>
                            <m:e>
                              <m:r>
                                <m:rPr>
                                  <m:nor/>
                                </m:rPr>
                                <a:rPr lang="en-US" altLang="ko-KR" sz="1600" dirty="0">
                                  <a:solidFill>
                                    <a:schemeClr val="tx1"/>
                                  </a:solidFill>
                                </a:rPr>
                                <m:t>here</m:t>
                              </m:r>
                              <m:r>
                                <m:rPr>
                                  <m:nor/>
                                </m:rPr>
                                <a:rPr lang="en-US" altLang="ko-KR" sz="1600" dirty="0">
                                  <a:solidFill>
                                    <a:schemeClr val="tx1"/>
                                  </a:solidFill>
                                </a:rPr>
                                <m:t> </m:t>
                              </m:r>
                              <m:r>
                                <a:rPr lang="en-US" altLang="ko-KR" sz="1600" i="1" dirty="0">
                                  <a:solidFill>
                                    <a:schemeClr val="tx1"/>
                                  </a:solidFill>
                                  <a:latin typeface="Cambria Math" panose="02040503050406030204" pitchFamily="18" charset="0"/>
                                </a:rPr>
                                <m:t>𝑠</m:t>
                              </m:r>
                              <m:r>
                                <a:rPr lang="en-US" altLang="ko-KR" sz="1600" dirty="0">
                                  <a:solidFill>
                                    <a:schemeClr val="tx1"/>
                                  </a:solidFill>
                                  <a:latin typeface="Cambria Math" panose="02040503050406030204" pitchFamily="18" charset="0"/>
                                </a:rPr>
                                <m:t>=</m:t>
                              </m:r>
                              <m:sSub>
                                <m:sSubPr>
                                  <m:ctrlPr>
                                    <a:rPr lang="en-US" altLang="ko-KR" sz="1600" i="1" dirty="0">
                                      <a:solidFill>
                                        <a:schemeClr val="tx1"/>
                                      </a:solidFill>
                                      <a:latin typeface="Cambria Math" panose="02040503050406030204" pitchFamily="18" charset="0"/>
                                    </a:rPr>
                                  </m:ctrlPr>
                                </m:sSubPr>
                                <m:e>
                                  <m:r>
                                    <a:rPr lang="en-US" altLang="ko-KR" sz="1600" i="1" dirty="0">
                                      <a:solidFill>
                                        <a:schemeClr val="tx1"/>
                                      </a:solidFill>
                                      <a:latin typeface="Cambria Math" panose="02040503050406030204" pitchFamily="18" charset="0"/>
                                    </a:rPr>
                                    <m:t>𝑤</m:t>
                                  </m:r>
                                </m:e>
                                <m:sub>
                                  <m:r>
                                    <a:rPr lang="en-US" altLang="ko-KR" sz="1600" dirty="0">
                                      <a:solidFill>
                                        <a:schemeClr val="tx1"/>
                                      </a:solidFill>
                                      <a:latin typeface="Cambria Math" panose="02040503050406030204" pitchFamily="18" charset="0"/>
                                    </a:rPr>
                                    <m:t>0</m:t>
                                  </m:r>
                                </m:sub>
                              </m:sSub>
                              <m:r>
                                <a:rPr lang="en-US" altLang="ko-KR" sz="1600" dirty="0">
                                  <a:solidFill>
                                    <a:schemeClr val="tx1"/>
                                  </a:solidFill>
                                  <a:latin typeface="Cambria Math" panose="02040503050406030204" pitchFamily="18" charset="0"/>
                                </a:rPr>
                                <m:t>+</m:t>
                              </m:r>
                              <m:nary>
                                <m:naryPr>
                                  <m:chr m:val="∑"/>
                                  <m:limLoc m:val="undOvr"/>
                                  <m:grow m:val="on"/>
                                  <m:ctrlPr>
                                    <a:rPr lang="en-US" altLang="ko-KR" sz="1600" i="1" dirty="0">
                                      <a:solidFill>
                                        <a:schemeClr val="tx1"/>
                                      </a:solidFill>
                                      <a:latin typeface="Cambria Math" panose="02040503050406030204" pitchFamily="18" charset="0"/>
                                    </a:rPr>
                                  </m:ctrlPr>
                                </m:naryPr>
                                <m:sub>
                                  <m:r>
                                    <a:rPr lang="en-US" altLang="ko-KR" sz="1600" i="1" dirty="0">
                                      <a:solidFill>
                                        <a:schemeClr val="tx1"/>
                                      </a:solidFill>
                                      <a:latin typeface="Cambria Math" panose="02040503050406030204" pitchFamily="18" charset="0"/>
                                    </a:rPr>
                                    <m:t>𝑖</m:t>
                                  </m:r>
                                  <m:r>
                                    <a:rPr lang="en-US" altLang="ko-KR" sz="1600" dirty="0">
                                      <a:solidFill>
                                        <a:schemeClr val="tx1"/>
                                      </a:solidFill>
                                      <a:latin typeface="Cambria Math" panose="02040503050406030204" pitchFamily="18" charset="0"/>
                                    </a:rPr>
                                    <m:t>=1</m:t>
                                  </m:r>
                                </m:sub>
                                <m:sup>
                                  <m:r>
                                    <a:rPr lang="en-US" altLang="ko-KR" sz="1600" i="1" dirty="0">
                                      <a:solidFill>
                                        <a:schemeClr val="tx1"/>
                                      </a:solidFill>
                                      <a:latin typeface="Cambria Math" panose="02040503050406030204" pitchFamily="18" charset="0"/>
                                    </a:rPr>
                                    <m:t>𝑑</m:t>
                                  </m:r>
                                </m:sup>
                                <m:e>
                                  <m:sSub>
                                    <m:sSubPr>
                                      <m:ctrlPr>
                                        <a:rPr lang="en-US" altLang="ko-KR" sz="1600" i="1" dirty="0">
                                          <a:solidFill>
                                            <a:schemeClr val="tx1"/>
                                          </a:solidFill>
                                          <a:latin typeface="Cambria Math" panose="02040503050406030204" pitchFamily="18" charset="0"/>
                                        </a:rPr>
                                      </m:ctrlPr>
                                    </m:sSubPr>
                                    <m:e>
                                      <m:r>
                                        <a:rPr lang="en-US" altLang="ko-KR" sz="1600" i="1" dirty="0">
                                          <a:solidFill>
                                            <a:schemeClr val="tx1"/>
                                          </a:solidFill>
                                          <a:latin typeface="Cambria Math" panose="02040503050406030204" pitchFamily="18" charset="0"/>
                                        </a:rPr>
                                        <m:t>𝑤</m:t>
                                      </m:r>
                                    </m:e>
                                    <m:sub>
                                      <m:r>
                                        <a:rPr lang="en-US" altLang="ko-KR" sz="1600" i="1" dirty="0">
                                          <a:solidFill>
                                            <a:schemeClr val="tx1"/>
                                          </a:solidFill>
                                          <a:latin typeface="Cambria Math" panose="02040503050406030204" pitchFamily="18" charset="0"/>
                                        </a:rPr>
                                        <m:t>𝑖</m:t>
                                      </m:r>
                                    </m:sub>
                                  </m:sSub>
                                  <m:sSub>
                                    <m:sSubPr>
                                      <m:ctrlPr>
                                        <a:rPr lang="en-US" altLang="ko-KR" sz="1600" i="1" dirty="0">
                                          <a:solidFill>
                                            <a:schemeClr val="tx1"/>
                                          </a:solidFill>
                                          <a:latin typeface="Cambria Math" panose="02040503050406030204" pitchFamily="18" charset="0"/>
                                        </a:rPr>
                                      </m:ctrlPr>
                                    </m:sSubPr>
                                    <m:e>
                                      <m:r>
                                        <a:rPr lang="en-US" altLang="ko-KR" sz="1600" i="1" dirty="0">
                                          <a:solidFill>
                                            <a:schemeClr val="tx1"/>
                                          </a:solidFill>
                                          <a:latin typeface="Cambria Math" panose="02040503050406030204" pitchFamily="18" charset="0"/>
                                        </a:rPr>
                                        <m:t>𝑥</m:t>
                                      </m:r>
                                    </m:e>
                                    <m:sub>
                                      <m:r>
                                        <a:rPr lang="en-US" altLang="ko-KR" sz="1600" i="1" dirty="0">
                                          <a:solidFill>
                                            <a:schemeClr val="tx1"/>
                                          </a:solidFill>
                                          <a:latin typeface="Cambria Math" panose="02040503050406030204" pitchFamily="18" charset="0"/>
                                        </a:rPr>
                                        <m:t>𝑖</m:t>
                                      </m:r>
                                    </m:sub>
                                  </m:sSub>
                                </m:e>
                              </m:nary>
                              <m:r>
                                <m:rPr>
                                  <m:nor/>
                                </m:rPr>
                                <a:rPr lang="en-US" altLang="ko-KR" sz="1600" dirty="0">
                                  <a:solidFill>
                                    <a:schemeClr val="tx1"/>
                                  </a:solidFill>
                                </a:rPr>
                                <m:t>,    </m:t>
                              </m:r>
                              <m:r>
                                <a:rPr lang="en-US" altLang="ko-KR" sz="1600" i="1" dirty="0">
                                  <a:solidFill>
                                    <a:schemeClr val="tx1"/>
                                  </a:solidFill>
                                  <a:latin typeface="Cambria Math" panose="02040503050406030204" pitchFamily="18" charset="0"/>
                                </a:rPr>
                                <m:t>𝜏</m:t>
                              </m:r>
                              <m:d>
                                <m:dPr>
                                  <m:ctrlPr>
                                    <a:rPr lang="en-US" altLang="ko-KR" sz="1600" i="1" dirty="0">
                                      <a:solidFill>
                                        <a:schemeClr val="tx1"/>
                                      </a:solidFill>
                                      <a:latin typeface="Cambria Math" panose="02040503050406030204" pitchFamily="18" charset="0"/>
                                    </a:rPr>
                                  </m:ctrlPr>
                                </m:dPr>
                                <m:e>
                                  <m:r>
                                    <a:rPr lang="en-US" altLang="ko-KR" sz="1600" i="1" dirty="0">
                                      <a:solidFill>
                                        <a:schemeClr val="tx1"/>
                                      </a:solidFill>
                                      <a:latin typeface="Cambria Math" panose="02040503050406030204" pitchFamily="18" charset="0"/>
                                    </a:rPr>
                                    <m:t>𝑠</m:t>
                                  </m:r>
                                </m:e>
                              </m:d>
                              <m:r>
                                <a:rPr lang="en-US" altLang="ko-KR" sz="1600" i="1" dirty="0">
                                  <a:solidFill>
                                    <a:schemeClr val="tx1"/>
                                  </a:solidFill>
                                  <a:latin typeface="Cambria Math" panose="02040503050406030204" pitchFamily="18" charset="0"/>
                                </a:rPr>
                                <m:t>=</m:t>
                              </m:r>
                              <m:d>
                                <m:dPr>
                                  <m:begChr m:val="{"/>
                                  <m:endChr m:val=""/>
                                  <m:ctrlPr>
                                    <a:rPr lang="en-US" altLang="ko-KR" sz="1600" i="1" dirty="0">
                                      <a:solidFill>
                                        <a:schemeClr val="tx1"/>
                                      </a:solidFill>
                                      <a:latin typeface="Cambria Math" panose="02040503050406030204" pitchFamily="18" charset="0"/>
                                    </a:rPr>
                                  </m:ctrlPr>
                                </m:dPr>
                                <m:e>
                                  <m:m>
                                    <m:mPr>
                                      <m:mcs>
                                        <m:mc>
                                          <m:mcPr>
                                            <m:count m:val="2"/>
                                            <m:mcJc m:val="center"/>
                                          </m:mcPr>
                                        </m:mc>
                                      </m:mcs>
                                      <m:ctrlPr>
                                        <a:rPr lang="en-US" altLang="ko-KR" sz="1600" i="1" dirty="0">
                                          <a:solidFill>
                                            <a:schemeClr val="tx1"/>
                                          </a:solidFill>
                                          <a:latin typeface="Cambria Math" panose="02040503050406030204" pitchFamily="18" charset="0"/>
                                        </a:rPr>
                                      </m:ctrlPr>
                                    </m:mPr>
                                    <m:mr>
                                      <m:e>
                                        <m:r>
                                          <m:rPr>
                                            <m:brk m:alnAt="7"/>
                                          </m:rPr>
                                          <a:rPr lang="en-US" altLang="ko-KR" sz="1600" i="1" dirty="0">
                                            <a:solidFill>
                                              <a:schemeClr val="tx1"/>
                                            </a:solidFill>
                                            <a:latin typeface="Cambria Math" panose="02040503050406030204" pitchFamily="18" charset="0"/>
                                          </a:rPr>
                                          <m:t>1</m:t>
                                        </m:r>
                                      </m:e>
                                      <m:e>
                                        <m:r>
                                          <a:rPr lang="en-US" altLang="ko-KR" sz="1600" i="1" dirty="0">
                                            <a:solidFill>
                                              <a:schemeClr val="tx1"/>
                                            </a:solidFill>
                                            <a:latin typeface="Cambria Math" panose="02040503050406030204" pitchFamily="18" charset="0"/>
                                          </a:rPr>
                                          <m:t>𝑠</m:t>
                                        </m:r>
                                        <m:r>
                                          <a:rPr lang="en-US" altLang="ko-KR" sz="1600" i="1" dirty="0">
                                            <a:solidFill>
                                              <a:schemeClr val="tx1"/>
                                            </a:solidFill>
                                            <a:latin typeface="Cambria Math" panose="02040503050406030204" pitchFamily="18" charset="0"/>
                                            <a:ea typeface="Cambria Math" panose="02040503050406030204" pitchFamily="18" charset="0"/>
                                          </a:rPr>
                                          <m:t>≥</m:t>
                                        </m:r>
                                        <m:r>
                                          <a:rPr lang="en-US" altLang="ko-KR" sz="1600" i="1" dirty="0">
                                            <a:solidFill>
                                              <a:schemeClr val="tx1"/>
                                            </a:solidFill>
                                            <a:latin typeface="Cambria Math" panose="02040503050406030204" pitchFamily="18" charset="0"/>
                                          </a:rPr>
                                          <m:t>0</m:t>
                                        </m:r>
                                      </m:e>
                                    </m:mr>
                                    <m:mr>
                                      <m:e>
                                        <m:r>
                                          <a:rPr lang="en-US" altLang="ko-KR" sz="1600" i="1" dirty="0">
                                            <a:solidFill>
                                              <a:schemeClr val="tx1"/>
                                            </a:solidFill>
                                            <a:latin typeface="Cambria Math" panose="02040503050406030204" pitchFamily="18" charset="0"/>
                                          </a:rPr>
                                          <m:t>−1</m:t>
                                        </m:r>
                                      </m:e>
                                      <m:e>
                                        <m:r>
                                          <a:rPr lang="en-US" altLang="ko-KR" sz="1600" i="1" dirty="0">
                                            <a:solidFill>
                                              <a:schemeClr val="tx1"/>
                                            </a:solidFill>
                                            <a:latin typeface="Cambria Math" panose="02040503050406030204" pitchFamily="18" charset="0"/>
                                          </a:rPr>
                                          <m:t>𝑠</m:t>
                                        </m:r>
                                        <m:r>
                                          <a:rPr lang="en-US" altLang="ko-KR" sz="1600" i="1" dirty="0">
                                            <a:solidFill>
                                              <a:schemeClr val="tx1"/>
                                            </a:solidFill>
                                            <a:latin typeface="Cambria Math" panose="02040503050406030204" pitchFamily="18" charset="0"/>
                                          </a:rPr>
                                          <m:t>&lt;0</m:t>
                                        </m:r>
                                      </m:e>
                                    </m:mr>
                                  </m:m>
                                </m:e>
                              </m:d>
                            </m:e>
                          </m:eqArr>
                        </m:e>
                      </m:d>
                    </m:oMath>
                  </m:oMathPara>
                </a14:m>
                <a:endParaRPr lang="ko-KR" altLang="en-US" sz="1600" dirty="0">
                  <a:solidFill>
                    <a:schemeClr val="tx1"/>
                  </a:solidFill>
                </a:endParaRPr>
              </a:p>
            </p:txBody>
          </p:sp>
        </mc:Choice>
        <mc:Fallback xmlns="">
          <p:sp>
            <p:nvSpPr>
              <p:cNvPr id="19" name="직사각형 18">
                <a:extLst>
                  <a:ext uri="{FF2B5EF4-FFF2-40B4-BE49-F238E27FC236}">
                    <a16:creationId xmlns:a16="http://schemas.microsoft.com/office/drawing/2014/main" xmlns:a14="http://schemas.microsoft.com/office/drawing/2010/main" xmlns="" id="{44EF64DB-1360-4BD3-BF3D-670DF48BE3A8}"/>
                  </a:ext>
                </a:extLst>
              </p:cNvPr>
              <p:cNvSpPr>
                <a:spLocks noRot="1" noChangeAspect="1" noMove="1" noResize="1" noEditPoints="1" noAdjustHandles="1" noChangeArrowheads="1" noChangeShapeType="1" noTextEdit="1"/>
              </p:cNvSpPr>
              <p:nvPr/>
            </p:nvSpPr>
            <p:spPr>
              <a:xfrm>
                <a:off x="685800" y="2284367"/>
                <a:ext cx="4191422" cy="1473032"/>
              </a:xfrm>
              <a:prstGeom prst="rect">
                <a:avLst/>
              </a:prstGeom>
              <a:blipFill rotWithShape="0">
                <a:blip r:embed="rId4"/>
                <a:stretch>
                  <a:fillRect l="-437" t="-415"/>
                </a:stretch>
              </a:blipFill>
              <a:ln>
                <a:noFill/>
              </a:ln>
            </p:spPr>
            <p:txBody>
              <a:bodyPr/>
              <a:lstStyle/>
              <a:p>
                <a:r>
                  <a:rPr lang="ko-KR" altLang="en-US">
                    <a:noFill/>
                  </a:rPr>
                  <a:t> </a:t>
                </a:r>
              </a:p>
            </p:txBody>
          </p:sp>
        </mc:Fallback>
      </mc:AlternateContent>
      <p:grpSp>
        <p:nvGrpSpPr>
          <p:cNvPr id="20" name="그룹 19">
            <a:extLst>
              <a:ext uri="{FF2B5EF4-FFF2-40B4-BE49-F238E27FC236}">
                <a16:creationId xmlns="" xmlns:a16="http://schemas.microsoft.com/office/drawing/2014/main" id="{75D0E429-D60F-4718-8C16-DFEB02612FBA}"/>
              </a:ext>
            </a:extLst>
          </p:cNvPr>
          <p:cNvGrpSpPr/>
          <p:nvPr/>
        </p:nvGrpSpPr>
        <p:grpSpPr>
          <a:xfrm>
            <a:off x="6073776" y="2284367"/>
            <a:ext cx="3234430" cy="2095167"/>
            <a:chOff x="6073776" y="2557969"/>
            <a:chExt cx="3234430" cy="2095167"/>
          </a:xfrm>
        </p:grpSpPr>
        <p:sp>
          <p:nvSpPr>
            <p:cNvPr id="21" name="직사각형 20">
              <a:extLst>
                <a:ext uri="{FF2B5EF4-FFF2-40B4-BE49-F238E27FC236}">
                  <a16:creationId xmlns="" xmlns:a16="http://schemas.microsoft.com/office/drawing/2014/main" id="{A74A3769-428A-475E-968E-AC0B3E30DF0F}"/>
                </a:ext>
              </a:extLst>
            </p:cNvPr>
            <p:cNvSpPr/>
            <p:nvPr/>
          </p:nvSpPr>
          <p:spPr>
            <a:xfrm>
              <a:off x="6073776" y="2557969"/>
              <a:ext cx="3234430" cy="2095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22" name="그룹 21">
              <a:extLst>
                <a:ext uri="{FF2B5EF4-FFF2-40B4-BE49-F238E27FC236}">
                  <a16:creationId xmlns="" xmlns:a16="http://schemas.microsoft.com/office/drawing/2014/main" id="{3F7721B1-C49F-4F11-A5E1-C33F0A95500B}"/>
                </a:ext>
              </a:extLst>
            </p:cNvPr>
            <p:cNvGrpSpPr/>
            <p:nvPr/>
          </p:nvGrpSpPr>
          <p:grpSpPr>
            <a:xfrm>
              <a:off x="6206609" y="2689911"/>
              <a:ext cx="3010416" cy="1808098"/>
              <a:chOff x="6018778" y="2780928"/>
              <a:chExt cx="3010416" cy="1808098"/>
            </a:xfrm>
          </p:grpSpPr>
          <p:sp>
            <p:nvSpPr>
              <p:cNvPr id="23" name="TextBox 22">
                <a:extLst>
                  <a:ext uri="{FF2B5EF4-FFF2-40B4-BE49-F238E27FC236}">
                    <a16:creationId xmlns="" xmlns:a16="http://schemas.microsoft.com/office/drawing/2014/main" id="{0E8530C4-7D60-0B4F-B189-81FD5E6EE69A}"/>
                  </a:ext>
                </a:extLst>
              </p:cNvPr>
              <p:cNvSpPr txBox="1"/>
              <p:nvPr/>
            </p:nvSpPr>
            <p:spPr>
              <a:xfrm>
                <a:off x="6619946" y="2780928"/>
                <a:ext cx="1823014" cy="292388"/>
              </a:xfrm>
              <a:prstGeom prst="rect">
                <a:avLst/>
              </a:prstGeom>
              <a:noFill/>
            </p:spPr>
            <p:txBody>
              <a:bodyPr wrap="square" rtlCol="0">
                <a:spAutoFit/>
              </a:bodyPr>
              <a:lstStyle/>
              <a:p>
                <a:pPr algn="ctr"/>
                <a:r>
                  <a:rPr kumimoji="1" lang="en-US" altLang="ko-KR" sz="1300" b="1" dirty="0">
                    <a:latin typeface="SamsungOne 400" panose="020B0503030303020204" pitchFamily="34" charset="0"/>
                    <a:ea typeface="SamsungOne 400" panose="020B0503030303020204" pitchFamily="34" charset="0"/>
                  </a:rPr>
                  <a:t>Threshold function </a:t>
                </a:r>
                <a:endParaRPr kumimoji="1" lang="ko-KR" altLang="en-US" sz="1300" b="1" dirty="0">
                  <a:latin typeface="SamsungOne 400" panose="020B0503030303020204" pitchFamily="34" charset="0"/>
                </a:endParaRPr>
              </a:p>
            </p:txBody>
          </p:sp>
          <p:grpSp>
            <p:nvGrpSpPr>
              <p:cNvPr id="24" name="그룹 23">
                <a:extLst>
                  <a:ext uri="{FF2B5EF4-FFF2-40B4-BE49-F238E27FC236}">
                    <a16:creationId xmlns="" xmlns:a16="http://schemas.microsoft.com/office/drawing/2014/main" id="{81B3B59F-37EC-40AF-98C0-AB2760DC018B}"/>
                  </a:ext>
                </a:extLst>
              </p:cNvPr>
              <p:cNvGrpSpPr/>
              <p:nvPr/>
            </p:nvGrpSpPr>
            <p:grpSpPr>
              <a:xfrm>
                <a:off x="6018778" y="3100521"/>
                <a:ext cx="3010416" cy="1488505"/>
                <a:chOff x="6018778" y="3100521"/>
                <a:chExt cx="3010416" cy="1488505"/>
              </a:xfrm>
            </p:grpSpPr>
            <p:grpSp>
              <p:nvGrpSpPr>
                <p:cNvPr id="51" name="그룹 50">
                  <a:extLst>
                    <a:ext uri="{FF2B5EF4-FFF2-40B4-BE49-F238E27FC236}">
                      <a16:creationId xmlns="" xmlns:a16="http://schemas.microsoft.com/office/drawing/2014/main" id="{0DA03D73-779D-4680-AA9C-74A66E92D24B}"/>
                    </a:ext>
                  </a:extLst>
                </p:cNvPr>
                <p:cNvGrpSpPr/>
                <p:nvPr/>
              </p:nvGrpSpPr>
              <p:grpSpPr>
                <a:xfrm>
                  <a:off x="6192520" y="3190240"/>
                  <a:ext cx="2667000" cy="1320800"/>
                  <a:chOff x="6192520" y="3190240"/>
                  <a:chExt cx="2667000" cy="1320800"/>
                </a:xfrm>
              </p:grpSpPr>
              <p:sp>
                <p:nvSpPr>
                  <p:cNvPr id="67" name="직사각형 66">
                    <a:extLst>
                      <a:ext uri="{FF2B5EF4-FFF2-40B4-BE49-F238E27FC236}">
                        <a16:creationId xmlns="" xmlns:a16="http://schemas.microsoft.com/office/drawing/2014/main" id="{47CA55D9-0F82-4F98-B5F6-420A269FD946}"/>
                      </a:ext>
                    </a:extLst>
                  </p:cNvPr>
                  <p:cNvSpPr/>
                  <p:nvPr/>
                </p:nvSpPr>
                <p:spPr>
                  <a:xfrm>
                    <a:off x="6192520" y="3190240"/>
                    <a:ext cx="2667000" cy="132080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8" name="직선 연결선 67">
                    <a:extLst>
                      <a:ext uri="{FF2B5EF4-FFF2-40B4-BE49-F238E27FC236}">
                        <a16:creationId xmlns="" xmlns:a16="http://schemas.microsoft.com/office/drawing/2014/main" id="{2557AE5A-9412-4A7A-A591-0FD858AAB082}"/>
                      </a:ext>
                    </a:extLst>
                  </p:cNvPr>
                  <p:cNvCxnSpPr>
                    <a:stCxn id="67" idx="1"/>
                    <a:endCxn id="67" idx="3"/>
                  </p:cNvCxnSpPr>
                  <p:nvPr/>
                </p:nvCxnSpPr>
                <p:spPr>
                  <a:xfrm>
                    <a:off x="6192520" y="3850640"/>
                    <a:ext cx="2667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 xmlns:a16="http://schemas.microsoft.com/office/drawing/2014/main" id="{B831A389-1BDA-40D1-A3B3-EA4CA44C00FB}"/>
                      </a:ext>
                    </a:extLst>
                  </p:cNvPr>
                  <p:cNvCxnSpPr/>
                  <p:nvPr/>
                </p:nvCxnSpPr>
                <p:spPr>
                  <a:xfrm>
                    <a:off x="6192520" y="4064000"/>
                    <a:ext cx="2667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 xmlns:a16="http://schemas.microsoft.com/office/drawing/2014/main" id="{9F62AF0A-648F-4AAB-85AB-6E851CDA8C68}"/>
                      </a:ext>
                    </a:extLst>
                  </p:cNvPr>
                  <p:cNvCxnSpPr/>
                  <p:nvPr/>
                </p:nvCxnSpPr>
                <p:spPr>
                  <a:xfrm>
                    <a:off x="6192520" y="4282440"/>
                    <a:ext cx="2667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 xmlns:a16="http://schemas.microsoft.com/office/drawing/2014/main" id="{42656A52-23DF-471B-880F-B629DF96AFCA}"/>
                      </a:ext>
                    </a:extLst>
                  </p:cNvPr>
                  <p:cNvCxnSpPr/>
                  <p:nvPr/>
                </p:nvCxnSpPr>
                <p:spPr>
                  <a:xfrm>
                    <a:off x="6192520" y="3403600"/>
                    <a:ext cx="2667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 xmlns:a16="http://schemas.microsoft.com/office/drawing/2014/main" id="{0186576B-25E5-4E80-A5C2-D3E0F2CF3456}"/>
                      </a:ext>
                    </a:extLst>
                  </p:cNvPr>
                  <p:cNvCxnSpPr/>
                  <p:nvPr/>
                </p:nvCxnSpPr>
                <p:spPr>
                  <a:xfrm>
                    <a:off x="6192520" y="3622040"/>
                    <a:ext cx="2667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 xmlns:a16="http://schemas.microsoft.com/office/drawing/2014/main" id="{9E8D981B-4459-47E5-88B5-2E34267C0BFD}"/>
                      </a:ext>
                    </a:extLst>
                  </p:cNvPr>
                  <p:cNvCxnSpPr>
                    <a:stCxn id="67" idx="0"/>
                    <a:endCxn id="67" idx="2"/>
                  </p:cNvCxnSpPr>
                  <p:nvPr/>
                </p:nvCxnSpPr>
                <p:spPr>
                  <a:xfrm>
                    <a:off x="752602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 xmlns:a16="http://schemas.microsoft.com/office/drawing/2014/main" id="{AF88BD4F-B611-4F74-B854-A9C2A7AF1DAF}"/>
                      </a:ext>
                    </a:extLst>
                  </p:cNvPr>
                  <p:cNvCxnSpPr/>
                  <p:nvPr/>
                </p:nvCxnSpPr>
                <p:spPr>
                  <a:xfrm>
                    <a:off x="707390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 xmlns:a16="http://schemas.microsoft.com/office/drawing/2014/main" id="{0901E7CB-147E-4294-95F2-B11AEA38CC8D}"/>
                      </a:ext>
                    </a:extLst>
                  </p:cNvPr>
                  <p:cNvCxnSpPr/>
                  <p:nvPr/>
                </p:nvCxnSpPr>
                <p:spPr>
                  <a:xfrm>
                    <a:off x="663194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 xmlns:a16="http://schemas.microsoft.com/office/drawing/2014/main" id="{5337FB99-C09D-4024-98DF-C2E4DAA8359E}"/>
                      </a:ext>
                    </a:extLst>
                  </p:cNvPr>
                  <p:cNvCxnSpPr/>
                  <p:nvPr/>
                </p:nvCxnSpPr>
                <p:spPr>
                  <a:xfrm>
                    <a:off x="842010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 xmlns:a16="http://schemas.microsoft.com/office/drawing/2014/main" id="{71409FDC-EE87-4FC5-8398-9BCE07F0D070}"/>
                      </a:ext>
                    </a:extLst>
                  </p:cNvPr>
                  <p:cNvCxnSpPr/>
                  <p:nvPr/>
                </p:nvCxnSpPr>
                <p:spPr>
                  <a:xfrm>
                    <a:off x="797306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2" name="그룹 51">
                  <a:extLst>
                    <a:ext uri="{FF2B5EF4-FFF2-40B4-BE49-F238E27FC236}">
                      <a16:creationId xmlns="" xmlns:a16="http://schemas.microsoft.com/office/drawing/2014/main" id="{36083D1C-426E-486E-B08F-6871087BF2DC}"/>
                    </a:ext>
                  </a:extLst>
                </p:cNvPr>
                <p:cNvGrpSpPr/>
                <p:nvPr/>
              </p:nvGrpSpPr>
              <p:grpSpPr>
                <a:xfrm>
                  <a:off x="6018778" y="3100521"/>
                  <a:ext cx="3010416" cy="1488505"/>
                  <a:chOff x="6018778" y="3100521"/>
                  <a:chExt cx="3010416" cy="1488505"/>
                </a:xfrm>
              </p:grpSpPr>
              <p:sp>
                <p:nvSpPr>
                  <p:cNvPr id="53" name="TextBox 52">
                    <a:extLst>
                      <a:ext uri="{FF2B5EF4-FFF2-40B4-BE49-F238E27FC236}">
                        <a16:creationId xmlns="" xmlns:a16="http://schemas.microsoft.com/office/drawing/2014/main" id="{2E88414D-7C76-4756-B1B5-609648F1AC7D}"/>
                      </a:ext>
                    </a:extLst>
                  </p:cNvPr>
                  <p:cNvSpPr txBox="1"/>
                  <p:nvPr/>
                </p:nvSpPr>
                <p:spPr>
                  <a:xfrm>
                    <a:off x="7183660" y="3100521"/>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1.5</a:t>
                    </a:r>
                    <a:endParaRPr lang="ko-KR" altLang="en-US" sz="1100" dirty="0"/>
                  </a:p>
                </p:txBody>
              </p:sp>
              <p:sp>
                <p:nvSpPr>
                  <p:cNvPr id="54" name="TextBox 53">
                    <a:extLst>
                      <a:ext uri="{FF2B5EF4-FFF2-40B4-BE49-F238E27FC236}">
                        <a16:creationId xmlns="" xmlns:a16="http://schemas.microsoft.com/office/drawing/2014/main" id="{13F59348-7185-4C20-893E-715983FF3A2E}"/>
                      </a:ext>
                    </a:extLst>
                  </p:cNvPr>
                  <p:cNvSpPr txBox="1"/>
                  <p:nvPr/>
                </p:nvSpPr>
                <p:spPr>
                  <a:xfrm>
                    <a:off x="7183660" y="3321508"/>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1.0</a:t>
                    </a:r>
                    <a:endParaRPr lang="ko-KR" altLang="en-US" sz="1100" dirty="0"/>
                  </a:p>
                </p:txBody>
              </p:sp>
              <p:sp>
                <p:nvSpPr>
                  <p:cNvPr id="55" name="TextBox 54">
                    <a:extLst>
                      <a:ext uri="{FF2B5EF4-FFF2-40B4-BE49-F238E27FC236}">
                        <a16:creationId xmlns="" xmlns:a16="http://schemas.microsoft.com/office/drawing/2014/main" id="{07BCAA57-ED71-484F-B9B7-76840E8D3650}"/>
                      </a:ext>
                    </a:extLst>
                  </p:cNvPr>
                  <p:cNvSpPr txBox="1"/>
                  <p:nvPr/>
                </p:nvSpPr>
                <p:spPr>
                  <a:xfrm>
                    <a:off x="7183660" y="3543462"/>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56" name="TextBox 55">
                    <a:extLst>
                      <a:ext uri="{FF2B5EF4-FFF2-40B4-BE49-F238E27FC236}">
                        <a16:creationId xmlns="" xmlns:a16="http://schemas.microsoft.com/office/drawing/2014/main" id="{F0162DD4-5AAE-4451-A629-5B539B3B82C3}"/>
                      </a:ext>
                    </a:extLst>
                  </p:cNvPr>
                  <p:cNvSpPr txBox="1"/>
                  <p:nvPr/>
                </p:nvSpPr>
                <p:spPr>
                  <a:xfrm>
                    <a:off x="7183660" y="3761310"/>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a:t>
                    </a:r>
                    <a:endParaRPr lang="ko-KR" altLang="en-US" sz="1100" dirty="0"/>
                  </a:p>
                </p:txBody>
              </p:sp>
              <p:sp>
                <p:nvSpPr>
                  <p:cNvPr id="57" name="TextBox 56">
                    <a:extLst>
                      <a:ext uri="{FF2B5EF4-FFF2-40B4-BE49-F238E27FC236}">
                        <a16:creationId xmlns="" xmlns:a16="http://schemas.microsoft.com/office/drawing/2014/main" id="{98F1CAEF-361D-4565-9065-92CC72F5372B}"/>
                      </a:ext>
                    </a:extLst>
                  </p:cNvPr>
                  <p:cNvSpPr txBox="1"/>
                  <p:nvPr/>
                </p:nvSpPr>
                <p:spPr>
                  <a:xfrm>
                    <a:off x="6018778"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-150</a:t>
                    </a:r>
                    <a:endParaRPr lang="ko-KR" altLang="en-US" sz="1100" dirty="0"/>
                  </a:p>
                </p:txBody>
              </p:sp>
              <p:sp>
                <p:nvSpPr>
                  <p:cNvPr id="58" name="TextBox 57">
                    <a:extLst>
                      <a:ext uri="{FF2B5EF4-FFF2-40B4-BE49-F238E27FC236}">
                        <a16:creationId xmlns="" xmlns:a16="http://schemas.microsoft.com/office/drawing/2014/main" id="{7808AC56-0525-44AC-96DB-BD5D2ADFABF4}"/>
                      </a:ext>
                    </a:extLst>
                  </p:cNvPr>
                  <p:cNvSpPr txBox="1"/>
                  <p:nvPr/>
                </p:nvSpPr>
                <p:spPr>
                  <a:xfrm>
                    <a:off x="7183660" y="4201901"/>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59" name="TextBox 58">
                    <a:extLst>
                      <a:ext uri="{FF2B5EF4-FFF2-40B4-BE49-F238E27FC236}">
                        <a16:creationId xmlns="" xmlns:a16="http://schemas.microsoft.com/office/drawing/2014/main" id="{7138346E-8C84-4A05-8409-006D3564C988}"/>
                      </a:ext>
                    </a:extLst>
                  </p:cNvPr>
                  <p:cNvSpPr txBox="1"/>
                  <p:nvPr/>
                </p:nvSpPr>
                <p:spPr>
                  <a:xfrm>
                    <a:off x="7183660" y="441974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-1.5</a:t>
                    </a:r>
                    <a:endParaRPr lang="ko-KR" altLang="en-US" sz="1100" dirty="0"/>
                  </a:p>
                </p:txBody>
              </p:sp>
              <p:sp>
                <p:nvSpPr>
                  <p:cNvPr id="60" name="TextBox 59">
                    <a:extLst>
                      <a:ext uri="{FF2B5EF4-FFF2-40B4-BE49-F238E27FC236}">
                        <a16:creationId xmlns="" xmlns:a16="http://schemas.microsoft.com/office/drawing/2014/main" id="{CF551754-AAC7-4EA6-8687-6579F3A387A2}"/>
                      </a:ext>
                    </a:extLst>
                  </p:cNvPr>
                  <p:cNvSpPr txBox="1"/>
                  <p:nvPr/>
                </p:nvSpPr>
                <p:spPr>
                  <a:xfrm>
                    <a:off x="6465817"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-100</a:t>
                    </a:r>
                    <a:endParaRPr lang="ko-KR" altLang="en-US" sz="1100" dirty="0"/>
                  </a:p>
                </p:txBody>
              </p:sp>
              <p:sp>
                <p:nvSpPr>
                  <p:cNvPr id="61" name="TextBox 60">
                    <a:extLst>
                      <a:ext uri="{FF2B5EF4-FFF2-40B4-BE49-F238E27FC236}">
                        <a16:creationId xmlns="" xmlns:a16="http://schemas.microsoft.com/office/drawing/2014/main" id="{EB1CF0AC-5117-4C45-BD62-414735492406}"/>
                      </a:ext>
                    </a:extLst>
                  </p:cNvPr>
                  <p:cNvSpPr txBox="1"/>
                  <p:nvPr/>
                </p:nvSpPr>
                <p:spPr>
                  <a:xfrm>
                    <a:off x="6908328"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-50</a:t>
                    </a:r>
                    <a:endParaRPr lang="ko-KR" altLang="en-US" sz="1100" dirty="0"/>
                  </a:p>
                </p:txBody>
              </p:sp>
              <p:sp>
                <p:nvSpPr>
                  <p:cNvPr id="62" name="TextBox 61">
                    <a:extLst>
                      <a:ext uri="{FF2B5EF4-FFF2-40B4-BE49-F238E27FC236}">
                        <a16:creationId xmlns="" xmlns:a16="http://schemas.microsoft.com/office/drawing/2014/main" id="{6816EC77-C3D3-4E6D-BDFA-C6AAE1DA438F}"/>
                      </a:ext>
                    </a:extLst>
                  </p:cNvPr>
                  <p:cNvSpPr txBox="1"/>
                  <p:nvPr/>
                </p:nvSpPr>
                <p:spPr>
                  <a:xfrm>
                    <a:off x="7355367"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0</a:t>
                    </a:r>
                    <a:endParaRPr lang="ko-KR" altLang="en-US" sz="1100" dirty="0"/>
                  </a:p>
                </p:txBody>
              </p:sp>
              <p:sp>
                <p:nvSpPr>
                  <p:cNvPr id="63" name="TextBox 62">
                    <a:extLst>
                      <a:ext uri="{FF2B5EF4-FFF2-40B4-BE49-F238E27FC236}">
                        <a16:creationId xmlns="" xmlns:a16="http://schemas.microsoft.com/office/drawing/2014/main" id="{7BDF06BA-89E7-45A2-A561-5A14288B2F18}"/>
                      </a:ext>
                    </a:extLst>
                  </p:cNvPr>
                  <p:cNvSpPr txBox="1"/>
                  <p:nvPr/>
                </p:nvSpPr>
                <p:spPr>
                  <a:xfrm>
                    <a:off x="7802854"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50</a:t>
                    </a:r>
                    <a:endParaRPr lang="ko-KR" altLang="en-US" sz="1100" dirty="0"/>
                  </a:p>
                </p:txBody>
              </p:sp>
              <p:sp>
                <p:nvSpPr>
                  <p:cNvPr id="64" name="TextBox 63">
                    <a:extLst>
                      <a:ext uri="{FF2B5EF4-FFF2-40B4-BE49-F238E27FC236}">
                        <a16:creationId xmlns="" xmlns:a16="http://schemas.microsoft.com/office/drawing/2014/main" id="{7035C177-94CB-4565-96AD-59E70ABB193C}"/>
                      </a:ext>
                    </a:extLst>
                  </p:cNvPr>
                  <p:cNvSpPr txBox="1"/>
                  <p:nvPr/>
                </p:nvSpPr>
                <p:spPr>
                  <a:xfrm>
                    <a:off x="8245365"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100</a:t>
                    </a:r>
                    <a:endParaRPr lang="ko-KR" altLang="en-US" sz="1100" dirty="0"/>
                  </a:p>
                </p:txBody>
              </p:sp>
              <p:sp>
                <p:nvSpPr>
                  <p:cNvPr id="65" name="TextBox 64">
                    <a:extLst>
                      <a:ext uri="{FF2B5EF4-FFF2-40B4-BE49-F238E27FC236}">
                        <a16:creationId xmlns="" xmlns:a16="http://schemas.microsoft.com/office/drawing/2014/main" id="{045C5B81-44BD-4A1A-A911-CFFCDFED5B89}"/>
                      </a:ext>
                    </a:extLst>
                  </p:cNvPr>
                  <p:cNvSpPr txBox="1"/>
                  <p:nvPr/>
                </p:nvSpPr>
                <p:spPr>
                  <a:xfrm>
                    <a:off x="8692404"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150</a:t>
                    </a:r>
                    <a:endParaRPr lang="ko-KR" altLang="en-US" sz="1100" dirty="0"/>
                  </a:p>
                </p:txBody>
              </p:sp>
              <p:sp>
                <p:nvSpPr>
                  <p:cNvPr id="66" name="TextBox 65">
                    <a:extLst>
                      <a:ext uri="{FF2B5EF4-FFF2-40B4-BE49-F238E27FC236}">
                        <a16:creationId xmlns="" xmlns:a16="http://schemas.microsoft.com/office/drawing/2014/main" id="{B5A054AC-A1AC-4789-8E8C-82D87CA89498}"/>
                      </a:ext>
                    </a:extLst>
                  </p:cNvPr>
                  <p:cNvSpPr txBox="1"/>
                  <p:nvPr/>
                </p:nvSpPr>
                <p:spPr>
                  <a:xfrm>
                    <a:off x="7183660" y="3994956"/>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grpSp>
          </p:grpSp>
          <p:grpSp>
            <p:nvGrpSpPr>
              <p:cNvPr id="25" name="그룹 24">
                <a:extLst>
                  <a:ext uri="{FF2B5EF4-FFF2-40B4-BE49-F238E27FC236}">
                    <a16:creationId xmlns="" xmlns:a16="http://schemas.microsoft.com/office/drawing/2014/main" id="{43E6BDDD-4924-4AC7-8044-CCACA146D41B}"/>
                  </a:ext>
                </a:extLst>
              </p:cNvPr>
              <p:cNvGrpSpPr/>
              <p:nvPr/>
            </p:nvGrpSpPr>
            <p:grpSpPr>
              <a:xfrm>
                <a:off x="6607596" y="3382596"/>
                <a:ext cx="1835363" cy="924025"/>
                <a:chOff x="6607596" y="3382596"/>
                <a:chExt cx="1835363" cy="924025"/>
              </a:xfrm>
            </p:grpSpPr>
            <p:sp>
              <p:nvSpPr>
                <p:cNvPr id="30" name="타원 29">
                  <a:extLst>
                    <a:ext uri="{FF2B5EF4-FFF2-40B4-BE49-F238E27FC236}">
                      <a16:creationId xmlns="" xmlns:a16="http://schemas.microsoft.com/office/drawing/2014/main" id="{262FF342-D5D7-4F2B-9625-3E238EECD5B7}"/>
                    </a:ext>
                  </a:extLst>
                </p:cNvPr>
                <p:cNvSpPr/>
                <p:nvPr/>
              </p:nvSpPr>
              <p:spPr>
                <a:xfrm>
                  <a:off x="6607596"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 xmlns:a16="http://schemas.microsoft.com/office/drawing/2014/main" id="{9B97B3ED-C757-41B4-B48B-847BAB844710}"/>
                    </a:ext>
                  </a:extLst>
                </p:cNvPr>
                <p:cNvSpPr/>
                <p:nvPr/>
              </p:nvSpPr>
              <p:spPr>
                <a:xfrm>
                  <a:off x="669713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 xmlns:a16="http://schemas.microsoft.com/office/drawing/2014/main" id="{A341CA8B-AB76-482B-8A28-CE087334229B}"/>
                    </a:ext>
                  </a:extLst>
                </p:cNvPr>
                <p:cNvSpPr/>
                <p:nvPr/>
              </p:nvSpPr>
              <p:spPr>
                <a:xfrm>
                  <a:off x="679238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 xmlns:a16="http://schemas.microsoft.com/office/drawing/2014/main" id="{98B1D97B-C0F3-4B85-B19E-59BD363EF493}"/>
                    </a:ext>
                  </a:extLst>
                </p:cNvPr>
                <p:cNvSpPr/>
                <p:nvPr/>
              </p:nvSpPr>
              <p:spPr>
                <a:xfrm>
                  <a:off x="687620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 xmlns:a16="http://schemas.microsoft.com/office/drawing/2014/main" id="{4B8B35D7-8869-4F11-B44E-E04520FC5269}"/>
                    </a:ext>
                  </a:extLst>
                </p:cNvPr>
                <p:cNvSpPr/>
                <p:nvPr/>
              </p:nvSpPr>
              <p:spPr>
                <a:xfrm>
                  <a:off x="6965736"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 xmlns:a16="http://schemas.microsoft.com/office/drawing/2014/main" id="{00DB7281-D37C-4D38-8F21-53B623D69D25}"/>
                    </a:ext>
                  </a:extLst>
                </p:cNvPr>
                <p:cNvSpPr/>
                <p:nvPr/>
              </p:nvSpPr>
              <p:spPr>
                <a:xfrm>
                  <a:off x="705527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 xmlns:a16="http://schemas.microsoft.com/office/drawing/2014/main" id="{56B3F903-C1D1-42AE-B5EE-35831549182A}"/>
                    </a:ext>
                  </a:extLst>
                </p:cNvPr>
                <p:cNvSpPr/>
                <p:nvPr/>
              </p:nvSpPr>
              <p:spPr>
                <a:xfrm>
                  <a:off x="7144806"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 xmlns:a16="http://schemas.microsoft.com/office/drawing/2014/main" id="{5733DEB7-5A2C-4CA9-8621-CCE580864FF7}"/>
                    </a:ext>
                  </a:extLst>
                </p:cNvPr>
                <p:cNvSpPr/>
                <p:nvPr/>
              </p:nvSpPr>
              <p:spPr>
                <a:xfrm>
                  <a:off x="723053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 xmlns:a16="http://schemas.microsoft.com/office/drawing/2014/main" id="{DFA5EA16-31BE-4BE0-BC29-2F8B360B74AA}"/>
                    </a:ext>
                  </a:extLst>
                </p:cNvPr>
                <p:cNvSpPr/>
                <p:nvPr/>
              </p:nvSpPr>
              <p:spPr>
                <a:xfrm>
                  <a:off x="7323876"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 xmlns:a16="http://schemas.microsoft.com/office/drawing/2014/main" id="{FD00BFF9-680A-4B38-AEA6-BDE08A31DD35}"/>
                    </a:ext>
                  </a:extLst>
                </p:cNvPr>
                <p:cNvSpPr/>
                <p:nvPr/>
              </p:nvSpPr>
              <p:spPr>
                <a:xfrm>
                  <a:off x="741722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 xmlns:a16="http://schemas.microsoft.com/office/drawing/2014/main" id="{08CD1F7D-CC5B-4CFF-8F3E-FF799169BA00}"/>
                    </a:ext>
                  </a:extLst>
                </p:cNvPr>
                <p:cNvSpPr/>
                <p:nvPr/>
              </p:nvSpPr>
              <p:spPr>
                <a:xfrm>
                  <a:off x="750316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 xmlns:a16="http://schemas.microsoft.com/office/drawing/2014/main" id="{53551D78-5029-43BE-BD54-56426B176D47}"/>
                    </a:ext>
                  </a:extLst>
                </p:cNvPr>
                <p:cNvSpPr/>
                <p:nvPr/>
              </p:nvSpPr>
              <p:spPr>
                <a:xfrm>
                  <a:off x="7592695"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 xmlns:a16="http://schemas.microsoft.com/office/drawing/2014/main" id="{5F4C20FB-E60F-4D31-9706-3F0AC8FEE99C}"/>
                    </a:ext>
                  </a:extLst>
                </p:cNvPr>
                <p:cNvSpPr/>
                <p:nvPr/>
              </p:nvSpPr>
              <p:spPr>
                <a:xfrm>
                  <a:off x="7679784"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 xmlns:a16="http://schemas.microsoft.com/office/drawing/2014/main" id="{2D28DFE9-BBE7-410F-B1CA-A15F5FF51324}"/>
                    </a:ext>
                  </a:extLst>
                </p:cNvPr>
                <p:cNvSpPr/>
                <p:nvPr/>
              </p:nvSpPr>
              <p:spPr>
                <a:xfrm>
                  <a:off x="7771765"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 xmlns:a16="http://schemas.microsoft.com/office/drawing/2014/main" id="{DACE559E-0565-43DF-B1DB-37AD091B65EF}"/>
                    </a:ext>
                  </a:extLst>
                </p:cNvPr>
                <p:cNvSpPr/>
                <p:nvPr/>
              </p:nvSpPr>
              <p:spPr>
                <a:xfrm>
                  <a:off x="786130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 xmlns:a16="http://schemas.microsoft.com/office/drawing/2014/main" id="{99E967E8-B6A0-4522-B885-CD5E51764741}"/>
                    </a:ext>
                  </a:extLst>
                </p:cNvPr>
                <p:cNvSpPr/>
                <p:nvPr/>
              </p:nvSpPr>
              <p:spPr>
                <a:xfrm>
                  <a:off x="7948389"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 xmlns:a16="http://schemas.microsoft.com/office/drawing/2014/main" id="{F179A45D-0276-44C5-A71F-A4EF512EE28C}"/>
                    </a:ext>
                  </a:extLst>
                </p:cNvPr>
                <p:cNvSpPr/>
                <p:nvPr/>
              </p:nvSpPr>
              <p:spPr>
                <a:xfrm>
                  <a:off x="804037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 xmlns:a16="http://schemas.microsoft.com/office/drawing/2014/main" id="{5ACB7541-3229-45EF-B5D1-437D49C33715}"/>
                    </a:ext>
                  </a:extLst>
                </p:cNvPr>
                <p:cNvSpPr/>
                <p:nvPr/>
              </p:nvSpPr>
              <p:spPr>
                <a:xfrm>
                  <a:off x="8126095"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 xmlns:a16="http://schemas.microsoft.com/office/drawing/2014/main" id="{59B3C839-7D68-40C5-BC7F-A58951F176A8}"/>
                    </a:ext>
                  </a:extLst>
                </p:cNvPr>
                <p:cNvSpPr/>
                <p:nvPr/>
              </p:nvSpPr>
              <p:spPr>
                <a:xfrm>
                  <a:off x="821944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 xmlns:a16="http://schemas.microsoft.com/office/drawing/2014/main" id="{F8BF5EAC-DCEB-4D6A-8747-59582CCAAC30}"/>
                    </a:ext>
                  </a:extLst>
                </p:cNvPr>
                <p:cNvSpPr/>
                <p:nvPr/>
              </p:nvSpPr>
              <p:spPr>
                <a:xfrm>
                  <a:off x="8303895"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 xmlns:a16="http://schemas.microsoft.com/office/drawing/2014/main" id="{012DE2D3-B20F-4FDD-A1DA-86379C9DFAF2}"/>
                    </a:ext>
                  </a:extLst>
                </p:cNvPr>
                <p:cNvSpPr/>
                <p:nvPr/>
              </p:nvSpPr>
              <p:spPr>
                <a:xfrm>
                  <a:off x="839724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자유형: 도형 72">
                <a:extLst>
                  <a:ext uri="{FF2B5EF4-FFF2-40B4-BE49-F238E27FC236}">
                    <a16:creationId xmlns="" xmlns:a16="http://schemas.microsoft.com/office/drawing/2014/main" id="{9DF40622-7FDA-458D-A7B2-09A4854C3A58}"/>
                  </a:ext>
                </a:extLst>
              </p:cNvPr>
              <p:cNvSpPr/>
              <p:nvPr/>
            </p:nvSpPr>
            <p:spPr>
              <a:xfrm>
                <a:off x="6648450" y="3382302"/>
                <a:ext cx="1756410" cy="925864"/>
              </a:xfrm>
              <a:custGeom>
                <a:avLst/>
                <a:gdLst>
                  <a:gd name="connsiteX0" fmla="*/ 0 w 1756410"/>
                  <a:gd name="connsiteY0" fmla="*/ 918711 h 936818"/>
                  <a:gd name="connsiteX1" fmla="*/ 622935 w 1756410"/>
                  <a:gd name="connsiteY1" fmla="*/ 918711 h 936818"/>
                  <a:gd name="connsiteX2" fmla="*/ 699135 w 1756410"/>
                  <a:gd name="connsiteY2" fmla="*/ 920616 h 936818"/>
                  <a:gd name="connsiteX3" fmla="*/ 779145 w 1756410"/>
                  <a:gd name="connsiteY3" fmla="*/ 926331 h 936818"/>
                  <a:gd name="connsiteX4" fmla="*/ 809625 w 1756410"/>
                  <a:gd name="connsiteY4" fmla="*/ 764406 h 936818"/>
                  <a:gd name="connsiteX5" fmla="*/ 868680 w 1756410"/>
                  <a:gd name="connsiteY5" fmla="*/ 57651 h 936818"/>
                  <a:gd name="connsiteX6" fmla="*/ 981075 w 1756410"/>
                  <a:gd name="connsiteY6" fmla="*/ 40506 h 936818"/>
                  <a:gd name="connsiteX7" fmla="*/ 1163955 w 1756410"/>
                  <a:gd name="connsiteY7" fmla="*/ 38601 h 936818"/>
                  <a:gd name="connsiteX8" fmla="*/ 1756410 w 1756410"/>
                  <a:gd name="connsiteY8" fmla="*/ 36696 h 936818"/>
                  <a:gd name="connsiteX0" fmla="*/ 0 w 1756410"/>
                  <a:gd name="connsiteY0" fmla="*/ 903741 h 921848"/>
                  <a:gd name="connsiteX1" fmla="*/ 622935 w 1756410"/>
                  <a:gd name="connsiteY1" fmla="*/ 903741 h 921848"/>
                  <a:gd name="connsiteX2" fmla="*/ 699135 w 1756410"/>
                  <a:gd name="connsiteY2" fmla="*/ 905646 h 921848"/>
                  <a:gd name="connsiteX3" fmla="*/ 779145 w 1756410"/>
                  <a:gd name="connsiteY3" fmla="*/ 911361 h 921848"/>
                  <a:gd name="connsiteX4" fmla="*/ 809625 w 1756410"/>
                  <a:gd name="connsiteY4" fmla="*/ 749436 h 921848"/>
                  <a:gd name="connsiteX5" fmla="*/ 864870 w 1756410"/>
                  <a:gd name="connsiteY5" fmla="*/ 63636 h 921848"/>
                  <a:gd name="connsiteX6" fmla="*/ 981075 w 1756410"/>
                  <a:gd name="connsiteY6" fmla="*/ 25536 h 921848"/>
                  <a:gd name="connsiteX7" fmla="*/ 1163955 w 1756410"/>
                  <a:gd name="connsiteY7" fmla="*/ 23631 h 921848"/>
                  <a:gd name="connsiteX8" fmla="*/ 1756410 w 1756410"/>
                  <a:gd name="connsiteY8" fmla="*/ 21726 h 921848"/>
                  <a:gd name="connsiteX0" fmla="*/ 0 w 1756410"/>
                  <a:gd name="connsiteY0" fmla="*/ 902926 h 921033"/>
                  <a:gd name="connsiteX1" fmla="*/ 622935 w 1756410"/>
                  <a:gd name="connsiteY1" fmla="*/ 902926 h 921033"/>
                  <a:gd name="connsiteX2" fmla="*/ 699135 w 1756410"/>
                  <a:gd name="connsiteY2" fmla="*/ 904831 h 921033"/>
                  <a:gd name="connsiteX3" fmla="*/ 779145 w 1756410"/>
                  <a:gd name="connsiteY3" fmla="*/ 910546 h 921033"/>
                  <a:gd name="connsiteX4" fmla="*/ 809625 w 1756410"/>
                  <a:gd name="connsiteY4" fmla="*/ 748621 h 921033"/>
                  <a:gd name="connsiteX5" fmla="*/ 864870 w 1756410"/>
                  <a:gd name="connsiteY5" fmla="*/ 62821 h 921033"/>
                  <a:gd name="connsiteX6" fmla="*/ 981075 w 1756410"/>
                  <a:gd name="connsiteY6" fmla="*/ 24721 h 921033"/>
                  <a:gd name="connsiteX7" fmla="*/ 1163955 w 1756410"/>
                  <a:gd name="connsiteY7" fmla="*/ 22816 h 921033"/>
                  <a:gd name="connsiteX8" fmla="*/ 1756410 w 1756410"/>
                  <a:gd name="connsiteY8" fmla="*/ 20911 h 921033"/>
                  <a:gd name="connsiteX0" fmla="*/ 0 w 1756410"/>
                  <a:gd name="connsiteY0" fmla="*/ 906303 h 924410"/>
                  <a:gd name="connsiteX1" fmla="*/ 622935 w 1756410"/>
                  <a:gd name="connsiteY1" fmla="*/ 906303 h 924410"/>
                  <a:gd name="connsiteX2" fmla="*/ 699135 w 1756410"/>
                  <a:gd name="connsiteY2" fmla="*/ 908208 h 924410"/>
                  <a:gd name="connsiteX3" fmla="*/ 779145 w 1756410"/>
                  <a:gd name="connsiteY3" fmla="*/ 913923 h 924410"/>
                  <a:gd name="connsiteX4" fmla="*/ 809625 w 1756410"/>
                  <a:gd name="connsiteY4" fmla="*/ 751998 h 924410"/>
                  <a:gd name="connsiteX5" fmla="*/ 864870 w 1756410"/>
                  <a:gd name="connsiteY5" fmla="*/ 66198 h 924410"/>
                  <a:gd name="connsiteX6" fmla="*/ 984885 w 1756410"/>
                  <a:gd name="connsiteY6" fmla="*/ 22383 h 924410"/>
                  <a:gd name="connsiteX7" fmla="*/ 1163955 w 1756410"/>
                  <a:gd name="connsiteY7" fmla="*/ 26193 h 924410"/>
                  <a:gd name="connsiteX8" fmla="*/ 1756410 w 1756410"/>
                  <a:gd name="connsiteY8" fmla="*/ 24288 h 924410"/>
                  <a:gd name="connsiteX0" fmla="*/ 0 w 1756410"/>
                  <a:gd name="connsiteY0" fmla="*/ 908118 h 926225"/>
                  <a:gd name="connsiteX1" fmla="*/ 622935 w 1756410"/>
                  <a:gd name="connsiteY1" fmla="*/ 908118 h 926225"/>
                  <a:gd name="connsiteX2" fmla="*/ 699135 w 1756410"/>
                  <a:gd name="connsiteY2" fmla="*/ 910023 h 926225"/>
                  <a:gd name="connsiteX3" fmla="*/ 779145 w 1756410"/>
                  <a:gd name="connsiteY3" fmla="*/ 915738 h 926225"/>
                  <a:gd name="connsiteX4" fmla="*/ 809625 w 1756410"/>
                  <a:gd name="connsiteY4" fmla="*/ 753813 h 926225"/>
                  <a:gd name="connsiteX5" fmla="*/ 864870 w 1756410"/>
                  <a:gd name="connsiteY5" fmla="*/ 68013 h 926225"/>
                  <a:gd name="connsiteX6" fmla="*/ 984885 w 1756410"/>
                  <a:gd name="connsiteY6" fmla="*/ 24198 h 926225"/>
                  <a:gd name="connsiteX7" fmla="*/ 1163955 w 1756410"/>
                  <a:gd name="connsiteY7" fmla="*/ 28008 h 926225"/>
                  <a:gd name="connsiteX8" fmla="*/ 1756410 w 1756410"/>
                  <a:gd name="connsiteY8" fmla="*/ 26103 h 926225"/>
                  <a:gd name="connsiteX0" fmla="*/ 0 w 1756410"/>
                  <a:gd name="connsiteY0" fmla="*/ 883920 h 902027"/>
                  <a:gd name="connsiteX1" fmla="*/ 622935 w 1756410"/>
                  <a:gd name="connsiteY1" fmla="*/ 883920 h 902027"/>
                  <a:gd name="connsiteX2" fmla="*/ 699135 w 1756410"/>
                  <a:gd name="connsiteY2" fmla="*/ 885825 h 902027"/>
                  <a:gd name="connsiteX3" fmla="*/ 779145 w 1756410"/>
                  <a:gd name="connsiteY3" fmla="*/ 891540 h 902027"/>
                  <a:gd name="connsiteX4" fmla="*/ 809625 w 1756410"/>
                  <a:gd name="connsiteY4" fmla="*/ 729615 h 902027"/>
                  <a:gd name="connsiteX5" fmla="*/ 847725 w 1756410"/>
                  <a:gd name="connsiteY5" fmla="*/ 226696 h 902027"/>
                  <a:gd name="connsiteX6" fmla="*/ 864870 w 1756410"/>
                  <a:gd name="connsiteY6" fmla="*/ 43815 h 902027"/>
                  <a:gd name="connsiteX7" fmla="*/ 984885 w 1756410"/>
                  <a:gd name="connsiteY7" fmla="*/ 0 h 902027"/>
                  <a:gd name="connsiteX8" fmla="*/ 1163955 w 1756410"/>
                  <a:gd name="connsiteY8" fmla="*/ 3810 h 902027"/>
                  <a:gd name="connsiteX9" fmla="*/ 1756410 w 1756410"/>
                  <a:gd name="connsiteY9" fmla="*/ 1905 h 902027"/>
                  <a:gd name="connsiteX0" fmla="*/ 0 w 1756410"/>
                  <a:gd name="connsiteY0" fmla="*/ 906916 h 925023"/>
                  <a:gd name="connsiteX1" fmla="*/ 622935 w 1756410"/>
                  <a:gd name="connsiteY1" fmla="*/ 906916 h 925023"/>
                  <a:gd name="connsiteX2" fmla="*/ 699135 w 1756410"/>
                  <a:gd name="connsiteY2" fmla="*/ 908821 h 925023"/>
                  <a:gd name="connsiteX3" fmla="*/ 779145 w 1756410"/>
                  <a:gd name="connsiteY3" fmla="*/ 914536 h 925023"/>
                  <a:gd name="connsiteX4" fmla="*/ 809625 w 1756410"/>
                  <a:gd name="connsiteY4" fmla="*/ 752611 h 925023"/>
                  <a:gd name="connsiteX5" fmla="*/ 847725 w 1756410"/>
                  <a:gd name="connsiteY5" fmla="*/ 249692 h 925023"/>
                  <a:gd name="connsiteX6" fmla="*/ 876300 w 1756410"/>
                  <a:gd name="connsiteY6" fmla="*/ 15376 h 925023"/>
                  <a:gd name="connsiteX7" fmla="*/ 984885 w 1756410"/>
                  <a:gd name="connsiteY7" fmla="*/ 22996 h 925023"/>
                  <a:gd name="connsiteX8" fmla="*/ 1163955 w 1756410"/>
                  <a:gd name="connsiteY8" fmla="*/ 26806 h 925023"/>
                  <a:gd name="connsiteX9" fmla="*/ 1756410 w 1756410"/>
                  <a:gd name="connsiteY9" fmla="*/ 24901 h 925023"/>
                  <a:gd name="connsiteX0" fmla="*/ 0 w 1756410"/>
                  <a:gd name="connsiteY0" fmla="*/ 907757 h 925864"/>
                  <a:gd name="connsiteX1" fmla="*/ 622935 w 1756410"/>
                  <a:gd name="connsiteY1" fmla="*/ 907757 h 925864"/>
                  <a:gd name="connsiteX2" fmla="*/ 699135 w 1756410"/>
                  <a:gd name="connsiteY2" fmla="*/ 909662 h 925864"/>
                  <a:gd name="connsiteX3" fmla="*/ 779145 w 1756410"/>
                  <a:gd name="connsiteY3" fmla="*/ 915377 h 925864"/>
                  <a:gd name="connsiteX4" fmla="*/ 809625 w 1756410"/>
                  <a:gd name="connsiteY4" fmla="*/ 753452 h 925864"/>
                  <a:gd name="connsiteX5" fmla="*/ 847725 w 1756410"/>
                  <a:gd name="connsiteY5" fmla="*/ 250533 h 925864"/>
                  <a:gd name="connsiteX6" fmla="*/ 876300 w 1756410"/>
                  <a:gd name="connsiteY6" fmla="*/ 16217 h 925864"/>
                  <a:gd name="connsiteX7" fmla="*/ 984885 w 1756410"/>
                  <a:gd name="connsiteY7" fmla="*/ 23837 h 925864"/>
                  <a:gd name="connsiteX8" fmla="*/ 1163955 w 1756410"/>
                  <a:gd name="connsiteY8" fmla="*/ 27647 h 925864"/>
                  <a:gd name="connsiteX9" fmla="*/ 1756410 w 1756410"/>
                  <a:gd name="connsiteY9" fmla="*/ 25742 h 92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6410" h="925864">
                    <a:moveTo>
                      <a:pt x="0" y="907757"/>
                    </a:moveTo>
                    <a:lnTo>
                      <a:pt x="622935" y="907757"/>
                    </a:lnTo>
                    <a:cubicBezTo>
                      <a:pt x="739457" y="908074"/>
                      <a:pt x="673100" y="908392"/>
                      <a:pt x="699135" y="909662"/>
                    </a:cubicBezTo>
                    <a:cubicBezTo>
                      <a:pt x="725170" y="910932"/>
                      <a:pt x="760730" y="941412"/>
                      <a:pt x="779145" y="915377"/>
                    </a:cubicBezTo>
                    <a:cubicBezTo>
                      <a:pt x="797560" y="889342"/>
                      <a:pt x="798195" y="864259"/>
                      <a:pt x="809625" y="753452"/>
                    </a:cubicBezTo>
                    <a:cubicBezTo>
                      <a:pt x="821055" y="642645"/>
                      <a:pt x="838518" y="364833"/>
                      <a:pt x="847725" y="250533"/>
                    </a:cubicBezTo>
                    <a:cubicBezTo>
                      <a:pt x="856932" y="136233"/>
                      <a:pt x="866775" y="55905"/>
                      <a:pt x="876300" y="16217"/>
                    </a:cubicBezTo>
                    <a:cubicBezTo>
                      <a:pt x="885825" y="-23471"/>
                      <a:pt x="936943" y="21932"/>
                      <a:pt x="984885" y="23837"/>
                    </a:cubicBezTo>
                    <a:cubicBezTo>
                      <a:pt x="1032827" y="25742"/>
                      <a:pt x="1104265" y="26377"/>
                      <a:pt x="1163955" y="27647"/>
                    </a:cubicBezTo>
                    <a:lnTo>
                      <a:pt x="1756410" y="25742"/>
                    </a:lnTo>
                  </a:path>
                </a:pathLst>
              </a:custGeom>
              <a:noFill/>
              <a:ln w="952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3590922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15" name="직사각형 1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Loading data from the drive by </a:t>
              </a:r>
              <a:r>
                <a:rPr lang="en-US" altLang="ko-KR" sz="1400" dirty="0" err="1">
                  <a:solidFill>
                    <a:prstClr val="black">
                      <a:lumMod val="85000"/>
                      <a:lumOff val="15000"/>
                    </a:prstClr>
                  </a:solidFill>
                  <a:latin typeface="SamsungOne 400" panose="020B0503030303020204" pitchFamily="34" charset="0"/>
                  <a:ea typeface="SamsungOne 400" panose="020B0503030303020204" pitchFamily="34" charset="0"/>
                </a:rPr>
                <a:t>tf.data.Datasets</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9" name="직사각형 1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(6/10)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0" name="모서리가 둥근 직사각형 4">
            <a:extLst>
              <a:ext uri="{FF2B5EF4-FFF2-40B4-BE49-F238E27FC236}">
                <a16:creationId xmlns="" xmlns:a16="http://schemas.microsoft.com/office/drawing/2014/main" id="{68F683CA-F6F3-41BB-8BF4-BF94493F76B6}"/>
              </a:ext>
            </a:extLst>
          </p:cNvPr>
          <p:cNvSpPr/>
          <p:nvPr/>
        </p:nvSpPr>
        <p:spPr>
          <a:xfrm>
            <a:off x="685801" y="2146951"/>
            <a:ext cx="8658224" cy="12747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8" name="그룹 7">
            <a:extLst>
              <a:ext uri="{FF2B5EF4-FFF2-40B4-BE49-F238E27FC236}">
                <a16:creationId xmlns="" xmlns:a16="http://schemas.microsoft.com/office/drawing/2014/main" id="{5CE3FD8F-96F9-AF3D-DC5E-CCBCF2AC8E39}"/>
              </a:ext>
            </a:extLst>
          </p:cNvPr>
          <p:cNvGrpSpPr/>
          <p:nvPr/>
        </p:nvGrpSpPr>
        <p:grpSpPr>
          <a:xfrm>
            <a:off x="748226" y="2213363"/>
            <a:ext cx="8584371" cy="1145477"/>
            <a:chOff x="748226" y="2213363"/>
            <a:chExt cx="8584371" cy="1145477"/>
          </a:xfrm>
        </p:grpSpPr>
        <p:pic>
          <p:nvPicPr>
            <p:cNvPr id="5" name="그림 4">
              <a:extLst>
                <a:ext uri="{FF2B5EF4-FFF2-40B4-BE49-F238E27FC236}">
                  <a16:creationId xmlns="" xmlns:a16="http://schemas.microsoft.com/office/drawing/2014/main" id="{430A3B3B-1017-D9AB-928F-42610AE28B05}"/>
                </a:ext>
              </a:extLst>
            </p:cNvPr>
            <p:cNvPicPr>
              <a:picLocks noChangeAspect="1"/>
            </p:cNvPicPr>
            <p:nvPr/>
          </p:nvPicPr>
          <p:blipFill rotWithShape="1">
            <a:blip r:embed="rId3"/>
            <a:srcRect r="7131"/>
            <a:stretch/>
          </p:blipFill>
          <p:spPr>
            <a:xfrm>
              <a:off x="748226" y="2213363"/>
              <a:ext cx="8584371" cy="1145477"/>
            </a:xfrm>
            <a:prstGeom prst="rect">
              <a:avLst/>
            </a:prstGeom>
          </p:spPr>
        </p:pic>
        <p:sp>
          <p:nvSpPr>
            <p:cNvPr id="6" name="직사각형 5">
              <a:extLst>
                <a:ext uri="{FF2B5EF4-FFF2-40B4-BE49-F238E27FC236}">
                  <a16:creationId xmlns="" xmlns:a16="http://schemas.microsoft.com/office/drawing/2014/main" id="{2FFCD2B4-4050-4E36-8E59-61B92C41EB82}"/>
                </a:ext>
              </a:extLst>
            </p:cNvPr>
            <p:cNvSpPr/>
            <p:nvPr/>
          </p:nvSpPr>
          <p:spPr>
            <a:xfrm>
              <a:off x="1099175" y="2311815"/>
              <a:ext cx="1435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050" dirty="0">
                  <a:solidFill>
                    <a:srgbClr val="2D3C9D"/>
                  </a:solidFill>
                  <a:latin typeface="D2Coding" panose="020B0609020101020101" pitchFamily="49" charset="-127"/>
                  <a:ea typeface="D2Coding" panose="020B0609020101020101" pitchFamily="49" charset="-127"/>
                </a:rPr>
                <a:t>54</a:t>
              </a:r>
              <a:endParaRPr lang="ko-KR" altLang="en-US" sz="1050" dirty="0">
                <a:solidFill>
                  <a:srgbClr val="2D3C9D"/>
                </a:solidFill>
                <a:latin typeface="D2Coding" panose="020B0609020101020101" pitchFamily="49" charset="-127"/>
                <a:ea typeface="D2Coding" panose="020B0609020101020101" pitchFamily="49" charset="-127"/>
              </a:endParaRPr>
            </a:p>
          </p:txBody>
        </p:sp>
        <p:sp>
          <p:nvSpPr>
            <p:cNvPr id="7" name="직사각형 6">
              <a:extLst>
                <a:ext uri="{FF2B5EF4-FFF2-40B4-BE49-F238E27FC236}">
                  <a16:creationId xmlns="" xmlns:a16="http://schemas.microsoft.com/office/drawing/2014/main" id="{EA1837B1-340E-16CD-8EC1-A8A0FFB7C4E0}"/>
                </a:ext>
              </a:extLst>
            </p:cNvPr>
            <p:cNvSpPr/>
            <p:nvPr/>
          </p:nvSpPr>
          <p:spPr>
            <a:xfrm>
              <a:off x="1099175" y="3151734"/>
              <a:ext cx="1435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050" dirty="0">
                  <a:solidFill>
                    <a:srgbClr val="D52F00"/>
                  </a:solidFill>
                  <a:latin typeface="D2Coding" panose="020B0609020101020101" pitchFamily="49" charset="-127"/>
                  <a:ea typeface="D2Coding" panose="020B0609020101020101" pitchFamily="49" charset="-127"/>
                </a:rPr>
                <a:t>50</a:t>
              </a:r>
              <a:endParaRPr lang="ko-KR" altLang="en-US" sz="1050" dirty="0">
                <a:solidFill>
                  <a:srgbClr val="D52F00"/>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761870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(7/10)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99A09799-9FDA-66B8-25F5-2FCB0E94CE87}"/>
              </a:ext>
            </a:extLst>
          </p:cNvPr>
          <p:cNvGrpSpPr/>
          <p:nvPr/>
        </p:nvGrpSpPr>
        <p:grpSpPr>
          <a:xfrm>
            <a:off x="685801" y="1916833"/>
            <a:ext cx="8658224" cy="1821450"/>
            <a:chOff x="685801" y="1916833"/>
            <a:chExt cx="8658224" cy="1821450"/>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3"/>
              <a:ext cx="8658224" cy="18214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434ECCA4-9876-0958-E285-FF03159B32B7}"/>
                </a:ext>
              </a:extLst>
            </p:cNvPr>
            <p:cNvPicPr>
              <a:picLocks noChangeAspect="1"/>
            </p:cNvPicPr>
            <p:nvPr/>
          </p:nvPicPr>
          <p:blipFill rotWithShape="1">
            <a:blip r:embed="rId3"/>
            <a:srcRect r="6648"/>
            <a:stretch/>
          </p:blipFill>
          <p:spPr>
            <a:xfrm>
              <a:off x="762374" y="1990947"/>
              <a:ext cx="8581651" cy="1669161"/>
            </a:xfrm>
            <a:prstGeom prst="rect">
              <a:avLst/>
            </a:prstGeom>
          </p:spPr>
        </p:pic>
        <p:sp>
          <p:nvSpPr>
            <p:cNvPr id="7" name="직사각형 6">
              <a:extLst>
                <a:ext uri="{FF2B5EF4-FFF2-40B4-BE49-F238E27FC236}">
                  <a16:creationId xmlns="" xmlns:a16="http://schemas.microsoft.com/office/drawing/2014/main" id="{7306A684-5BEC-4143-4D1F-A10DBD3E7064}"/>
                </a:ext>
              </a:extLst>
            </p:cNvPr>
            <p:cNvSpPr/>
            <p:nvPr/>
          </p:nvSpPr>
          <p:spPr>
            <a:xfrm>
              <a:off x="1111082" y="2095121"/>
              <a:ext cx="141456"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55</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5735538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(8/10)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7" name="그룹 6">
            <a:extLst>
              <a:ext uri="{FF2B5EF4-FFF2-40B4-BE49-F238E27FC236}">
                <a16:creationId xmlns="" xmlns:a16="http://schemas.microsoft.com/office/drawing/2014/main" id="{2901AD31-A051-F0D0-2151-11DAA9CF32A2}"/>
              </a:ext>
            </a:extLst>
          </p:cNvPr>
          <p:cNvGrpSpPr/>
          <p:nvPr/>
        </p:nvGrpSpPr>
        <p:grpSpPr>
          <a:xfrm>
            <a:off x="685801" y="1916832"/>
            <a:ext cx="8658224" cy="1902693"/>
            <a:chOff x="685801" y="1916832"/>
            <a:chExt cx="8658224" cy="1902693"/>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2"/>
              <a:ext cx="8658224" cy="19026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91A90887-2722-FA46-E3E0-CB1C9AC55145}"/>
                </a:ext>
              </a:extLst>
            </p:cNvPr>
            <p:cNvPicPr>
              <a:picLocks noChangeAspect="1"/>
            </p:cNvPicPr>
            <p:nvPr/>
          </p:nvPicPr>
          <p:blipFill rotWithShape="1">
            <a:blip r:embed="rId3"/>
            <a:srcRect r="6387"/>
            <a:stretch/>
          </p:blipFill>
          <p:spPr>
            <a:xfrm>
              <a:off x="728883" y="1987866"/>
              <a:ext cx="8605617" cy="1758315"/>
            </a:xfrm>
            <a:prstGeom prst="rect">
              <a:avLst/>
            </a:prstGeom>
          </p:spPr>
        </p:pic>
        <p:sp>
          <p:nvSpPr>
            <p:cNvPr id="5" name="직사각형 4">
              <a:extLst>
                <a:ext uri="{FF2B5EF4-FFF2-40B4-BE49-F238E27FC236}">
                  <a16:creationId xmlns="" xmlns:a16="http://schemas.microsoft.com/office/drawing/2014/main" id="{1BA41781-1750-042D-0F9E-01BD3EB620AA}"/>
                </a:ext>
              </a:extLst>
            </p:cNvPr>
            <p:cNvSpPr/>
            <p:nvPr/>
          </p:nvSpPr>
          <p:spPr>
            <a:xfrm>
              <a:off x="1075923" y="2090919"/>
              <a:ext cx="141456"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56</a:t>
              </a:r>
              <a:endParaRPr lang="ko-KR" altLang="en-US" sz="1100" dirty="0">
                <a:solidFill>
                  <a:srgbClr val="2D3C9D"/>
                </a:solidFill>
                <a:latin typeface="D2Coding" panose="020B0609020101020101" pitchFamily="49" charset="-127"/>
                <a:ea typeface="D2Coding" panose="020B0609020101020101" pitchFamily="49" charset="-127"/>
              </a:endParaRPr>
            </a:p>
          </p:txBody>
        </p:sp>
        <p:sp>
          <p:nvSpPr>
            <p:cNvPr id="6" name="직사각형 5">
              <a:extLst>
                <a:ext uri="{FF2B5EF4-FFF2-40B4-BE49-F238E27FC236}">
                  <a16:creationId xmlns="" xmlns:a16="http://schemas.microsoft.com/office/drawing/2014/main" id="{2C39FA21-38E5-3424-7211-CFCACC129E87}"/>
                </a:ext>
              </a:extLst>
            </p:cNvPr>
            <p:cNvSpPr/>
            <p:nvPr/>
          </p:nvSpPr>
          <p:spPr>
            <a:xfrm>
              <a:off x="1075923" y="2709761"/>
              <a:ext cx="141456"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57</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46083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(9/10)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5" name="그룹 4">
            <a:extLst>
              <a:ext uri="{FF2B5EF4-FFF2-40B4-BE49-F238E27FC236}">
                <a16:creationId xmlns="" xmlns:a16="http://schemas.microsoft.com/office/drawing/2014/main" id="{973997CB-284A-C27C-1DDC-3171418A2A74}"/>
              </a:ext>
            </a:extLst>
          </p:cNvPr>
          <p:cNvGrpSpPr/>
          <p:nvPr/>
        </p:nvGrpSpPr>
        <p:grpSpPr>
          <a:xfrm>
            <a:off x="685801" y="1916832"/>
            <a:ext cx="8658224" cy="1570439"/>
            <a:chOff x="685801" y="1916832"/>
            <a:chExt cx="8658224" cy="1570439"/>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2"/>
              <a:ext cx="8658224" cy="15704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1CC731A5-20C5-D53B-5036-6091FDA387FC}"/>
                </a:ext>
              </a:extLst>
            </p:cNvPr>
            <p:cNvPicPr>
              <a:picLocks noChangeAspect="1"/>
            </p:cNvPicPr>
            <p:nvPr/>
          </p:nvPicPr>
          <p:blipFill rotWithShape="1">
            <a:blip r:embed="rId3"/>
            <a:srcRect r="6546"/>
            <a:stretch/>
          </p:blipFill>
          <p:spPr>
            <a:xfrm>
              <a:off x="753035" y="2000919"/>
              <a:ext cx="8590990" cy="1436370"/>
            </a:xfrm>
            <a:prstGeom prst="rect">
              <a:avLst/>
            </a:prstGeom>
          </p:spPr>
        </p:pic>
        <p:sp>
          <p:nvSpPr>
            <p:cNvPr id="4" name="직사각형 3">
              <a:extLst>
                <a:ext uri="{FF2B5EF4-FFF2-40B4-BE49-F238E27FC236}">
                  <a16:creationId xmlns="" xmlns:a16="http://schemas.microsoft.com/office/drawing/2014/main" id="{E1CB81A4-D795-7B91-B31B-58B85E5C80CF}"/>
                </a:ext>
              </a:extLst>
            </p:cNvPr>
            <p:cNvSpPr/>
            <p:nvPr/>
          </p:nvSpPr>
          <p:spPr>
            <a:xfrm>
              <a:off x="1107020" y="2103803"/>
              <a:ext cx="141456"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58</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237589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(10/10)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685801" y="1857761"/>
            <a:ext cx="8658224" cy="4466549"/>
            <a:chOff x="685801" y="1806767"/>
            <a:chExt cx="8658224" cy="4466549"/>
          </a:xfrm>
        </p:grpSpPr>
        <p:sp>
          <p:nvSpPr>
            <p:cNvPr id="8" name="모서리가 둥근 직사각형 4">
              <a:extLst>
                <a:ext uri="{FF2B5EF4-FFF2-40B4-BE49-F238E27FC236}">
                  <a16:creationId xmlns="" xmlns:a16="http://schemas.microsoft.com/office/drawing/2014/main" id="{460C4B9D-D465-41E3-B408-0DFC3AAEB5E9}"/>
                </a:ext>
              </a:extLst>
            </p:cNvPr>
            <p:cNvSpPr/>
            <p:nvPr/>
          </p:nvSpPr>
          <p:spPr>
            <a:xfrm>
              <a:off x="685801" y="1806767"/>
              <a:ext cx="8658224" cy="4466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 xmlns:a16="http://schemas.microsoft.com/office/drawing/2014/main" id="{C05D13DB-73FF-419B-8268-8B1C30CE696E}"/>
                </a:ext>
              </a:extLst>
            </p:cNvPr>
            <p:cNvPicPr>
              <a:picLocks noChangeAspect="1"/>
            </p:cNvPicPr>
            <p:nvPr/>
          </p:nvPicPr>
          <p:blipFill rotWithShape="1">
            <a:blip r:embed="rId3"/>
            <a:srcRect l="7178" r="29559"/>
            <a:stretch/>
          </p:blipFill>
          <p:spPr>
            <a:xfrm>
              <a:off x="810952" y="1880828"/>
              <a:ext cx="6552728" cy="4246832"/>
            </a:xfrm>
            <a:prstGeom prst="rect">
              <a:avLst/>
            </a:prstGeom>
            <a:ln>
              <a:noFill/>
            </a:ln>
          </p:spPr>
        </p:pic>
      </p:grpSp>
      <p:pic>
        <p:nvPicPr>
          <p:cNvPr id="4" name="그림 3">
            <a:extLst>
              <a:ext uri="{FF2B5EF4-FFF2-40B4-BE49-F238E27FC236}">
                <a16:creationId xmlns="" xmlns:a16="http://schemas.microsoft.com/office/drawing/2014/main" id="{F238098A-8CDD-8873-C682-BC44F1AC0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67" y="1922298"/>
            <a:ext cx="6902149" cy="4385080"/>
          </a:xfrm>
          <a:prstGeom prst="rect">
            <a:avLst/>
          </a:prstGeom>
          <a:ln>
            <a:noFill/>
          </a:ln>
        </p:spPr>
      </p:pic>
    </p:spTree>
    <p:extLst>
      <p:ext uri="{BB962C8B-B14F-4D97-AF65-F5344CB8AC3E}">
        <p14:creationId xmlns:p14="http://schemas.microsoft.com/office/powerpoint/2010/main" val="11741640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Another approach to loading datasets (1/3)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9" name="그룹 8"/>
          <p:cNvGrpSpPr/>
          <p:nvPr/>
        </p:nvGrpSpPr>
        <p:grpSpPr>
          <a:xfrm>
            <a:off x="685801" y="1916832"/>
            <a:ext cx="8658224" cy="2702353"/>
            <a:chOff x="685801" y="1806767"/>
            <a:chExt cx="8658224" cy="2702353"/>
          </a:xfrm>
        </p:grpSpPr>
        <p:sp>
          <p:nvSpPr>
            <p:cNvPr id="12" name="모서리가 둥근 직사각형 4">
              <a:extLst>
                <a:ext uri="{FF2B5EF4-FFF2-40B4-BE49-F238E27FC236}">
                  <a16:creationId xmlns="" xmlns:a16="http://schemas.microsoft.com/office/drawing/2014/main" id="{460C4B9D-D465-41E3-B408-0DFC3AAEB5E9}"/>
                </a:ext>
              </a:extLst>
            </p:cNvPr>
            <p:cNvSpPr/>
            <p:nvPr/>
          </p:nvSpPr>
          <p:spPr>
            <a:xfrm>
              <a:off x="685801" y="1806767"/>
              <a:ext cx="8658224" cy="27023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그림 13">
              <a:extLst>
                <a:ext uri="{FF2B5EF4-FFF2-40B4-BE49-F238E27FC236}">
                  <a16:creationId xmlns="" xmlns:a16="http://schemas.microsoft.com/office/drawing/2014/main" id="{651EFDC8-243F-433B-B5F2-AFB18D63C5F0}"/>
                </a:ext>
              </a:extLst>
            </p:cNvPr>
            <p:cNvPicPr>
              <a:picLocks noChangeAspect="1"/>
            </p:cNvPicPr>
            <p:nvPr/>
          </p:nvPicPr>
          <p:blipFill rotWithShape="1">
            <a:blip r:embed="rId3"/>
            <a:srcRect l="1381" r="5554"/>
            <a:stretch/>
          </p:blipFill>
          <p:spPr>
            <a:xfrm>
              <a:off x="758282" y="1891979"/>
              <a:ext cx="8585743" cy="2484275"/>
            </a:xfrm>
            <a:prstGeom prst="rect">
              <a:avLst/>
            </a:prstGeom>
            <a:ln>
              <a:noFill/>
            </a:ln>
          </p:spPr>
        </p:pic>
      </p:grpSp>
    </p:spTree>
    <p:extLst>
      <p:ext uri="{BB962C8B-B14F-4D97-AF65-F5344CB8AC3E}">
        <p14:creationId xmlns:p14="http://schemas.microsoft.com/office/powerpoint/2010/main" val="2450535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Another approach to loading datasets (2/3)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5" name="그룹 4">
            <a:extLst>
              <a:ext uri="{FF2B5EF4-FFF2-40B4-BE49-F238E27FC236}">
                <a16:creationId xmlns="" xmlns:a16="http://schemas.microsoft.com/office/drawing/2014/main" id="{4BE54746-9526-5791-E055-7C0539A4B042}"/>
              </a:ext>
            </a:extLst>
          </p:cNvPr>
          <p:cNvGrpSpPr/>
          <p:nvPr/>
        </p:nvGrpSpPr>
        <p:grpSpPr>
          <a:xfrm>
            <a:off x="685801" y="1916832"/>
            <a:ext cx="8658225" cy="3579093"/>
            <a:chOff x="685801" y="1916832"/>
            <a:chExt cx="8658225" cy="3579093"/>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2"/>
              <a:ext cx="8658224" cy="3579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3AE2D0C8-56FB-20CB-30F4-5DEA9B037E0C}"/>
                </a:ext>
              </a:extLst>
            </p:cNvPr>
            <p:cNvPicPr>
              <a:picLocks noChangeAspect="1"/>
            </p:cNvPicPr>
            <p:nvPr/>
          </p:nvPicPr>
          <p:blipFill rotWithShape="1">
            <a:blip r:embed="rId3"/>
            <a:srcRect r="13434"/>
            <a:stretch/>
          </p:blipFill>
          <p:spPr>
            <a:xfrm>
              <a:off x="771526" y="1985996"/>
              <a:ext cx="8572500" cy="3436428"/>
            </a:xfrm>
            <a:prstGeom prst="rect">
              <a:avLst/>
            </a:prstGeom>
          </p:spPr>
        </p:pic>
        <p:sp>
          <p:nvSpPr>
            <p:cNvPr id="4" name="직사각형 3">
              <a:extLst>
                <a:ext uri="{FF2B5EF4-FFF2-40B4-BE49-F238E27FC236}">
                  <a16:creationId xmlns="" xmlns:a16="http://schemas.microsoft.com/office/drawing/2014/main" id="{A3F7C7DF-7389-B2B3-DCDE-059900212F65}"/>
                </a:ext>
              </a:extLst>
            </p:cNvPr>
            <p:cNvSpPr/>
            <p:nvPr/>
          </p:nvSpPr>
          <p:spPr>
            <a:xfrm>
              <a:off x="1130095" y="2117030"/>
              <a:ext cx="146814"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60</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7459599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Another approach to loading datasets (3/3)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8" name="그룹 7"/>
          <p:cNvGrpSpPr/>
          <p:nvPr/>
        </p:nvGrpSpPr>
        <p:grpSpPr>
          <a:xfrm>
            <a:off x="685801" y="1916832"/>
            <a:ext cx="8658224" cy="4034500"/>
            <a:chOff x="685801" y="1806769"/>
            <a:chExt cx="8658224" cy="4034500"/>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806769"/>
              <a:ext cx="8658224" cy="40345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 xmlns:a16="http://schemas.microsoft.com/office/drawing/2014/main" id="{05645E14-A751-4EDC-B074-B9F4E7866191}"/>
                </a:ext>
              </a:extLst>
            </p:cNvPr>
            <p:cNvPicPr>
              <a:picLocks noChangeAspect="1"/>
            </p:cNvPicPr>
            <p:nvPr/>
          </p:nvPicPr>
          <p:blipFill rotWithShape="1">
            <a:blip r:embed="rId3"/>
            <a:srcRect l="7912" r="14290"/>
            <a:stretch/>
          </p:blipFill>
          <p:spPr>
            <a:xfrm>
              <a:off x="774948" y="1897987"/>
              <a:ext cx="8365204" cy="3824809"/>
            </a:xfrm>
            <a:prstGeom prst="rect">
              <a:avLst/>
            </a:prstGeom>
            <a:ln>
              <a:noFill/>
            </a:ln>
          </p:spPr>
        </p:pic>
      </p:grpSp>
    </p:spTree>
    <p:extLst>
      <p:ext uri="{BB962C8B-B14F-4D97-AF65-F5344CB8AC3E}">
        <p14:creationId xmlns:p14="http://schemas.microsoft.com/office/powerpoint/2010/main" val="36239983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0" y="3133792"/>
            <a:ext cx="899075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cs typeface="Samsung Sharp Sans" pitchFamily="2" charset="0"/>
              </a:rPr>
              <a:t>Basics of </a:t>
            </a:r>
            <a:r>
              <a:rPr kumimoji="1" lang="en-US" altLang="ko-KR" sz="3200" dirty="0" err="1" smtClean="0">
                <a:solidFill>
                  <a:prstClr val="black"/>
                </a:solidFill>
                <a:latin typeface="Samsung Sharp Sans" pitchFamily="2" charset="0"/>
                <a:cs typeface="Samsung Sharp Sans" pitchFamily="2" charset="0"/>
              </a:rPr>
              <a:t>TensorFlow</a:t>
            </a:r>
            <a:endParaRPr kumimoji="1" lang="en-US" altLang="ko-KR"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748696"/>
            <a:ext cx="5555568"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8076569" cy="1137475"/>
            <a:chOff x="1051307" y="4065033"/>
            <a:chExt cx="8076569" cy="1137475"/>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2.1. Introduction to TensorFlow</a:t>
              </a: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23"/>
              <a:ext cx="7893748"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2.2. TensorFlow Dataset</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2.3. Machine Learning with TensorFlow</a:t>
                </a:r>
              </a:p>
            </p:txBody>
          </p:sp>
          <p:sp>
            <p:nvSpPr>
              <p:cNvPr id="30" name="직사각형 44">
                <a:extLst>
                  <a:ext uri="{FF2B5EF4-FFF2-40B4-BE49-F238E27FC236}">
                    <a16:creationId xmlns=""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6026108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 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7" name="그룹 16">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21" name="직사각형 20">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2" name="직사각형 21">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 high-level API that allows users to build, train, evaluate, and execute all kinds of neural networks</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3" name="직사각형 22">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Keras</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5" name="그룹 24"/>
          <p:cNvGrpSpPr/>
          <p:nvPr/>
        </p:nvGrpSpPr>
        <p:grpSpPr>
          <a:xfrm>
            <a:off x="1361638" y="2780928"/>
            <a:ext cx="7346849" cy="2185917"/>
            <a:chOff x="990225" y="2030453"/>
            <a:chExt cx="7346849" cy="2185917"/>
          </a:xfrm>
        </p:grpSpPr>
        <p:grpSp>
          <p:nvGrpSpPr>
            <p:cNvPr id="26" name="그룹 25">
              <a:extLst>
                <a:ext uri="{FF2B5EF4-FFF2-40B4-BE49-F238E27FC236}">
                  <a16:creationId xmlns="" xmlns:a16="http://schemas.microsoft.com/office/drawing/2014/main" id="{9A3D5AF3-FFB8-4B15-8239-5499A085FAA4}"/>
                </a:ext>
              </a:extLst>
            </p:cNvPr>
            <p:cNvGrpSpPr/>
            <p:nvPr/>
          </p:nvGrpSpPr>
          <p:grpSpPr>
            <a:xfrm>
              <a:off x="990225" y="2032148"/>
              <a:ext cx="3939828" cy="2184222"/>
              <a:chOff x="-127500" y="2032148"/>
              <a:chExt cx="3939828" cy="2184222"/>
            </a:xfrm>
          </p:grpSpPr>
          <p:sp>
            <p:nvSpPr>
              <p:cNvPr id="42" name="TextBox 41">
                <a:extLst>
                  <a:ext uri="{FF2B5EF4-FFF2-40B4-BE49-F238E27FC236}">
                    <a16:creationId xmlns="" xmlns:a16="http://schemas.microsoft.com/office/drawing/2014/main" id="{C6FE323B-A12C-4AD0-B5CD-9ADB560EC6BD}"/>
                  </a:ext>
                </a:extLst>
              </p:cNvPr>
              <p:cNvSpPr txBox="1"/>
              <p:nvPr/>
            </p:nvSpPr>
            <p:spPr>
              <a:xfrm>
                <a:off x="629888" y="2619281"/>
                <a:ext cx="1157689" cy="292388"/>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latin typeface="SamsungOne 400" panose="020B0503030303020204" pitchFamily="34" charset="0"/>
                    <a:ea typeface="SamsungOne 400" panose="020B0503030303020204" pitchFamily="34" charset="0"/>
                    <a:cs typeface="Times New Roman" panose="02020603050405020304" pitchFamily="18" charset="0"/>
                  </a:defRPr>
                </a:lvl1pPr>
              </a:lstStyle>
              <a:p>
                <a:pPr algn="r"/>
                <a:r>
                  <a:rPr lang="en-US" altLang="ko-KR" sz="1300" b="1" dirty="0">
                    <a:solidFill>
                      <a:srgbClr val="FF0000"/>
                    </a:solidFill>
                  </a:rPr>
                  <a:t>Keras API</a:t>
                </a:r>
                <a:endParaRPr lang="ko-KR" altLang="en-US" sz="1300" b="1" dirty="0">
                  <a:solidFill>
                    <a:srgbClr val="FF0000"/>
                  </a:solidFill>
                </a:endParaRPr>
              </a:p>
            </p:txBody>
          </p:sp>
          <p:sp>
            <p:nvSpPr>
              <p:cNvPr id="43" name="사각형: 둥근 모서리 1">
                <a:extLst>
                  <a:ext uri="{FF2B5EF4-FFF2-40B4-BE49-F238E27FC236}">
                    <a16:creationId xmlns="" xmlns:a16="http://schemas.microsoft.com/office/drawing/2014/main" id="{60605E18-6CD7-41B5-8885-0146AC931A34}"/>
                  </a:ext>
                </a:extLst>
              </p:cNvPr>
              <p:cNvSpPr/>
              <p:nvPr/>
            </p:nvSpPr>
            <p:spPr>
              <a:xfrm>
                <a:off x="1243000" y="2032148"/>
                <a:ext cx="1198827" cy="313787"/>
              </a:xfrm>
              <a:prstGeom prst="roundRect">
                <a:avLst/>
              </a:prstGeom>
              <a:no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rgbClr val="1429A0"/>
                    </a:solidFill>
                    <a:latin typeface="SamsungOne 400" panose="020B0503030303020204" pitchFamily="34" charset="0"/>
                    <a:ea typeface="SamsungOne 400" panose="020B0503030303020204" pitchFamily="34" charset="0"/>
                  </a:rPr>
                  <a:t>Code</a:t>
                </a:r>
                <a:endParaRPr lang="ko-KR" altLang="en-US" b="1" dirty="0">
                  <a:solidFill>
                    <a:srgbClr val="1429A0"/>
                  </a:solidFill>
                  <a:latin typeface="SamsungOne 400" panose="020B0503030303020204" pitchFamily="34" charset="0"/>
                </a:endParaRPr>
              </a:p>
            </p:txBody>
          </p:sp>
          <p:sp>
            <p:nvSpPr>
              <p:cNvPr id="44" name="사각형: 둥근 모서리 16">
                <a:extLst>
                  <a:ext uri="{FF2B5EF4-FFF2-40B4-BE49-F238E27FC236}">
                    <a16:creationId xmlns="" xmlns:a16="http://schemas.microsoft.com/office/drawing/2014/main" id="{32A7256C-AA89-4286-8776-3B691C6A89EE}"/>
                  </a:ext>
                </a:extLst>
              </p:cNvPr>
              <p:cNvSpPr/>
              <p:nvPr/>
            </p:nvSpPr>
            <p:spPr>
              <a:xfrm>
                <a:off x="1219546" y="3631425"/>
                <a:ext cx="1245736" cy="584945"/>
              </a:xfrm>
              <a:prstGeom prst="roundRect">
                <a:avLst/>
              </a:prstGeom>
              <a:solidFill>
                <a:schemeClr val="bg1"/>
              </a:solidFill>
              <a:ln w="28575">
                <a:solidFill>
                  <a:srgbClr val="168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코드</a:t>
                </a:r>
              </a:p>
            </p:txBody>
          </p:sp>
          <p:sp>
            <p:nvSpPr>
              <p:cNvPr id="45" name="사각형: 둥근 모서리 17">
                <a:extLst>
                  <a:ext uri="{FF2B5EF4-FFF2-40B4-BE49-F238E27FC236}">
                    <a16:creationId xmlns="" xmlns:a16="http://schemas.microsoft.com/office/drawing/2014/main" id="{994BD0B4-061C-4EE5-8A14-ABA1EAD78D50}"/>
                  </a:ext>
                </a:extLst>
              </p:cNvPr>
              <p:cNvSpPr/>
              <p:nvPr/>
            </p:nvSpPr>
            <p:spPr>
              <a:xfrm>
                <a:off x="-127500" y="3631425"/>
                <a:ext cx="1245736" cy="584945"/>
              </a:xfrm>
              <a:prstGeom prst="roundRect">
                <a:avLst/>
              </a:prstGeom>
              <a:solidFill>
                <a:schemeClr val="bg1"/>
              </a:solidFill>
              <a:ln w="28575">
                <a:solidFill>
                  <a:srgbClr val="1E55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코드</a:t>
                </a:r>
              </a:p>
            </p:txBody>
          </p:sp>
          <p:sp>
            <p:nvSpPr>
              <p:cNvPr id="46" name="사각형: 둥근 모서리 18">
                <a:extLst>
                  <a:ext uri="{FF2B5EF4-FFF2-40B4-BE49-F238E27FC236}">
                    <a16:creationId xmlns="" xmlns:a16="http://schemas.microsoft.com/office/drawing/2014/main" id="{B6223E70-BBAC-4949-8766-DE43D11E3537}"/>
                  </a:ext>
                </a:extLst>
              </p:cNvPr>
              <p:cNvSpPr/>
              <p:nvPr/>
            </p:nvSpPr>
            <p:spPr>
              <a:xfrm>
                <a:off x="2566592" y="3631425"/>
                <a:ext cx="1245736" cy="584945"/>
              </a:xfrm>
              <a:prstGeom prst="roundRect">
                <a:avLst/>
              </a:prstGeom>
              <a:solidFill>
                <a:schemeClr val="bg1"/>
              </a:solidFill>
              <a:ln w="28575">
                <a:solidFill>
                  <a:srgbClr val="E67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코드</a:t>
                </a:r>
              </a:p>
            </p:txBody>
          </p:sp>
          <p:cxnSp>
            <p:nvCxnSpPr>
              <p:cNvPr id="47" name="직선 화살표 연결선 46">
                <a:extLst>
                  <a:ext uri="{FF2B5EF4-FFF2-40B4-BE49-F238E27FC236}">
                    <a16:creationId xmlns="" xmlns:a16="http://schemas.microsoft.com/office/drawing/2014/main" id="{128D8589-DF62-4625-A817-6556D79A099B}"/>
                  </a:ext>
                </a:extLst>
              </p:cNvPr>
              <p:cNvCxnSpPr>
                <a:stCxn id="43" idx="2"/>
              </p:cNvCxnSpPr>
              <p:nvPr/>
            </p:nvCxnSpPr>
            <p:spPr>
              <a:xfrm flipH="1">
                <a:off x="1842413" y="2345935"/>
                <a:ext cx="1" cy="254973"/>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그룹 47">
                <a:extLst>
                  <a:ext uri="{FF2B5EF4-FFF2-40B4-BE49-F238E27FC236}">
                    <a16:creationId xmlns="" xmlns:a16="http://schemas.microsoft.com/office/drawing/2014/main" id="{505C5984-E16E-40FF-B12F-406CA8056110}"/>
                  </a:ext>
                </a:extLst>
              </p:cNvPr>
              <p:cNvGrpSpPr/>
              <p:nvPr/>
            </p:nvGrpSpPr>
            <p:grpSpPr>
              <a:xfrm>
                <a:off x="495368" y="2647042"/>
                <a:ext cx="2694092" cy="984383"/>
                <a:chOff x="495368" y="2647042"/>
                <a:chExt cx="2694092" cy="984383"/>
              </a:xfrm>
            </p:grpSpPr>
            <p:sp>
              <p:nvSpPr>
                <p:cNvPr id="53" name="타원 52">
                  <a:extLst>
                    <a:ext uri="{FF2B5EF4-FFF2-40B4-BE49-F238E27FC236}">
                      <a16:creationId xmlns="" xmlns:a16="http://schemas.microsoft.com/office/drawing/2014/main" id="{59B558A1-E64D-4A3E-9A0F-6EC9C3B80950}"/>
                    </a:ext>
                  </a:extLst>
                </p:cNvPr>
                <p:cNvSpPr/>
                <p:nvPr/>
              </p:nvSpPr>
              <p:spPr>
                <a:xfrm>
                  <a:off x="1811813" y="2647042"/>
                  <a:ext cx="61200" cy="612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4" name="그룹 53">
                  <a:extLst>
                    <a:ext uri="{FF2B5EF4-FFF2-40B4-BE49-F238E27FC236}">
                      <a16:creationId xmlns="" xmlns:a16="http://schemas.microsoft.com/office/drawing/2014/main" id="{3FBDC3B5-D3DB-448C-9797-F32597555943}"/>
                    </a:ext>
                  </a:extLst>
                </p:cNvPr>
                <p:cNvGrpSpPr/>
                <p:nvPr/>
              </p:nvGrpSpPr>
              <p:grpSpPr>
                <a:xfrm>
                  <a:off x="495368" y="2708920"/>
                  <a:ext cx="2694092" cy="922505"/>
                  <a:chOff x="495368" y="2708920"/>
                  <a:chExt cx="2694092" cy="922505"/>
                </a:xfrm>
              </p:grpSpPr>
              <p:cxnSp>
                <p:nvCxnSpPr>
                  <p:cNvPr id="55" name="직선 연결선 54">
                    <a:extLst>
                      <a:ext uri="{FF2B5EF4-FFF2-40B4-BE49-F238E27FC236}">
                        <a16:creationId xmlns="" xmlns:a16="http://schemas.microsoft.com/office/drawing/2014/main" id="{8B1E9A9A-9F3B-4746-AB55-E3E81990FFDE}"/>
                      </a:ext>
                    </a:extLst>
                  </p:cNvPr>
                  <p:cNvCxnSpPr>
                    <a:cxnSpLocks/>
                  </p:cNvCxnSpPr>
                  <p:nvPr/>
                </p:nvCxnSpPr>
                <p:spPr>
                  <a:xfrm>
                    <a:off x="1842413" y="2708920"/>
                    <a:ext cx="0" cy="5413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F27354C1-EF8D-4FAA-8530-2F539C5D9781}"/>
                      </a:ext>
                    </a:extLst>
                  </p:cNvPr>
                  <p:cNvCxnSpPr>
                    <a:cxnSpLocks/>
                    <a:endCxn id="45" idx="0"/>
                  </p:cNvCxnSpPr>
                  <p:nvPr/>
                </p:nvCxnSpPr>
                <p:spPr>
                  <a:xfrm flipH="1">
                    <a:off x="495368" y="3250289"/>
                    <a:ext cx="1347046" cy="38113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59583FC1-45AF-4475-9B6F-5820014CB19F}"/>
                      </a:ext>
                    </a:extLst>
                  </p:cNvPr>
                  <p:cNvCxnSpPr>
                    <a:cxnSpLocks/>
                    <a:endCxn id="46" idx="0"/>
                  </p:cNvCxnSpPr>
                  <p:nvPr/>
                </p:nvCxnSpPr>
                <p:spPr>
                  <a:xfrm>
                    <a:off x="1842413" y="3250289"/>
                    <a:ext cx="1347047" cy="38113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 xmlns:a16="http://schemas.microsoft.com/office/drawing/2014/main" id="{A0B7FDF6-4269-4006-80C5-8348A2C5FB71}"/>
                      </a:ext>
                    </a:extLst>
                  </p:cNvPr>
                  <p:cNvCxnSpPr>
                    <a:cxnSpLocks/>
                    <a:endCxn id="44" idx="0"/>
                  </p:cNvCxnSpPr>
                  <p:nvPr/>
                </p:nvCxnSpPr>
                <p:spPr>
                  <a:xfrm>
                    <a:off x="1842413" y="3250289"/>
                    <a:ext cx="1" cy="38113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9" name="사각형: 둥근 모서리 15">
                <a:extLst>
                  <a:ext uri="{FF2B5EF4-FFF2-40B4-BE49-F238E27FC236}">
                    <a16:creationId xmlns="" xmlns:a16="http://schemas.microsoft.com/office/drawing/2014/main" id="{10E68A7B-4AF4-40A4-BBD3-3961E711C642}"/>
                  </a:ext>
                </a:extLst>
              </p:cNvPr>
              <p:cNvSpPr/>
              <p:nvPr/>
            </p:nvSpPr>
            <p:spPr>
              <a:xfrm>
                <a:off x="1037671" y="2927058"/>
                <a:ext cx="1609486" cy="424877"/>
              </a:xfrm>
              <a:prstGeom prst="roundRect">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latin typeface="SamsungOne 400" panose="020B0503030303020204" pitchFamily="34" charset="0"/>
                    <a:ea typeface="SamsungOne 400" panose="020B0503030303020204" pitchFamily="34" charset="0"/>
                  </a:rPr>
                  <a:t>Multi-backend Keras</a:t>
                </a:r>
                <a:endParaRPr lang="ko-KR" altLang="en-US" b="1" dirty="0"/>
              </a:p>
            </p:txBody>
          </p:sp>
          <p:pic>
            <p:nvPicPr>
              <p:cNvPr id="50" name="그림 49">
                <a:extLst>
                  <a:ext uri="{FF2B5EF4-FFF2-40B4-BE49-F238E27FC236}">
                    <a16:creationId xmlns="" xmlns:a16="http://schemas.microsoft.com/office/drawing/2014/main" id="{4CA32618-5F67-4998-BB70-F9CCD4F0F471}"/>
                  </a:ext>
                </a:extLst>
              </p:cNvPr>
              <p:cNvPicPr>
                <a:picLocks noChangeAspect="1"/>
              </p:cNvPicPr>
              <p:nvPr/>
            </p:nvPicPr>
            <p:blipFill>
              <a:blip r:embed="rId3"/>
              <a:stretch>
                <a:fillRect/>
              </a:stretch>
            </p:blipFill>
            <p:spPr>
              <a:xfrm>
                <a:off x="25338" y="3774900"/>
                <a:ext cx="940059" cy="295055"/>
              </a:xfrm>
              <a:prstGeom prst="rect">
                <a:avLst/>
              </a:prstGeom>
            </p:spPr>
          </p:pic>
          <p:pic>
            <p:nvPicPr>
              <p:cNvPr id="51" name="그림 50">
                <a:extLst>
                  <a:ext uri="{FF2B5EF4-FFF2-40B4-BE49-F238E27FC236}">
                    <a16:creationId xmlns="" xmlns:a16="http://schemas.microsoft.com/office/drawing/2014/main" id="{C620D68C-179D-48AC-A9EF-171415273805}"/>
                  </a:ext>
                </a:extLst>
              </p:cNvPr>
              <p:cNvPicPr>
                <a:picLocks noChangeAspect="1"/>
              </p:cNvPicPr>
              <p:nvPr/>
            </p:nvPicPr>
            <p:blipFill>
              <a:blip r:embed="rId4"/>
              <a:stretch>
                <a:fillRect/>
              </a:stretch>
            </p:blipFill>
            <p:spPr>
              <a:xfrm>
                <a:off x="1351516" y="3740591"/>
                <a:ext cx="967505" cy="363672"/>
              </a:xfrm>
              <a:prstGeom prst="rect">
                <a:avLst/>
              </a:prstGeom>
            </p:spPr>
          </p:pic>
          <p:pic>
            <p:nvPicPr>
              <p:cNvPr id="52" name="그림 51">
                <a:extLst>
                  <a:ext uri="{FF2B5EF4-FFF2-40B4-BE49-F238E27FC236}">
                    <a16:creationId xmlns="" xmlns:a16="http://schemas.microsoft.com/office/drawing/2014/main" id="{730FDE79-156F-4EC1-B5D6-C690F84F1597}"/>
                  </a:ext>
                </a:extLst>
              </p:cNvPr>
              <p:cNvPicPr>
                <a:picLocks noChangeAspect="1"/>
              </p:cNvPicPr>
              <p:nvPr/>
            </p:nvPicPr>
            <p:blipFill rotWithShape="1">
              <a:blip r:embed="rId5"/>
              <a:srcRect l="2644" r="2196" b="3314"/>
              <a:stretch/>
            </p:blipFill>
            <p:spPr>
              <a:xfrm>
                <a:off x="2722593" y="3700178"/>
                <a:ext cx="933733" cy="444498"/>
              </a:xfrm>
              <a:prstGeom prst="rect">
                <a:avLst/>
              </a:prstGeom>
            </p:spPr>
          </p:pic>
        </p:grpSp>
        <p:grpSp>
          <p:nvGrpSpPr>
            <p:cNvPr id="27" name="그룹 26">
              <a:extLst>
                <a:ext uri="{FF2B5EF4-FFF2-40B4-BE49-F238E27FC236}">
                  <a16:creationId xmlns="" xmlns:a16="http://schemas.microsoft.com/office/drawing/2014/main" id="{435B51DF-3F4F-4F29-8F19-AD9BC7A51DDA}"/>
                </a:ext>
              </a:extLst>
            </p:cNvPr>
            <p:cNvGrpSpPr/>
            <p:nvPr/>
          </p:nvGrpSpPr>
          <p:grpSpPr>
            <a:xfrm>
              <a:off x="5036923" y="2030453"/>
              <a:ext cx="3300151" cy="2185917"/>
              <a:chOff x="4239395" y="2030453"/>
              <a:chExt cx="3300151" cy="2185917"/>
            </a:xfrm>
          </p:grpSpPr>
          <p:pic>
            <p:nvPicPr>
              <p:cNvPr id="28" name="그림 27">
                <a:extLst>
                  <a:ext uri="{FF2B5EF4-FFF2-40B4-BE49-F238E27FC236}">
                    <a16:creationId xmlns="" xmlns:a16="http://schemas.microsoft.com/office/drawing/2014/main" id="{A20712CE-13FD-4947-90FB-CF9F48B86E29}"/>
                  </a:ext>
                </a:extLst>
              </p:cNvPr>
              <p:cNvPicPr>
                <a:picLocks noChangeAspect="1"/>
              </p:cNvPicPr>
              <p:nvPr/>
            </p:nvPicPr>
            <p:blipFill rotWithShape="1">
              <a:blip r:embed="rId5"/>
              <a:srcRect l="2644" r="2196" b="3314"/>
              <a:stretch/>
            </p:blipFill>
            <p:spPr>
              <a:xfrm>
                <a:off x="5127496" y="3700178"/>
                <a:ext cx="933733" cy="444498"/>
              </a:xfrm>
              <a:prstGeom prst="rect">
                <a:avLst/>
              </a:prstGeom>
            </p:spPr>
          </p:pic>
          <p:sp>
            <p:nvSpPr>
              <p:cNvPr id="29" name="TextBox 28">
                <a:extLst>
                  <a:ext uri="{FF2B5EF4-FFF2-40B4-BE49-F238E27FC236}">
                    <a16:creationId xmlns="" xmlns:a16="http://schemas.microsoft.com/office/drawing/2014/main" id="{E1ED0117-F6B2-4C8F-AF59-FAF977BE32F7}"/>
                  </a:ext>
                </a:extLst>
              </p:cNvPr>
              <p:cNvSpPr txBox="1"/>
              <p:nvPr/>
            </p:nvSpPr>
            <p:spPr>
              <a:xfrm>
                <a:off x="4239395" y="2804831"/>
                <a:ext cx="1157689" cy="292388"/>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latin typeface="SamsungOne 400" panose="020B0503030303020204" pitchFamily="34" charset="0"/>
                    <a:ea typeface="SamsungOne 400" panose="020B0503030303020204" pitchFamily="34" charset="0"/>
                    <a:cs typeface="Times New Roman" panose="02020603050405020304" pitchFamily="18" charset="0"/>
                  </a:defRPr>
                </a:lvl1pPr>
              </a:lstStyle>
              <a:p>
                <a:pPr algn="r"/>
                <a:r>
                  <a:rPr lang="en-US" altLang="ko-KR" sz="1300" b="1" dirty="0">
                    <a:solidFill>
                      <a:srgbClr val="FF0000"/>
                    </a:solidFill>
                  </a:rPr>
                  <a:t>Keras API</a:t>
                </a:r>
                <a:endParaRPr lang="ko-KR" altLang="en-US" sz="1300" b="1" dirty="0">
                  <a:solidFill>
                    <a:srgbClr val="FF0000"/>
                  </a:solidFill>
                </a:endParaRPr>
              </a:p>
            </p:txBody>
          </p:sp>
          <p:sp>
            <p:nvSpPr>
              <p:cNvPr id="30" name="사각형: 둥근 모서리 48">
                <a:extLst>
                  <a:ext uri="{FF2B5EF4-FFF2-40B4-BE49-F238E27FC236}">
                    <a16:creationId xmlns="" xmlns:a16="http://schemas.microsoft.com/office/drawing/2014/main" id="{EA966231-8D66-4FF0-8A7A-D8825FDD8AA2}"/>
                  </a:ext>
                </a:extLst>
              </p:cNvPr>
              <p:cNvSpPr/>
              <p:nvPr/>
            </p:nvSpPr>
            <p:spPr>
              <a:xfrm>
                <a:off x="5001149" y="2030453"/>
                <a:ext cx="1198827" cy="313787"/>
              </a:xfrm>
              <a:prstGeom prst="roundRect">
                <a:avLst/>
              </a:prstGeom>
              <a:no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rgbClr val="1429A0"/>
                    </a:solidFill>
                    <a:latin typeface="SamsungOne 400" panose="020B0503030303020204" pitchFamily="34" charset="0"/>
                    <a:ea typeface="SamsungOne 400" panose="020B0503030303020204" pitchFamily="34" charset="0"/>
                  </a:rPr>
                  <a:t>Code</a:t>
                </a:r>
                <a:endParaRPr lang="ko-KR" altLang="en-US" b="1" dirty="0">
                  <a:solidFill>
                    <a:srgbClr val="1429A0"/>
                  </a:solidFill>
                  <a:latin typeface="SamsungOne 400" panose="020B0503030303020204" pitchFamily="34" charset="0"/>
                </a:endParaRPr>
              </a:p>
            </p:txBody>
          </p:sp>
          <p:grpSp>
            <p:nvGrpSpPr>
              <p:cNvPr id="31" name="그룹 30">
                <a:extLst>
                  <a:ext uri="{FF2B5EF4-FFF2-40B4-BE49-F238E27FC236}">
                    <a16:creationId xmlns="" xmlns:a16="http://schemas.microsoft.com/office/drawing/2014/main" id="{446AEEA0-A492-4A12-BA31-BFA89EBC658D}"/>
                  </a:ext>
                </a:extLst>
              </p:cNvPr>
              <p:cNvGrpSpPr/>
              <p:nvPr/>
            </p:nvGrpSpPr>
            <p:grpSpPr>
              <a:xfrm>
                <a:off x="5427137" y="2677365"/>
                <a:ext cx="61200" cy="931653"/>
                <a:chOff x="5567341" y="2649760"/>
                <a:chExt cx="61200" cy="886107"/>
              </a:xfrm>
            </p:grpSpPr>
            <p:cxnSp>
              <p:nvCxnSpPr>
                <p:cNvPr id="40" name="직선 연결선 39">
                  <a:extLst>
                    <a:ext uri="{FF2B5EF4-FFF2-40B4-BE49-F238E27FC236}">
                      <a16:creationId xmlns="" xmlns:a16="http://schemas.microsoft.com/office/drawing/2014/main" id="{184C0C4B-6845-43B7-89DC-AB9A3C23ABFA}"/>
                    </a:ext>
                  </a:extLst>
                </p:cNvPr>
                <p:cNvCxnSpPr>
                  <a:cxnSpLocks/>
                </p:cNvCxnSpPr>
                <p:nvPr/>
              </p:nvCxnSpPr>
              <p:spPr>
                <a:xfrm>
                  <a:off x="5600562" y="2708920"/>
                  <a:ext cx="0" cy="826947"/>
                </a:xfrm>
                <a:prstGeom prst="line">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 xmlns:a16="http://schemas.microsoft.com/office/drawing/2014/main" id="{144F634E-B088-4CE9-8464-1912590A2D44}"/>
                    </a:ext>
                  </a:extLst>
                </p:cNvPr>
                <p:cNvSpPr/>
                <p:nvPr/>
              </p:nvSpPr>
              <p:spPr>
                <a:xfrm>
                  <a:off x="5567341" y="2649760"/>
                  <a:ext cx="61200" cy="612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그룹 31">
                <a:extLst>
                  <a:ext uri="{FF2B5EF4-FFF2-40B4-BE49-F238E27FC236}">
                    <a16:creationId xmlns="" xmlns:a16="http://schemas.microsoft.com/office/drawing/2014/main" id="{F8BD45F9-337D-4882-A740-B3EF684B7EE0}"/>
                  </a:ext>
                </a:extLst>
              </p:cNvPr>
              <p:cNvGrpSpPr/>
              <p:nvPr/>
            </p:nvGrpSpPr>
            <p:grpSpPr>
              <a:xfrm>
                <a:off x="5707496" y="2677364"/>
                <a:ext cx="61200" cy="931656"/>
                <a:chOff x="5567341" y="2649760"/>
                <a:chExt cx="61200" cy="886108"/>
              </a:xfrm>
            </p:grpSpPr>
            <p:cxnSp>
              <p:nvCxnSpPr>
                <p:cNvPr id="38" name="직선 연결선 37">
                  <a:extLst>
                    <a:ext uri="{FF2B5EF4-FFF2-40B4-BE49-F238E27FC236}">
                      <a16:creationId xmlns="" xmlns:a16="http://schemas.microsoft.com/office/drawing/2014/main" id="{94C35E10-36E0-4501-8040-9EC972773BD1}"/>
                    </a:ext>
                  </a:extLst>
                </p:cNvPr>
                <p:cNvCxnSpPr>
                  <a:cxnSpLocks/>
                </p:cNvCxnSpPr>
                <p:nvPr/>
              </p:nvCxnSpPr>
              <p:spPr>
                <a:xfrm>
                  <a:off x="5600562" y="2708920"/>
                  <a:ext cx="0" cy="826947"/>
                </a:xfrm>
                <a:prstGeom prst="line">
                  <a:avLst/>
                </a:prstGeom>
                <a:ln w="12700">
                  <a:solidFill>
                    <a:srgbClr val="E67C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 xmlns:a16="http://schemas.microsoft.com/office/drawing/2014/main" id="{3FDEB40C-EA21-4E1E-A638-5E7CF68A9BF9}"/>
                    </a:ext>
                  </a:extLst>
                </p:cNvPr>
                <p:cNvSpPr/>
                <p:nvPr/>
              </p:nvSpPr>
              <p:spPr>
                <a:xfrm>
                  <a:off x="5567341" y="2649760"/>
                  <a:ext cx="61200" cy="61200"/>
                </a:xfrm>
                <a:prstGeom prst="ellipse">
                  <a:avLst/>
                </a:prstGeom>
                <a:solidFill>
                  <a:schemeClr val="bg1"/>
                </a:solidFill>
                <a:ln>
                  <a:solidFill>
                    <a:srgbClr val="E67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3" name="직선 화살표 연결선 32">
                <a:extLst>
                  <a:ext uri="{FF2B5EF4-FFF2-40B4-BE49-F238E27FC236}">
                    <a16:creationId xmlns="" xmlns:a16="http://schemas.microsoft.com/office/drawing/2014/main" id="{14D698BB-EEE6-455D-BCF0-2098994B5931}"/>
                  </a:ext>
                </a:extLst>
              </p:cNvPr>
              <p:cNvCxnSpPr>
                <a:stCxn id="30" idx="2"/>
              </p:cNvCxnSpPr>
              <p:nvPr/>
            </p:nvCxnSpPr>
            <p:spPr>
              <a:xfrm flipH="1">
                <a:off x="5488337" y="2344240"/>
                <a:ext cx="112226" cy="273346"/>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21152FBA-BBF3-4D92-91D4-09692AEB1492}"/>
                  </a:ext>
                </a:extLst>
              </p:cNvPr>
              <p:cNvCxnSpPr>
                <a:stCxn id="30" idx="2"/>
              </p:cNvCxnSpPr>
              <p:nvPr/>
            </p:nvCxnSpPr>
            <p:spPr>
              <a:xfrm>
                <a:off x="5600563" y="2344240"/>
                <a:ext cx="106933" cy="273346"/>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17421FB9-77F0-42D0-9E9B-D99EE4C7EC52}"/>
                  </a:ext>
                </a:extLst>
              </p:cNvPr>
              <p:cNvSpPr txBox="1"/>
              <p:nvPr/>
            </p:nvSpPr>
            <p:spPr>
              <a:xfrm>
                <a:off x="5801917" y="2651867"/>
                <a:ext cx="1737629" cy="492443"/>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latin typeface="SamsungOne 400" panose="020B0503030303020204" pitchFamily="34" charset="0"/>
                    <a:ea typeface="SamsungOne 400" panose="020B0503030303020204" pitchFamily="34" charset="0"/>
                    <a:cs typeface="Times New Roman" panose="02020603050405020304" pitchFamily="18" charset="0"/>
                  </a:defRPr>
                </a:lvl1pPr>
              </a:lstStyle>
              <a:p>
                <a:pPr algn="l"/>
                <a:r>
                  <a:rPr lang="en-US" altLang="ko-KR" sz="1300" b="1" dirty="0">
                    <a:solidFill>
                      <a:srgbClr val="E67C24"/>
                    </a:solidFill>
                  </a:rPr>
                  <a:t>TensorFlow specific </a:t>
                </a:r>
              </a:p>
              <a:p>
                <a:pPr algn="l"/>
                <a:r>
                  <a:rPr lang="en-US" altLang="ko-KR" sz="1300" b="1" dirty="0">
                    <a:solidFill>
                      <a:srgbClr val="E67C24"/>
                    </a:solidFill>
                  </a:rPr>
                  <a:t>implementations </a:t>
                </a:r>
              </a:p>
            </p:txBody>
          </p:sp>
          <p:sp>
            <p:nvSpPr>
              <p:cNvPr id="36" name="사각형: 둥근 모서리 45">
                <a:extLst>
                  <a:ext uri="{FF2B5EF4-FFF2-40B4-BE49-F238E27FC236}">
                    <a16:creationId xmlns="" xmlns:a16="http://schemas.microsoft.com/office/drawing/2014/main" id="{F8E3A142-B0B1-46EA-B97D-5EC7D46CFFEA}"/>
                  </a:ext>
                </a:extLst>
              </p:cNvPr>
              <p:cNvSpPr/>
              <p:nvPr/>
            </p:nvSpPr>
            <p:spPr>
              <a:xfrm>
                <a:off x="4789619" y="3112607"/>
                <a:ext cx="1609486" cy="273347"/>
              </a:xfrm>
              <a:prstGeom prst="roundRect">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latin typeface="D2Coding" panose="020B0609020101020101" pitchFamily="49" charset="-127"/>
                    <a:ea typeface="D2Coding" panose="020B0609020101020101" pitchFamily="49" charset="-127"/>
                  </a:rPr>
                  <a:t>tf.keras</a:t>
                </a:r>
                <a:endParaRPr lang="ko-KR" altLang="en-US" b="1" dirty="0">
                  <a:latin typeface="D2Coding" panose="020B0609020101020101" pitchFamily="49" charset="-127"/>
                  <a:ea typeface="D2Coding" panose="020B0609020101020101" pitchFamily="49" charset="-127"/>
                </a:endParaRPr>
              </a:p>
            </p:txBody>
          </p:sp>
          <p:sp>
            <p:nvSpPr>
              <p:cNvPr id="37" name="사각형: 둥근 모서리 44">
                <a:extLst>
                  <a:ext uri="{FF2B5EF4-FFF2-40B4-BE49-F238E27FC236}">
                    <a16:creationId xmlns="" xmlns:a16="http://schemas.microsoft.com/office/drawing/2014/main" id="{A8742C91-6671-4607-AD89-07FE304F48E0}"/>
                  </a:ext>
                </a:extLst>
              </p:cNvPr>
              <p:cNvSpPr/>
              <p:nvPr/>
            </p:nvSpPr>
            <p:spPr>
              <a:xfrm>
                <a:off x="4789619" y="3112608"/>
                <a:ext cx="1609486" cy="1103762"/>
              </a:xfrm>
              <a:prstGeom prst="roundRect">
                <a:avLst>
                  <a:gd name="adj" fmla="val 6852"/>
                </a:avLst>
              </a:prstGeom>
              <a:noFill/>
              <a:ln w="28575">
                <a:solidFill>
                  <a:srgbClr val="E67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Tree>
    <p:extLst>
      <p:ext uri="{BB962C8B-B14F-4D97-AF65-F5344CB8AC3E}">
        <p14:creationId xmlns:p14="http://schemas.microsoft.com/office/powerpoint/2010/main" val="196488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Put the result from the previous slide, -0.5 as s, and run it </a:t>
            </a:r>
            <a:r>
              <a:rPr lang="en-US" altLang="ko-KR" sz="1300" dirty="0">
                <a:solidFill>
                  <a:schemeClr val="tx1"/>
                </a:solidFill>
                <a:latin typeface="SamsungOne 400" panose="020B0503030303020204" pitchFamily="34" charset="0"/>
                <a:ea typeface="SamsungOne 400" panose="020B0503030303020204" pitchFamily="34" charset="0"/>
              </a:rPr>
              <a:t>through the threshold function.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return is -1.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learn about the truth table.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F823967D-0350-A745-9010-572C81DCC60A}"/>
                  </a:ext>
                </a:extLst>
              </p:cNvPr>
              <p:cNvSpPr txBox="1"/>
              <p:nvPr/>
            </p:nvSpPr>
            <p:spPr>
              <a:xfrm>
                <a:off x="584375" y="2420889"/>
                <a:ext cx="8883625" cy="2879658"/>
              </a:xfrm>
              <a:prstGeom prst="rect">
                <a:avLst/>
              </a:prstGeom>
              <a:solidFill>
                <a:schemeClr val="bg1">
                  <a:lumMod val="95000"/>
                </a:schemeClr>
              </a:solidFill>
            </p:spPr>
            <p:txBody>
              <a:bodyPr wrap="square" tIns="144000" rtlCol="0">
                <a:noAutofit/>
              </a:bodyPr>
              <a:lstStyle/>
              <a:p>
                <a:pPr marL="88900">
                  <a:spcBef>
                    <a:spcPts val="600"/>
                  </a:spcBef>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truth table displays truth or false for all results of the propositions or the combination of their </a:t>
                </a:r>
                <a:r>
                  <a:rPr lang="en-US" altLang="ko-KR" sz="1300" dirty="0">
                    <a:solidFill>
                      <a:srgbClr val="0070C0"/>
                    </a:solidFill>
                    <a:latin typeface="SamsungOne 400" panose="020B0503030303020204" pitchFamily="34" charset="0"/>
                    <a:ea typeface="SamsungOne 400" panose="020B0503030303020204" pitchFamily="34" charset="0"/>
                  </a:rPr>
                  <a:t>Boolean functions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88900">
                  <a:spcBef>
                    <a:spcPts val="600"/>
                  </a:spcBef>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in </a:t>
                </a:r>
                <a:r>
                  <a:rPr lang="en-US" altLang="ko-KR" sz="1300" dirty="0">
                    <a:solidFill>
                      <a:srgbClr val="0070C0"/>
                    </a:solidFill>
                    <a:latin typeface="SamsungOne 400" panose="020B0503030303020204" pitchFamily="34" charset="0"/>
                    <a:ea typeface="SamsungOne 400" panose="020B0503030303020204" pitchFamily="34" charset="0"/>
                  </a:rPr>
                  <a:t>conjunction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 statements P and Q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𝑃</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𝑄</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truth table can be constructed as below.</a:t>
                </a:r>
              </a:p>
              <a:p>
                <a:pPr marL="88900">
                  <a:spcBef>
                    <a:spcPts val="600"/>
                  </a:spcBef>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true∙false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also notated as T∙F or 1∙0.</a:t>
                </a:r>
                <a:endParaRPr kumimoji="1" lang="en-US" altLang="ko-KR" dirty="0"/>
              </a:p>
            </p:txBody>
          </p:sp>
        </mc:Choice>
        <mc:Fallback xmlns="">
          <p:sp>
            <p:nvSpPr>
              <p:cNvPr id="2" name="TextBox 1">
                <a:extLst>
                  <a:ext uri="{FF2B5EF4-FFF2-40B4-BE49-F238E27FC236}">
                    <a16:creationId xmlns:a16="http://schemas.microsoft.com/office/drawing/2014/main" xmlns="" xmlns:a14="http://schemas.microsoft.com/office/drawing/2010/main" id="{F823967D-0350-A745-9010-572C81DCC60A}"/>
                  </a:ext>
                </a:extLst>
              </p:cNvPr>
              <p:cNvSpPr txBox="1">
                <a:spLocks noRot="1" noChangeAspect="1" noMove="1" noResize="1" noEditPoints="1" noAdjustHandles="1" noChangeArrowheads="1" noChangeShapeType="1" noTextEdit="1"/>
              </p:cNvSpPr>
              <p:nvPr/>
            </p:nvSpPr>
            <p:spPr>
              <a:xfrm>
                <a:off x="584375" y="2420889"/>
                <a:ext cx="8883625" cy="2879658"/>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4" name="표 4">
                <a:extLst>
                  <a:ext uri="{FF2B5EF4-FFF2-40B4-BE49-F238E27FC236}">
                    <a16:creationId xmlns="" xmlns:a16="http://schemas.microsoft.com/office/drawing/2014/main" id="{A5F09DA8-2A2A-FF47-B5BE-5723CFCF6CE2}"/>
                  </a:ext>
                </a:extLst>
              </p:cNvPr>
              <p:cNvGraphicFramePr>
                <a:graphicFrameLocks noGrp="1"/>
              </p:cNvGraphicFramePr>
              <p:nvPr>
                <p:extLst>
                  <p:ext uri="{D42A27DB-BD31-4B8C-83A1-F6EECF244321}">
                    <p14:modId xmlns:p14="http://schemas.microsoft.com/office/powerpoint/2010/main" val="656861693"/>
                  </p:ext>
                </p:extLst>
              </p:nvPr>
            </p:nvGraphicFramePr>
            <p:xfrm>
              <a:off x="774948" y="3645024"/>
              <a:ext cx="5904657" cy="1447800"/>
            </p:xfrm>
            <a:graphic>
              <a:graphicData uri="http://schemas.openxmlformats.org/drawingml/2006/table">
                <a:tbl>
                  <a:tblPr firstRow="1" bandRow="1">
                    <a:tableStyleId>{5940675A-B579-460E-94D1-54222C63F5DA}</a:tableStyleId>
                  </a:tblPr>
                  <a:tblGrid>
                    <a:gridCol w="1968219">
                      <a:extLst>
                        <a:ext uri="{9D8B030D-6E8A-4147-A177-3AD203B41FA5}">
                          <a16:colId xmlns="" xmlns:a16="http://schemas.microsoft.com/office/drawing/2014/main" val="4031091396"/>
                        </a:ext>
                      </a:extLst>
                    </a:gridCol>
                    <a:gridCol w="1968219">
                      <a:extLst>
                        <a:ext uri="{9D8B030D-6E8A-4147-A177-3AD203B41FA5}">
                          <a16:colId xmlns="" xmlns:a16="http://schemas.microsoft.com/office/drawing/2014/main" val="1080795727"/>
                        </a:ext>
                      </a:extLst>
                    </a:gridCol>
                    <a:gridCol w="1968219">
                      <a:extLst>
                        <a:ext uri="{9D8B030D-6E8A-4147-A177-3AD203B41FA5}">
                          <a16:colId xmlns="" xmlns:a16="http://schemas.microsoft.com/office/drawing/2014/main" val="4184714559"/>
                        </a:ext>
                      </a:extLst>
                    </a:gridCol>
                  </a:tblGrid>
                  <a:tr h="261940">
                    <a:tc>
                      <a:txBody>
                        <a:bodyPr/>
                        <a:lstStyle/>
                        <a:p>
                          <a:pPr algn="ctr" latinLnBrk="1"/>
                          <a:r>
                            <a:rPr lang="en-US" altLang="ko-KR" sz="1300" dirty="0">
                              <a:latin typeface="SamsungOne 400" panose="020B0503030303020204" pitchFamily="34" charset="0"/>
                              <a:ea typeface="SamsungOne 400" panose="020B0503030303020204" pitchFamily="34" charset="0"/>
                            </a:rPr>
                            <a:t>Proposition P </a:t>
                          </a:r>
                          <a:endParaRPr lang="ko-KR" altLang="en-US" sz="130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Proposition Q</a:t>
                          </a:r>
                          <a:endParaRPr lang="ko-KR" altLang="en-US" sz="13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300" smtClean="0">
                                    <a:latin typeface="Cambria Math" panose="02040503050406030204" pitchFamily="18" charset="0"/>
                                  </a:rPr>
                                  <m:t>𝑷</m:t>
                                </m:r>
                                <m:r>
                                  <a:rPr lang="en-US" altLang="ko-KR" sz="1300" smtClean="0">
                                    <a:latin typeface="Cambria Math" panose="02040503050406030204" pitchFamily="18" charset="0"/>
                                  </a:rPr>
                                  <m:t>∧</m:t>
                                </m:r>
                                <m:r>
                                  <a:rPr lang="en-US" altLang="ko-KR" sz="1300" smtClean="0">
                                    <a:latin typeface="Cambria Math" panose="02040503050406030204" pitchFamily="18" charset="0"/>
                                  </a:rPr>
                                  <m:t>𝑸</m:t>
                                </m:r>
                              </m:oMath>
                            </m:oMathPara>
                          </a14:m>
                          <a:endParaRPr lang="ko-KR" altLang="en-US" sz="13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3021588395"/>
                      </a:ext>
                    </a:extLst>
                  </a:tr>
                  <a:tr h="261940">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884121147"/>
                      </a:ext>
                    </a:extLst>
                  </a:tr>
                  <a:tr h="261940">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466669791"/>
                      </a:ext>
                    </a:extLst>
                  </a:tr>
                  <a:tr h="261940">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094114213"/>
                      </a:ext>
                    </a:extLst>
                  </a:tr>
                  <a:tr h="223467">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77979869"/>
                      </a:ext>
                    </a:extLst>
                  </a:tr>
                </a:tbl>
              </a:graphicData>
            </a:graphic>
          </p:graphicFrame>
        </mc:Choice>
        <mc:Fallback xmlns="">
          <p:graphicFrame>
            <p:nvGraphicFramePr>
              <p:cNvPr id="4" name="표 4">
                <a:extLst>
                  <a:ext uri="{FF2B5EF4-FFF2-40B4-BE49-F238E27FC236}">
                    <a16:creationId xmlns="" xmlns:a16="http://schemas.microsoft.com/office/drawing/2014/main" xmlns:a14="http://schemas.microsoft.com/office/drawing/2010/main" id="{A5F09DA8-2A2A-FF47-B5BE-5723CFCF6CE2}"/>
                  </a:ext>
                </a:extLst>
              </p:cNvPr>
              <p:cNvGraphicFramePr>
                <a:graphicFrameLocks noGrp="1"/>
              </p:cNvGraphicFramePr>
              <p:nvPr>
                <p:extLst>
                  <p:ext uri="{D42A27DB-BD31-4B8C-83A1-F6EECF244321}">
                    <p14:modId xmlns:p14="http://schemas.microsoft.com/office/powerpoint/2010/main" val="656861693"/>
                  </p:ext>
                </p:extLst>
              </p:nvPr>
            </p:nvGraphicFramePr>
            <p:xfrm>
              <a:off x="774948" y="3645024"/>
              <a:ext cx="5904657" cy="1447800"/>
            </p:xfrm>
            <a:graphic>
              <a:graphicData uri="http://schemas.openxmlformats.org/drawingml/2006/table">
                <a:tbl>
                  <a:tblPr firstRow="1" bandRow="1">
                    <a:tableStyleId>{5940675A-B579-460E-94D1-54222C63F5DA}</a:tableStyleId>
                  </a:tblPr>
                  <a:tblGrid>
                    <a:gridCol w="1968219">
                      <a:extLst>
                        <a:ext uri="{9D8B030D-6E8A-4147-A177-3AD203B41FA5}">
                          <a16:colId xmlns="" xmlns:a16="http://schemas.microsoft.com/office/drawing/2014/main" xmlns:a14="http://schemas.microsoft.com/office/drawing/2010/main" val="4031091396"/>
                        </a:ext>
                      </a:extLst>
                    </a:gridCol>
                    <a:gridCol w="1968219">
                      <a:extLst>
                        <a:ext uri="{9D8B030D-6E8A-4147-A177-3AD203B41FA5}">
                          <a16:colId xmlns="" xmlns:a16="http://schemas.microsoft.com/office/drawing/2014/main" xmlns:a14="http://schemas.microsoft.com/office/drawing/2010/main" val="1080795727"/>
                        </a:ext>
                      </a:extLst>
                    </a:gridCol>
                    <a:gridCol w="1968219">
                      <a:extLst>
                        <a:ext uri="{9D8B030D-6E8A-4147-A177-3AD203B41FA5}">
                          <a16:colId xmlns="" xmlns:a16="http://schemas.microsoft.com/office/drawing/2014/main" xmlns:a14="http://schemas.microsoft.com/office/drawing/2010/main" val="4184714559"/>
                        </a:ext>
                      </a:extLst>
                    </a:gridCol>
                  </a:tblGrid>
                  <a:tr h="289560">
                    <a:tc>
                      <a:txBody>
                        <a:bodyPr/>
                        <a:lstStyle/>
                        <a:p>
                          <a:pPr algn="ctr" latinLnBrk="1"/>
                          <a:r>
                            <a:rPr lang="en-US" altLang="ko-KR" sz="1300" dirty="0">
                              <a:latin typeface="SamsungOne 400" panose="020B0503030303020204" pitchFamily="34" charset="0"/>
                              <a:ea typeface="SamsungOne 400" panose="020B0503030303020204" pitchFamily="34" charset="0"/>
                            </a:rPr>
                            <a:t>Proposition P </a:t>
                          </a:r>
                          <a:endParaRPr lang="ko-KR" altLang="en-US" sz="130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Proposition Q</a:t>
                          </a:r>
                          <a:endParaRPr lang="ko-KR" altLang="en-US" sz="13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endParaRPr lang="ko-K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rotWithShape="0">
                          <a:blip r:embed="rId4"/>
                          <a:stretch>
                            <a:fillRect l="-200310" t="-2083" r="-929" b="-414583"/>
                          </a:stretch>
                        </a:blipFill>
                      </a:tcPr>
                    </a:tc>
                    <a:extLst>
                      <a:ext uri="{0D108BD9-81ED-4DB2-BD59-A6C34878D82A}">
                        <a16:rowId xmlns="" xmlns:a16="http://schemas.microsoft.com/office/drawing/2014/main" xmlns:a14="http://schemas.microsoft.com/office/drawing/2010/main" val="3021588395"/>
                      </a:ext>
                    </a:extLst>
                  </a:tr>
                  <a:tr h="289560">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xmlns:a14="http://schemas.microsoft.com/office/drawing/2010/main" val="884121147"/>
                      </a:ext>
                    </a:extLst>
                  </a:tr>
                  <a:tr h="289560">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xmlns:a14="http://schemas.microsoft.com/office/drawing/2010/main" val="466669791"/>
                      </a:ext>
                    </a:extLst>
                  </a:tr>
                  <a:tr h="289560">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xmlns:a14="http://schemas.microsoft.com/office/drawing/2010/main" val="3094114213"/>
                      </a:ext>
                    </a:extLst>
                  </a:tr>
                  <a:tr h="289560">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xmlns:a14="http://schemas.microsoft.com/office/drawing/2010/main" val="1077979869"/>
                      </a:ext>
                    </a:extLst>
                  </a:tr>
                </a:tbl>
              </a:graphicData>
            </a:graphic>
          </p:graphicFrame>
        </mc:Fallback>
      </mc:AlternateContent>
    </p:spTree>
    <p:extLst>
      <p:ext uri="{BB962C8B-B14F-4D97-AF65-F5344CB8AC3E}">
        <p14:creationId xmlns:p14="http://schemas.microsoft.com/office/powerpoint/2010/main" val="2754163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a neural network with TensorFlow</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Linear regression with </a:t>
              </a:r>
              <a:r>
                <a:rPr lang="en-US" altLang="ko-KR" sz="1400" dirty="0" err="1">
                  <a:solidFill>
                    <a:prstClr val="black">
                      <a:lumMod val="85000"/>
                      <a:lumOff val="15000"/>
                    </a:prstClr>
                  </a:solidFill>
                  <a:latin typeface="SamsungOne 400" panose="020B0503030303020204" pitchFamily="34" charset="0"/>
                </a:rPr>
                <a:t>TensorFlow</a:t>
              </a:r>
              <a:endParaRPr lang="en-US" altLang="ko-KR"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2" name="직사각형 11">
                <a:extLst>
                  <a:ext uri="{FF2B5EF4-FFF2-40B4-BE49-F238E27FC236}">
                    <a16:creationId xmlns="" xmlns:a16="http://schemas.microsoft.com/office/drawing/2014/main" id="{D8BF98C4-B566-4812-B5F0-560CFBA969E7}"/>
                  </a:ext>
                </a:extLst>
              </p:cNvPr>
              <p:cNvSpPr/>
              <p:nvPr/>
            </p:nvSpPr>
            <p:spPr>
              <a:xfrm>
                <a:off x="702940" y="2204864"/>
                <a:ext cx="8632825" cy="2482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one or more explanatory variables: </a:t>
                </a:r>
                <a14:m>
                  <m:oMath xmlns:m="http://schemas.openxmlformats.org/officeDocument/2006/math">
                    <m:sSub>
                      <m:sSubPr>
                        <m:ctrlPr>
                          <a:rPr lang="en-US" altLang="ko-KR" sz="1400" i="1">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panose="02040503050406030204" pitchFamily="18" charset="0"/>
                            <a:cs typeface="Times New Roman" panose="02020603050405020304" pitchFamily="18" charset="0"/>
                          </a:rPr>
                          <m:t>𝑋</m:t>
                        </m:r>
                      </m:e>
                      <m:sub>
                        <m:r>
                          <a:rPr lang="en-US" altLang="ko-KR" sz="1400" i="1">
                            <a:solidFill>
                              <a:srgbClr val="193EB0"/>
                            </a:solidFill>
                            <a:latin typeface="Cambria Math"/>
                            <a:cs typeface="Times New Roman" panose="02020603050405020304" pitchFamily="18" charset="0"/>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solidFill>
                      <a:srgbClr val="0070C0"/>
                    </a:solidFill>
                    <a:cs typeface="Times New Roman" panose="02020603050405020304" pitchFamily="18" charset="0"/>
                  </a:rPr>
                  <a:t> </a:t>
                </a:r>
                <a14:m>
                  <m:oMath xmlns:m="http://schemas.openxmlformats.org/officeDocument/2006/math">
                    <m:sSub>
                      <m:sSubPr>
                        <m:ctrlPr>
                          <a:rPr lang="en-US" altLang="ko-KR" sz="1400" i="1">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a:cs typeface="Times New Roman" panose="02020603050405020304" pitchFamily="18" charset="0"/>
                          </a:rPr>
                          <m:t>𝑋</m:t>
                        </m:r>
                      </m:e>
                      <m:sub>
                        <m:r>
                          <a:rPr lang="en-US" altLang="ko-KR" sz="1400" i="1">
                            <a:solidFill>
                              <a:srgbClr val="193EB0"/>
                            </a:solidFill>
                            <a:latin typeface="Cambria Math"/>
                            <a:cs typeface="Times New Roman" panose="02020603050405020304" pitchFamily="18" charset="0"/>
                          </a:rPr>
                          <m:t>2</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solidFill>
                      <a:srgbClr val="0070C0"/>
                    </a:solidFill>
                    <a:cs typeface="Times New Roman" panose="02020603050405020304" pitchFamily="18" charset="0"/>
                  </a:rPr>
                  <a:t> </a:t>
                </a:r>
                <a14:m>
                  <m:oMath xmlns:m="http://schemas.openxmlformats.org/officeDocument/2006/math">
                    <m:sSub>
                      <m:sSubPr>
                        <m:ctrlPr>
                          <a:rPr lang="en-US" altLang="ko-KR" sz="1400" i="1">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a:cs typeface="Times New Roman" panose="02020603050405020304" pitchFamily="18" charset="0"/>
                          </a:rPr>
                          <m:t>𝑋</m:t>
                        </m:r>
                      </m:e>
                      <m:sub>
                        <m:r>
                          <a:rPr lang="en-US" altLang="ko-KR" sz="1400" i="1">
                            <a:solidFill>
                              <a:srgbClr val="193EB0"/>
                            </a:solidFill>
                            <a:latin typeface="Cambria Math" panose="02040503050406030204" pitchFamily="18" charset="0"/>
                            <a:cs typeface="Times New Roman" panose="02020603050405020304" pitchFamily="18" charset="0"/>
                          </a:rPr>
                          <m:t>𝑘</m:t>
                        </m:r>
                      </m:sub>
                    </m:sSub>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one response variable: </a:t>
                </a:r>
                <a:r>
                  <a:rPr lang="ko-KR" altLang="en-US" sz="1400" dirty="0">
                    <a:solidFill>
                      <a:srgbClr val="193EB0"/>
                    </a:solidFill>
                    <a:latin typeface="SamsungOne 700" panose="020B0803030303020204" pitchFamily="34" charset="0"/>
                    <a:ea typeface="SamsungOne 400" panose="020B0503030303020204" pitchFamily="34" charset="0"/>
                  </a:rPr>
                  <a:t>𝑌</a:t>
                </a:r>
                <a:endParaRPr lang="en-US" altLang="ko-KR" sz="1400" dirty="0">
                  <a:solidFill>
                    <a:srgbClr val="193EB0"/>
                  </a:solidFill>
                  <a:latin typeface="SamsungOne 700" panose="020B08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variables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𝑋</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𝑖</m:t>
                        </m:r>
                      </m:sub>
                    </m:sSub>
                  </m:oMath>
                </a14:m>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𝑌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are connected by a linear relation:</a:t>
                </a: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763" lvl="1" indent="-182563">
                  <a:spcAft>
                    <a:spcPts val="800"/>
                  </a:spcAft>
                  <a:buClr>
                    <a:srgbClr val="193EB0"/>
                  </a:buClr>
                  <a:buFont typeface="SamsungOne 400" panose="020B0503030303020204" pitchFamily="34" charset="0"/>
                  <a:buChar char="‣"/>
                </a:pPr>
                <a:r>
                  <a:rPr lang="en-US" altLang="ko-KR" sz="1200" dirty="0" smtClean="0">
                    <a:solidFill>
                      <a:schemeClr val="tx1">
                        <a:lumMod val="85000"/>
                        <a:lumOff val="15000"/>
                      </a:schemeClr>
                    </a:solidFill>
                    <a:latin typeface="SamsungOne 400" panose="020B0503030303020204" pitchFamily="34" charset="0"/>
                    <a:ea typeface="SamsungOne 400" panose="020B0503030303020204" pitchFamily="34" charset="0"/>
                  </a:rPr>
                  <a:t>The coefficients previously denoted as </a:t>
                </a:r>
                <a14:m>
                  <m:oMath xmlns:m="http://schemas.openxmlformats.org/officeDocument/2006/math">
                    <m:sSub>
                      <m:sSubPr>
                        <m:ctrlPr>
                          <a:rPr lang="en-US" altLang="ko-KR" sz="1200" i="1" smtClean="0">
                            <a:solidFill>
                              <a:schemeClr val="tx1">
                                <a:lumMod val="85000"/>
                                <a:lumOff val="15000"/>
                              </a:schemeClr>
                            </a:solidFill>
                            <a:latin typeface="Cambria Math" panose="02040503050406030204" pitchFamily="18" charset="0"/>
                          </a:rPr>
                        </m:ctrlPr>
                      </m:sSubPr>
                      <m:e>
                        <m:r>
                          <a:rPr lang="en-US" altLang="ko-KR" sz="1200" i="1" smtClean="0">
                            <a:solidFill>
                              <a:schemeClr val="tx1">
                                <a:lumMod val="85000"/>
                                <a:lumOff val="15000"/>
                              </a:schemeClr>
                            </a:solidFill>
                            <a:latin typeface="Cambria Math" panose="02040503050406030204" pitchFamily="18" charset="0"/>
                            <a:ea typeface="Cambria Math" panose="02040503050406030204" pitchFamily="18" charset="0"/>
                          </a:rPr>
                          <m:t>𝛽</m:t>
                        </m:r>
                      </m:e>
                      <m:sub>
                        <m:r>
                          <a:rPr lang="en-US" altLang="ko-KR" sz="1200" b="0" i="1" smtClean="0">
                            <a:solidFill>
                              <a:schemeClr val="tx1">
                                <a:lumMod val="85000"/>
                                <a:lumOff val="15000"/>
                              </a:schemeClr>
                            </a:solidFill>
                            <a:latin typeface="Cambria Math" panose="02040503050406030204" pitchFamily="18" charset="0"/>
                          </a:rPr>
                          <m:t>𝑖</m:t>
                        </m:r>
                      </m:sub>
                    </m:sSub>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will be called “weights” </a:t>
                </a:r>
                <a14:m>
                  <m:oMath xmlns:m="http://schemas.openxmlformats.org/officeDocument/2006/math">
                    <m:sSub>
                      <m:sSubPr>
                        <m:ctrlPr>
                          <a:rPr lang="en-US" altLang="ko-KR" sz="1200" i="1" smtClean="0">
                            <a:solidFill>
                              <a:schemeClr val="tx1">
                                <a:lumMod val="85000"/>
                                <a:lumOff val="15000"/>
                              </a:schemeClr>
                            </a:solidFill>
                            <a:latin typeface="Cambria Math" panose="02040503050406030204" pitchFamily="18" charset="0"/>
                          </a:rPr>
                        </m:ctrlPr>
                      </m:sSubPr>
                      <m:e>
                        <m:r>
                          <a:rPr lang="en-US" altLang="ko-KR" sz="1200" b="0" i="1" smtClean="0">
                            <a:solidFill>
                              <a:schemeClr val="tx1">
                                <a:lumMod val="85000"/>
                                <a:lumOff val="15000"/>
                              </a:schemeClr>
                            </a:solidFill>
                            <a:latin typeface="Cambria Math" panose="02040503050406030204" pitchFamily="18" charset="0"/>
                          </a:rPr>
                          <m:t>𝑤</m:t>
                        </m:r>
                      </m:e>
                      <m:sub>
                        <m:r>
                          <a:rPr lang="en-US" altLang="ko-KR" sz="1200" b="0" i="1" smtClean="0">
                            <a:solidFill>
                              <a:schemeClr val="tx1">
                                <a:lumMod val="85000"/>
                                <a:lumOff val="15000"/>
                              </a:schemeClr>
                            </a:solidFill>
                            <a:latin typeface="Cambria Math" panose="02040503050406030204" pitchFamily="18" charset="0"/>
                          </a:rPr>
                          <m:t>𝑖</m:t>
                        </m:r>
                      </m:sub>
                    </m:sSub>
                  </m:oMath>
                </a14:m>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from now on. </a:t>
                </a:r>
              </a:p>
              <a:p>
                <a:pPr marL="639763" lvl="1"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 intercept previously denoted as </a:t>
                </a:r>
                <a14:m>
                  <m:oMath xmlns:m="http://schemas.openxmlformats.org/officeDocument/2006/math">
                    <m:sSub>
                      <m:sSubPr>
                        <m:ctrlPr>
                          <a:rPr lang="en-US" altLang="ko-KR" sz="1200" i="1" smtClean="0">
                            <a:solidFill>
                              <a:schemeClr val="tx1">
                                <a:lumMod val="85000"/>
                                <a:lumOff val="15000"/>
                              </a:schemeClr>
                            </a:solidFill>
                            <a:latin typeface="Cambria Math" panose="02040503050406030204" pitchFamily="18" charset="0"/>
                          </a:rPr>
                        </m:ctrlPr>
                      </m:sSubPr>
                      <m:e>
                        <m:r>
                          <a:rPr lang="en-US" altLang="ko-KR" sz="1200" i="1" smtClean="0">
                            <a:solidFill>
                              <a:schemeClr val="tx1">
                                <a:lumMod val="85000"/>
                                <a:lumOff val="15000"/>
                              </a:schemeClr>
                            </a:solidFill>
                            <a:latin typeface="Cambria Math" panose="02040503050406030204" pitchFamily="18" charset="0"/>
                            <a:ea typeface="Cambria Math" panose="02040503050406030204" pitchFamily="18" charset="0"/>
                          </a:rPr>
                          <m:t>𝛽</m:t>
                        </m:r>
                      </m:e>
                      <m:sub>
                        <m:r>
                          <a:rPr lang="en-US" altLang="ko-KR" sz="1200" b="0" i="1" smtClean="0">
                            <a:solidFill>
                              <a:schemeClr val="tx1">
                                <a:lumMod val="85000"/>
                                <a:lumOff val="15000"/>
                              </a:schemeClr>
                            </a:solidFill>
                            <a:latin typeface="Cambria Math" panose="02040503050406030204" pitchFamily="18" charset="0"/>
                          </a:rPr>
                          <m:t>0</m:t>
                        </m:r>
                      </m:sub>
                    </m:sSub>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will be called “bias” </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𝑏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from now 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will use the “linear” activation function. </a:t>
                </a:r>
              </a:p>
            </p:txBody>
          </p:sp>
        </mc:Choice>
        <mc:Fallback xmlns="">
          <p:sp>
            <p:nvSpPr>
              <p:cNvPr id="12" name="직사각형 11">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2204864"/>
                <a:ext cx="8632825" cy="2482649"/>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내용 개체 틀 2">
                <a:extLst>
                  <a:ext uri="{FF2B5EF4-FFF2-40B4-BE49-F238E27FC236}">
                    <a16:creationId xmlns="" xmlns:a16="http://schemas.microsoft.com/office/drawing/2014/main" id="{25E2AC17-CD06-4259-8876-C45B266CE707}"/>
                  </a:ext>
                </a:extLst>
              </p:cNvPr>
              <p:cNvSpPr txBox="1">
                <a:spLocks/>
              </p:cNvSpPr>
              <p:nvPr/>
            </p:nvSpPr>
            <p:spPr>
              <a:xfrm>
                <a:off x="1395782" y="3153295"/>
                <a:ext cx="7111260" cy="551411"/>
              </a:xfrm>
              <a:prstGeom prst="rect">
                <a:avLst/>
              </a:prstGeom>
            </p:spPr>
            <p:txBody>
              <a:bodyPr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n-US" altLang="ko-KR" sz="1400" i="1" smtClean="0">
                          <a:solidFill>
                            <a:srgbClr val="193EB0"/>
                          </a:solidFill>
                          <a:latin typeface="Cambria Math"/>
                        </a:rPr>
                        <m:t>𝑌</m:t>
                      </m:r>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𝑏</m:t>
                          </m:r>
                          <m:r>
                            <a:rPr lang="en-US" altLang="ko-KR" sz="1400" i="1">
                              <a:latin typeface="Cambria Math"/>
                            </a:rPr>
                            <m:t>+</m:t>
                          </m:r>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a:rPr>
                            <m:t>1</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a:rPr>
                            <m:t>1</m:t>
                          </m:r>
                        </m:sub>
                      </m:sSub>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a:rPr>
                            <m:t>2</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a:rPr>
                            <m:t>2</m:t>
                          </m:r>
                        </m:sub>
                      </m:sSub>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panose="02040503050406030204" pitchFamily="18" charset="0"/>
                            </a:rPr>
                            <m:t>𝑘</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panose="02040503050406030204" pitchFamily="18" charset="0"/>
                            </a:rPr>
                            <m:t>𝑘</m:t>
                          </m:r>
                        </m:sub>
                      </m:sSub>
                      <m:r>
                        <a:rPr lang="en-US" altLang="ko-KR" sz="1400" i="1">
                          <a:latin typeface="Cambria Math"/>
                        </a:rPr>
                        <m:t>+</m:t>
                      </m:r>
                      <m:r>
                        <a:rPr lang="en-US" altLang="ko-KR" sz="1400">
                          <a:solidFill>
                            <a:srgbClr val="FF0000"/>
                          </a:solidFill>
                          <a:latin typeface="Cambria Math"/>
                          <a:sym typeface="Symbol"/>
                        </a:rPr>
                        <m:t></m:t>
                      </m:r>
                    </m:oMath>
                  </m:oMathPara>
                </a14:m>
                <a:endParaRPr lang="en-US" altLang="ko-KR" sz="1400" dirty="0">
                  <a:latin typeface="Times New Roman" panose="02020603050405020304" pitchFamily="18" charset="0"/>
                  <a:cs typeface="Times New Roman" panose="02020603050405020304" pitchFamily="18" charset="0"/>
                </a:endParaRPr>
              </a:p>
            </p:txBody>
          </p:sp>
        </mc:Choice>
        <mc:Fallback xmlns="">
          <p:sp>
            <p:nvSpPr>
              <p:cNvPr id="13" name="내용 개체 틀 2">
                <a:extLst>
                  <a:ext uri="{FF2B5EF4-FFF2-40B4-BE49-F238E27FC236}">
                    <a16:creationId xmlns:a14="http://schemas.microsoft.com/office/drawing/2010/main" xmlns="" xmlns:a16="http://schemas.microsoft.com/office/drawing/2014/main" xmlns:lc="http://schemas.openxmlformats.org/drawingml/2006/lockedCanvas" id="{25E2AC17-CD06-4259-8876-C45B266CE707}"/>
                  </a:ext>
                </a:extLst>
              </p:cNvPr>
              <p:cNvSpPr txBox="1">
                <a:spLocks noRot="1" noChangeAspect="1" noMove="1" noResize="1" noEditPoints="1" noAdjustHandles="1" noChangeArrowheads="1" noChangeShapeType="1" noTextEdit="1"/>
              </p:cNvSpPr>
              <p:nvPr/>
            </p:nvSpPr>
            <p:spPr>
              <a:xfrm>
                <a:off x="1395782" y="3153295"/>
                <a:ext cx="7111260" cy="551411"/>
              </a:xfrm>
              <a:prstGeom prst="rect">
                <a:avLst/>
              </a:prstGeom>
              <a:blipFill rotWithShape="0">
                <a:blip r:embed="rId4"/>
                <a:stretch>
                  <a:fillRect/>
                </a:stretch>
              </a:blipFill>
            </p:spPr>
            <p:txBody>
              <a:bodyPr/>
              <a:lstStyle/>
              <a:p>
                <a:r>
                  <a:rPr lang="en-US">
                    <a:noFill/>
                  </a:rPr>
                  <a:t> </a:t>
                </a:r>
              </a:p>
            </p:txBody>
          </p:sp>
        </mc:Fallback>
      </mc:AlternateContent>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4479747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Linear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9" name="그룹 8">
            <a:extLst>
              <a:ext uri="{FF2B5EF4-FFF2-40B4-BE49-F238E27FC236}">
                <a16:creationId xmlns="" xmlns:a16="http://schemas.microsoft.com/office/drawing/2014/main" id="{8C7566DC-75E4-4D3B-BDC7-98B8587E8562}"/>
              </a:ext>
            </a:extLst>
          </p:cNvPr>
          <p:cNvGrpSpPr/>
          <p:nvPr/>
        </p:nvGrpSpPr>
        <p:grpSpPr>
          <a:xfrm>
            <a:off x="1487868" y="1860781"/>
            <a:ext cx="6927088" cy="3136439"/>
            <a:chOff x="1486539" y="2518296"/>
            <a:chExt cx="6927088" cy="3136439"/>
          </a:xfrm>
        </p:grpSpPr>
        <p:grpSp>
          <p:nvGrpSpPr>
            <p:cNvPr id="10" name="그룹 9">
              <a:extLst>
                <a:ext uri="{FF2B5EF4-FFF2-40B4-BE49-F238E27FC236}">
                  <a16:creationId xmlns="" xmlns:a16="http://schemas.microsoft.com/office/drawing/2014/main" id="{FB650437-524E-48A6-9FBB-B078860219D7}"/>
                </a:ext>
              </a:extLst>
            </p:cNvPr>
            <p:cNvGrpSpPr/>
            <p:nvPr/>
          </p:nvGrpSpPr>
          <p:grpSpPr>
            <a:xfrm>
              <a:off x="3018532" y="2518296"/>
              <a:ext cx="5395095" cy="3136439"/>
              <a:chOff x="2999482" y="2518296"/>
              <a:chExt cx="5395095" cy="3136439"/>
            </a:xfrm>
          </p:grpSpPr>
          <p:sp>
            <p:nvSpPr>
              <p:cNvPr id="15" name="Oval 41">
                <a:extLst>
                  <a:ext uri="{FF2B5EF4-FFF2-40B4-BE49-F238E27FC236}">
                    <a16:creationId xmlns="" xmlns:a16="http://schemas.microsoft.com/office/drawing/2014/main" id="{F8AA8338-2210-4CEC-9170-C03E3E399D9B}"/>
                  </a:ext>
                </a:extLst>
              </p:cNvPr>
              <p:cNvSpPr/>
              <p:nvPr/>
            </p:nvSpPr>
            <p:spPr>
              <a:xfrm>
                <a:off x="3130071" y="3333341"/>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42">
                <a:extLst>
                  <a:ext uri="{FF2B5EF4-FFF2-40B4-BE49-F238E27FC236}">
                    <a16:creationId xmlns="" xmlns:a16="http://schemas.microsoft.com/office/drawing/2014/main" id="{4058C28F-B247-4EAC-ADBC-3903B0B2AEB1}"/>
                  </a:ext>
                </a:extLst>
              </p:cNvPr>
              <p:cNvSpPr/>
              <p:nvPr/>
            </p:nvSpPr>
            <p:spPr>
              <a:xfrm>
                <a:off x="3125794" y="3913484"/>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43">
                <a:extLst>
                  <a:ext uri="{FF2B5EF4-FFF2-40B4-BE49-F238E27FC236}">
                    <a16:creationId xmlns="" xmlns:a16="http://schemas.microsoft.com/office/drawing/2014/main" id="{F4620027-F58F-4CB1-842E-AA4D24548B75}"/>
                  </a:ext>
                </a:extLst>
              </p:cNvPr>
              <p:cNvSpPr/>
              <p:nvPr/>
            </p:nvSpPr>
            <p:spPr>
              <a:xfrm>
                <a:off x="3132962" y="5024365"/>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44">
                <a:extLst>
                  <a:ext uri="{FF2B5EF4-FFF2-40B4-BE49-F238E27FC236}">
                    <a16:creationId xmlns="" xmlns:a16="http://schemas.microsoft.com/office/drawing/2014/main" id="{43A240B1-C9D8-43B5-A541-E7F85BD6C899}"/>
                  </a:ext>
                </a:extLst>
              </p:cNvPr>
              <p:cNvSpPr/>
              <p:nvPr/>
            </p:nvSpPr>
            <p:spPr>
              <a:xfrm>
                <a:off x="3326372" y="2911053"/>
                <a:ext cx="94238" cy="93600"/>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22" name="TextBox 69">
                    <a:extLst>
                      <a:ext uri="{FF2B5EF4-FFF2-40B4-BE49-F238E27FC236}">
                        <a16:creationId xmlns="" xmlns:a16="http://schemas.microsoft.com/office/drawing/2014/main" id="{B8E36BDB-EE32-46A4-88C5-9D7148973B3B}"/>
                      </a:ext>
                    </a:extLst>
                  </p:cNvPr>
                  <p:cNvSpPr txBox="1"/>
                  <p:nvPr/>
                </p:nvSpPr>
                <p:spPr>
                  <a:xfrm>
                    <a:off x="3008184" y="3383694"/>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endParaRPr lang="en-US" dirty="0"/>
                  </a:p>
                </p:txBody>
              </p:sp>
            </mc:Choice>
            <mc:Fallback xmlns="">
              <p:sp>
                <p:nvSpPr>
                  <p:cNvPr id="22" name="TextBox 69">
                    <a:extLst>
                      <a:ext uri="{FF2B5EF4-FFF2-40B4-BE49-F238E27FC236}">
                        <a16:creationId xmlns:a14="http://schemas.microsoft.com/office/drawing/2010/main" xmlns="" xmlns:a16="http://schemas.microsoft.com/office/drawing/2014/main" xmlns:lc="http://schemas.openxmlformats.org/drawingml/2006/lockedCanvas" id="{B8E36BDB-EE32-46A4-88C5-9D7148973B3B}"/>
                      </a:ext>
                    </a:extLst>
                  </p:cNvPr>
                  <p:cNvSpPr txBox="1">
                    <a:spLocks noRot="1" noChangeAspect="1" noMove="1" noResize="1" noEditPoints="1" noAdjustHandles="1" noChangeArrowheads="1" noChangeShapeType="1" noTextEdit="1"/>
                  </p:cNvSpPr>
                  <p:nvPr/>
                </p:nvSpPr>
                <p:spPr>
                  <a:xfrm>
                    <a:off x="3008184" y="3383694"/>
                    <a:ext cx="743573"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70">
                    <a:extLst>
                      <a:ext uri="{FF2B5EF4-FFF2-40B4-BE49-F238E27FC236}">
                        <a16:creationId xmlns="" xmlns:a16="http://schemas.microsoft.com/office/drawing/2014/main" id="{6807B40F-A7B5-4D0C-8E15-6B40BE43CD6D}"/>
                      </a:ext>
                    </a:extLst>
                  </p:cNvPr>
                  <p:cNvSpPr txBox="1"/>
                  <p:nvPr/>
                </p:nvSpPr>
                <p:spPr>
                  <a:xfrm>
                    <a:off x="3002521" y="3959223"/>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en-US" dirty="0"/>
                  </a:p>
                </p:txBody>
              </p:sp>
            </mc:Choice>
            <mc:Fallback xmlns="">
              <p:sp>
                <p:nvSpPr>
                  <p:cNvPr id="23" name="TextBox 70">
                    <a:extLst>
                      <a:ext uri="{FF2B5EF4-FFF2-40B4-BE49-F238E27FC236}">
                        <a16:creationId xmlns:a14="http://schemas.microsoft.com/office/drawing/2010/main" xmlns="" xmlns:a16="http://schemas.microsoft.com/office/drawing/2014/main" xmlns:lc="http://schemas.openxmlformats.org/drawingml/2006/lockedCanvas" id="{6807B40F-A7B5-4D0C-8E15-6B40BE43CD6D}"/>
                      </a:ext>
                    </a:extLst>
                  </p:cNvPr>
                  <p:cNvSpPr txBox="1">
                    <a:spLocks noRot="1" noChangeAspect="1" noMove="1" noResize="1" noEditPoints="1" noAdjustHandles="1" noChangeArrowheads="1" noChangeShapeType="1" noTextEdit="1"/>
                  </p:cNvSpPr>
                  <p:nvPr/>
                </p:nvSpPr>
                <p:spPr>
                  <a:xfrm>
                    <a:off x="3002521" y="3959223"/>
                    <a:ext cx="743573"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71">
                    <a:extLst>
                      <a:ext uri="{FF2B5EF4-FFF2-40B4-BE49-F238E27FC236}">
                        <a16:creationId xmlns="" xmlns:a16="http://schemas.microsoft.com/office/drawing/2014/main" id="{2F887AFA-47F9-4250-B7CF-1EBC85E297FD}"/>
                      </a:ext>
                    </a:extLst>
                  </p:cNvPr>
                  <p:cNvSpPr txBox="1"/>
                  <p:nvPr/>
                </p:nvSpPr>
                <p:spPr>
                  <a:xfrm>
                    <a:off x="2999482" y="5085614"/>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oMath>
                      </m:oMathPara>
                    </a14:m>
                    <a:endParaRPr lang="en-US" dirty="0"/>
                  </a:p>
                </p:txBody>
              </p:sp>
            </mc:Choice>
            <mc:Fallback xmlns="">
              <p:sp>
                <p:nvSpPr>
                  <p:cNvPr id="24" name="TextBox 71">
                    <a:extLst>
                      <a:ext uri="{FF2B5EF4-FFF2-40B4-BE49-F238E27FC236}">
                        <a16:creationId xmlns:a14="http://schemas.microsoft.com/office/drawing/2010/main" xmlns="" xmlns:a16="http://schemas.microsoft.com/office/drawing/2014/main" xmlns:lc="http://schemas.openxmlformats.org/drawingml/2006/lockedCanvas" id="{2F887AFA-47F9-4250-B7CF-1EBC85E297FD}"/>
                      </a:ext>
                    </a:extLst>
                  </p:cNvPr>
                  <p:cNvSpPr txBox="1">
                    <a:spLocks noRot="1" noChangeAspect="1" noMove="1" noResize="1" noEditPoints="1" noAdjustHandles="1" noChangeArrowheads="1" noChangeShapeType="1" noTextEdit="1"/>
                  </p:cNvSpPr>
                  <p:nvPr/>
                </p:nvSpPr>
                <p:spPr>
                  <a:xfrm>
                    <a:off x="2999482" y="5085614"/>
                    <a:ext cx="74357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72">
                    <a:extLst>
                      <a:ext uri="{FF2B5EF4-FFF2-40B4-BE49-F238E27FC236}">
                        <a16:creationId xmlns="" xmlns:a16="http://schemas.microsoft.com/office/drawing/2014/main" id="{B9589737-A335-46D5-838F-C44AEFCEC0A0}"/>
                      </a:ext>
                    </a:extLst>
                  </p:cNvPr>
                  <p:cNvSpPr txBox="1"/>
                  <p:nvPr/>
                </p:nvSpPr>
                <p:spPr>
                  <a:xfrm>
                    <a:off x="3258522" y="4421732"/>
                    <a:ext cx="221384" cy="545790"/>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ea typeface="SamsungOne 400" panose="020B0503030303020204" pitchFamily="34" charset="0"/>
                                  <a:cs typeface="Times New Roman" panose="02020603050405020304" pitchFamily="18" charset="0"/>
                                </a:rPr>
                              </m:ctrlPr>
                            </m:mPr>
                            <m:mr>
                              <m:e>
                                <m:r>
                                  <m:rPr>
                                    <m:brk m:alnAt="7"/>
                                  </m:rPr>
                                  <a:rPr lang="en-US">
                                    <a:latin typeface="Cambria Math" panose="02040503050406030204" pitchFamily="18" charset="0"/>
                                    <a:ea typeface="SamsungOne 400" panose="020B0503030303020204" pitchFamily="34" charset="0"/>
                                    <a:cs typeface="Times New Roman" panose="02020603050405020304" pitchFamily="18" charset="0"/>
                                  </a:rPr>
                                  <m:t>⋮</m:t>
                                </m:r>
                              </m:e>
                            </m:mr>
                            <m:mr>
                              <m:e>
                                <m:r>
                                  <a:rPr lang="en-US">
                                    <a:latin typeface="Cambria Math" panose="02040503050406030204" pitchFamily="18" charset="0"/>
                                    <a:ea typeface="SamsungOne 400" panose="020B0503030303020204" pitchFamily="34" charset="0"/>
                                    <a:cs typeface="Times New Roman" panose="02020603050405020304" pitchFamily="18" charset="0"/>
                                  </a:rPr>
                                  <m:t>⋮</m:t>
                                </m:r>
                              </m:e>
                            </m:mr>
                          </m:m>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5" name="TextBox 72">
                    <a:extLst>
                      <a:ext uri="{FF2B5EF4-FFF2-40B4-BE49-F238E27FC236}">
                        <a16:creationId xmlns:a14="http://schemas.microsoft.com/office/drawing/2010/main" xmlns="" xmlns:a16="http://schemas.microsoft.com/office/drawing/2014/main" xmlns:lc="http://schemas.openxmlformats.org/drawingml/2006/lockedCanvas" id="{B9589737-A335-46D5-838F-C44AEFCEC0A0}"/>
                      </a:ext>
                    </a:extLst>
                  </p:cNvPr>
                  <p:cNvSpPr txBox="1">
                    <a:spLocks noRot="1" noChangeAspect="1" noMove="1" noResize="1" noEditPoints="1" noAdjustHandles="1" noChangeArrowheads="1" noChangeShapeType="1" noTextEdit="1"/>
                  </p:cNvSpPr>
                  <p:nvPr/>
                </p:nvSpPr>
                <p:spPr>
                  <a:xfrm>
                    <a:off x="3258522" y="4421732"/>
                    <a:ext cx="221384" cy="545790"/>
                  </a:xfrm>
                  <a:prstGeom prst="rect">
                    <a:avLst/>
                  </a:prstGeom>
                  <a:blipFill rotWithShape="0">
                    <a:blip r:embed="rId6"/>
                    <a:stretch>
                      <a:fillRect/>
                    </a:stretch>
                  </a:blipFill>
                </p:spPr>
                <p:txBody>
                  <a:bodyPr/>
                  <a:lstStyle/>
                  <a:p>
                    <a:r>
                      <a:rPr lang="en-US">
                        <a:noFill/>
                      </a:rPr>
                      <a:t> </a:t>
                    </a:r>
                  </a:p>
                </p:txBody>
              </p:sp>
            </mc:Fallback>
          </mc:AlternateContent>
          <p:sp>
            <p:nvSpPr>
              <p:cNvPr id="26" name="Oval 49">
                <a:extLst>
                  <a:ext uri="{FF2B5EF4-FFF2-40B4-BE49-F238E27FC236}">
                    <a16:creationId xmlns="" xmlns:a16="http://schemas.microsoft.com/office/drawing/2014/main" id="{F38D83F4-E660-46EC-9337-CE13A1CBB90D}"/>
                  </a:ext>
                </a:extLst>
              </p:cNvPr>
              <p:cNvSpPr/>
              <p:nvPr/>
            </p:nvSpPr>
            <p:spPr>
              <a:xfrm>
                <a:off x="5698030" y="4027920"/>
                <a:ext cx="486841" cy="486841"/>
              </a:xfrm>
              <a:prstGeom prst="ellipse">
                <a:avLst/>
              </a:prstGeom>
              <a:solidFill>
                <a:srgbClr val="0070C0">
                  <a:alpha val="30000"/>
                </a:srgbClr>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p>
            </p:txBody>
          </p:sp>
          <p:sp>
            <p:nvSpPr>
              <p:cNvPr id="30" name="TextBox 74">
                <a:extLst>
                  <a:ext uri="{FF2B5EF4-FFF2-40B4-BE49-F238E27FC236}">
                    <a16:creationId xmlns="" xmlns:a16="http://schemas.microsoft.com/office/drawing/2014/main" id="{D6BDC47F-FB56-4830-A1BD-AC5B91BC15AA}"/>
                  </a:ext>
                </a:extLst>
              </p:cNvPr>
              <p:cNvSpPr txBox="1"/>
              <p:nvPr/>
            </p:nvSpPr>
            <p:spPr>
              <a:xfrm>
                <a:off x="5665416" y="4137944"/>
                <a:ext cx="288677"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ym typeface="Symbol" panose="05050102010706020507" pitchFamily="18" charset="2"/>
                  </a:rPr>
                  <a:t></a:t>
                </a:r>
                <a:endParaRPr lang="en-US" sz="1400" dirty="0"/>
              </a:p>
            </p:txBody>
          </p:sp>
          <p:cxnSp>
            <p:nvCxnSpPr>
              <p:cNvPr id="31" name="Straight Arrow Connector 51">
                <a:extLst>
                  <a:ext uri="{FF2B5EF4-FFF2-40B4-BE49-F238E27FC236}">
                    <a16:creationId xmlns="" xmlns:a16="http://schemas.microsoft.com/office/drawing/2014/main" id="{63F3E1F9-A46A-4C97-B753-4B05947EF76A}"/>
                  </a:ext>
                </a:extLst>
              </p:cNvPr>
              <p:cNvCxnSpPr>
                <a:cxnSpLocks/>
              </p:cNvCxnSpPr>
              <p:nvPr/>
            </p:nvCxnSpPr>
            <p:spPr>
              <a:xfrm>
                <a:off x="3616913" y="3615856"/>
                <a:ext cx="2078225" cy="671324"/>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52">
                <a:extLst>
                  <a:ext uri="{FF2B5EF4-FFF2-40B4-BE49-F238E27FC236}">
                    <a16:creationId xmlns="" xmlns:a16="http://schemas.microsoft.com/office/drawing/2014/main" id="{C6BE4EB2-CDA0-469A-A49B-B450CC586E78}"/>
                  </a:ext>
                </a:extLst>
              </p:cNvPr>
              <p:cNvCxnSpPr/>
              <p:nvPr/>
            </p:nvCxnSpPr>
            <p:spPr>
              <a:xfrm>
                <a:off x="3409879" y="2945149"/>
                <a:ext cx="2285257" cy="1310352"/>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53">
                <a:extLst>
                  <a:ext uri="{FF2B5EF4-FFF2-40B4-BE49-F238E27FC236}">
                    <a16:creationId xmlns="" xmlns:a16="http://schemas.microsoft.com/office/drawing/2014/main" id="{2EE64D80-FAD3-4247-9353-A57A08A6B94C}"/>
                  </a:ext>
                </a:extLst>
              </p:cNvPr>
              <p:cNvCxnSpPr>
                <a:cxnSpLocks/>
              </p:cNvCxnSpPr>
              <p:nvPr/>
            </p:nvCxnSpPr>
            <p:spPr>
              <a:xfrm>
                <a:off x="3619803" y="4145272"/>
                <a:ext cx="2075333" cy="144323"/>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54">
                <a:extLst>
                  <a:ext uri="{FF2B5EF4-FFF2-40B4-BE49-F238E27FC236}">
                    <a16:creationId xmlns="" xmlns:a16="http://schemas.microsoft.com/office/drawing/2014/main" id="{38157219-283F-41B3-85A9-0AD57A62589B}"/>
                  </a:ext>
                </a:extLst>
              </p:cNvPr>
              <p:cNvCxnSpPr>
                <a:cxnSpLocks/>
              </p:cNvCxnSpPr>
              <p:nvPr/>
            </p:nvCxnSpPr>
            <p:spPr>
              <a:xfrm flipV="1">
                <a:off x="3619803" y="4307880"/>
                <a:ext cx="2075333" cy="953317"/>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79">
                    <a:extLst>
                      <a:ext uri="{FF2B5EF4-FFF2-40B4-BE49-F238E27FC236}">
                        <a16:creationId xmlns="" xmlns:a16="http://schemas.microsoft.com/office/drawing/2014/main" id="{EF201649-1463-405C-9FB7-02A16F41C285}"/>
                      </a:ext>
                    </a:extLst>
                  </p:cNvPr>
                  <p:cNvSpPr txBox="1"/>
                  <p:nvPr/>
                </p:nvSpPr>
                <p:spPr>
                  <a:xfrm>
                    <a:off x="3504117" y="2803713"/>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i="1" smtClean="0">
                              <a:solidFill>
                                <a:srgbClr val="00B050"/>
                              </a:solidFill>
                              <a:latin typeface="Cambria Math" panose="02040503050406030204" pitchFamily="18" charset="0"/>
                            </a:rPr>
                            <m:t>𝑏</m:t>
                          </m:r>
                        </m:oMath>
                      </m:oMathPara>
                    </a14:m>
                    <a:endParaRPr lang="en-US" sz="1600" dirty="0">
                      <a:solidFill>
                        <a:srgbClr val="00B050"/>
                      </a:solidFill>
                    </a:endParaRPr>
                  </a:p>
                </p:txBody>
              </p:sp>
            </mc:Choice>
            <mc:Fallback xmlns="">
              <p:sp>
                <p:nvSpPr>
                  <p:cNvPr id="35" name="TextBox 79">
                    <a:extLst>
                      <a:ext uri="{FF2B5EF4-FFF2-40B4-BE49-F238E27FC236}">
                        <a16:creationId xmlns:a14="http://schemas.microsoft.com/office/drawing/2010/main" xmlns="" xmlns:a16="http://schemas.microsoft.com/office/drawing/2014/main" xmlns:lc="http://schemas.openxmlformats.org/drawingml/2006/lockedCanvas" id="{EF201649-1463-405C-9FB7-02A16F41C285}"/>
                      </a:ext>
                    </a:extLst>
                  </p:cNvPr>
                  <p:cNvSpPr txBox="1">
                    <a:spLocks noRot="1" noChangeAspect="1" noMove="1" noResize="1" noEditPoints="1" noAdjustHandles="1" noChangeArrowheads="1" noChangeShapeType="1" noTextEdit="1"/>
                  </p:cNvSpPr>
                  <p:nvPr/>
                </p:nvSpPr>
                <p:spPr>
                  <a:xfrm>
                    <a:off x="3504117" y="2803713"/>
                    <a:ext cx="743573" cy="33855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80">
                    <a:extLst>
                      <a:ext uri="{FF2B5EF4-FFF2-40B4-BE49-F238E27FC236}">
                        <a16:creationId xmlns="" xmlns:a16="http://schemas.microsoft.com/office/drawing/2014/main" id="{34C65AA9-88D6-446A-BECC-5934F031AB18}"/>
                      </a:ext>
                    </a:extLst>
                  </p:cNvPr>
                  <p:cNvSpPr txBox="1"/>
                  <p:nvPr/>
                </p:nvSpPr>
                <p:spPr>
                  <a:xfrm>
                    <a:off x="3003672" y="2518296"/>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SamsungOne 400" panose="020B0503030303020204" pitchFamily="34" charset="0"/>
                              <a:cs typeface="Times New Roman" panose="02020603050405020304" pitchFamily="18" charset="0"/>
                            </a:rPr>
                            <m:t>1</m:t>
                          </m:r>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36" name="TextBox 80">
                    <a:extLst>
                      <a:ext uri="{FF2B5EF4-FFF2-40B4-BE49-F238E27FC236}">
                        <a16:creationId xmlns:a14="http://schemas.microsoft.com/office/drawing/2010/main" xmlns="" xmlns:a16="http://schemas.microsoft.com/office/drawing/2014/main" xmlns:lc="http://schemas.openxmlformats.org/drawingml/2006/lockedCanvas" id="{34C65AA9-88D6-446A-BECC-5934F031AB18}"/>
                      </a:ext>
                    </a:extLst>
                  </p:cNvPr>
                  <p:cNvSpPr txBox="1">
                    <a:spLocks noRot="1" noChangeAspect="1" noMove="1" noResize="1" noEditPoints="1" noAdjustHandles="1" noChangeArrowheads="1" noChangeShapeType="1" noTextEdit="1"/>
                  </p:cNvSpPr>
                  <p:nvPr/>
                </p:nvSpPr>
                <p:spPr>
                  <a:xfrm>
                    <a:off x="3003672" y="2518296"/>
                    <a:ext cx="743573"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81">
                    <a:extLst>
                      <a:ext uri="{FF2B5EF4-FFF2-40B4-BE49-F238E27FC236}">
                        <a16:creationId xmlns="" xmlns:a16="http://schemas.microsoft.com/office/drawing/2014/main" id="{ACA3B770-FCB5-4D97-BC74-B5FBA836E924}"/>
                      </a:ext>
                    </a:extLst>
                  </p:cNvPr>
                  <p:cNvSpPr txBox="1"/>
                  <p:nvPr/>
                </p:nvSpPr>
                <p:spPr>
                  <a:xfrm>
                    <a:off x="3506368" y="3301420"/>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ea typeface="Cambria Math" panose="02040503050406030204" pitchFamily="18" charset="0"/>
                                </a:rPr>
                                <m:t>𝑤</m:t>
                              </m:r>
                            </m:e>
                            <m:sub>
                              <m:r>
                                <a:rPr lang="en-US" sz="1600" i="1">
                                  <a:solidFill>
                                    <a:srgbClr val="00B050"/>
                                  </a:solidFill>
                                  <a:latin typeface="Cambria Math" panose="02040503050406030204" pitchFamily="18" charset="0"/>
                                </a:rPr>
                                <m:t>1</m:t>
                              </m:r>
                            </m:sub>
                          </m:sSub>
                        </m:oMath>
                      </m:oMathPara>
                    </a14:m>
                    <a:endParaRPr lang="en-US" sz="1600" dirty="0">
                      <a:solidFill>
                        <a:srgbClr val="00B050"/>
                      </a:solidFill>
                    </a:endParaRPr>
                  </a:p>
                </p:txBody>
              </p:sp>
            </mc:Choice>
            <mc:Fallback xmlns="">
              <p:sp>
                <p:nvSpPr>
                  <p:cNvPr id="37" name="TextBox 81">
                    <a:extLst>
                      <a:ext uri="{FF2B5EF4-FFF2-40B4-BE49-F238E27FC236}">
                        <a16:creationId xmlns:a14="http://schemas.microsoft.com/office/drawing/2010/main" xmlns="" xmlns:a16="http://schemas.microsoft.com/office/drawing/2014/main" xmlns:lc="http://schemas.openxmlformats.org/drawingml/2006/lockedCanvas" id="{ACA3B770-FCB5-4D97-BC74-B5FBA836E924}"/>
                      </a:ext>
                    </a:extLst>
                  </p:cNvPr>
                  <p:cNvSpPr txBox="1">
                    <a:spLocks noRot="1" noChangeAspect="1" noMove="1" noResize="1" noEditPoints="1" noAdjustHandles="1" noChangeArrowheads="1" noChangeShapeType="1" noTextEdit="1"/>
                  </p:cNvSpPr>
                  <p:nvPr/>
                </p:nvSpPr>
                <p:spPr>
                  <a:xfrm>
                    <a:off x="3506368" y="3301420"/>
                    <a:ext cx="743573" cy="33855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82">
                    <a:extLst>
                      <a:ext uri="{FF2B5EF4-FFF2-40B4-BE49-F238E27FC236}">
                        <a16:creationId xmlns="" xmlns:a16="http://schemas.microsoft.com/office/drawing/2014/main" id="{96776034-681B-4EDF-B08B-C1053F43FF50}"/>
                      </a:ext>
                    </a:extLst>
                  </p:cNvPr>
                  <p:cNvSpPr txBox="1"/>
                  <p:nvPr/>
                </p:nvSpPr>
                <p:spPr>
                  <a:xfrm>
                    <a:off x="3513792" y="3836847"/>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𝑤</m:t>
                              </m:r>
                            </m:e>
                            <m:sub>
                              <m:r>
                                <a:rPr lang="en-US" sz="1600" i="1">
                                  <a:solidFill>
                                    <a:srgbClr val="00B050"/>
                                  </a:solidFill>
                                  <a:latin typeface="Cambria Math" panose="02040503050406030204" pitchFamily="18" charset="0"/>
                                </a:rPr>
                                <m:t>2</m:t>
                              </m:r>
                            </m:sub>
                          </m:sSub>
                        </m:oMath>
                      </m:oMathPara>
                    </a14:m>
                    <a:endParaRPr lang="en-US" sz="1600" dirty="0">
                      <a:solidFill>
                        <a:srgbClr val="00B050"/>
                      </a:solidFill>
                    </a:endParaRPr>
                  </a:p>
                </p:txBody>
              </p:sp>
            </mc:Choice>
            <mc:Fallback xmlns="">
              <p:sp>
                <p:nvSpPr>
                  <p:cNvPr id="38" name="TextBox 82">
                    <a:extLst>
                      <a:ext uri="{FF2B5EF4-FFF2-40B4-BE49-F238E27FC236}">
                        <a16:creationId xmlns:a14="http://schemas.microsoft.com/office/drawing/2010/main" xmlns="" xmlns:a16="http://schemas.microsoft.com/office/drawing/2014/main" xmlns:lc="http://schemas.openxmlformats.org/drawingml/2006/lockedCanvas" id="{96776034-681B-4EDF-B08B-C1053F43FF50}"/>
                      </a:ext>
                    </a:extLst>
                  </p:cNvPr>
                  <p:cNvSpPr txBox="1">
                    <a:spLocks noRot="1" noChangeAspect="1" noMove="1" noResize="1" noEditPoints="1" noAdjustHandles="1" noChangeArrowheads="1" noChangeShapeType="1" noTextEdit="1"/>
                  </p:cNvSpPr>
                  <p:nvPr/>
                </p:nvSpPr>
                <p:spPr>
                  <a:xfrm>
                    <a:off x="3513792" y="3836847"/>
                    <a:ext cx="743573" cy="33855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83">
                    <a:extLst>
                      <a:ext uri="{FF2B5EF4-FFF2-40B4-BE49-F238E27FC236}">
                        <a16:creationId xmlns="" xmlns:a16="http://schemas.microsoft.com/office/drawing/2014/main" id="{9512B8D1-4F93-4AA2-885E-001A9D1D441B}"/>
                      </a:ext>
                    </a:extLst>
                  </p:cNvPr>
                  <p:cNvSpPr txBox="1"/>
                  <p:nvPr/>
                </p:nvSpPr>
                <p:spPr>
                  <a:xfrm>
                    <a:off x="3514114" y="4773911"/>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𝑤</m:t>
                              </m:r>
                            </m:e>
                            <m:sub>
                              <m:r>
                                <a:rPr lang="en-US" sz="1600" i="1">
                                  <a:solidFill>
                                    <a:srgbClr val="00B050"/>
                                  </a:solidFill>
                                  <a:latin typeface="Cambria Math" panose="02040503050406030204" pitchFamily="18" charset="0"/>
                                </a:rPr>
                                <m:t>𝑘</m:t>
                              </m:r>
                            </m:sub>
                          </m:sSub>
                        </m:oMath>
                      </m:oMathPara>
                    </a14:m>
                    <a:endParaRPr lang="en-US" sz="1600" dirty="0">
                      <a:solidFill>
                        <a:srgbClr val="00B050"/>
                      </a:solidFill>
                    </a:endParaRPr>
                  </a:p>
                </p:txBody>
              </p:sp>
            </mc:Choice>
            <mc:Fallback xmlns="">
              <p:sp>
                <p:nvSpPr>
                  <p:cNvPr id="39" name="TextBox 83">
                    <a:extLst>
                      <a:ext uri="{FF2B5EF4-FFF2-40B4-BE49-F238E27FC236}">
                        <a16:creationId xmlns:a14="http://schemas.microsoft.com/office/drawing/2010/main" xmlns="" xmlns:a16="http://schemas.microsoft.com/office/drawing/2014/main" xmlns:lc="http://schemas.openxmlformats.org/drawingml/2006/lockedCanvas" id="{9512B8D1-4F93-4AA2-885E-001A9D1D441B}"/>
                      </a:ext>
                    </a:extLst>
                  </p:cNvPr>
                  <p:cNvSpPr txBox="1">
                    <a:spLocks noRot="1" noChangeAspect="1" noMove="1" noResize="1" noEditPoints="1" noAdjustHandles="1" noChangeArrowheads="1" noChangeShapeType="1" noTextEdit="1"/>
                  </p:cNvSpPr>
                  <p:nvPr/>
                </p:nvSpPr>
                <p:spPr>
                  <a:xfrm>
                    <a:off x="3514114" y="4773911"/>
                    <a:ext cx="743573" cy="338554"/>
                  </a:xfrm>
                  <a:prstGeom prst="rect">
                    <a:avLst/>
                  </a:prstGeom>
                  <a:blipFill rotWithShape="0">
                    <a:blip r:embed="rId11"/>
                    <a:stretch>
                      <a:fillRect/>
                    </a:stretch>
                  </a:blipFill>
                </p:spPr>
                <p:txBody>
                  <a:bodyPr/>
                  <a:lstStyle/>
                  <a:p>
                    <a:r>
                      <a:rPr lang="en-US">
                        <a:noFill/>
                      </a:rPr>
                      <a:t> </a:t>
                    </a:r>
                  </a:p>
                </p:txBody>
              </p:sp>
            </mc:Fallback>
          </mc:AlternateContent>
          <p:cxnSp>
            <p:nvCxnSpPr>
              <p:cNvPr id="40" name="Straight Arrow Connector 60">
                <a:extLst>
                  <a:ext uri="{FF2B5EF4-FFF2-40B4-BE49-F238E27FC236}">
                    <a16:creationId xmlns="" xmlns:a16="http://schemas.microsoft.com/office/drawing/2014/main" id="{9059EBFC-DF2E-420C-9CCD-13B040300693}"/>
                  </a:ext>
                </a:extLst>
              </p:cNvPr>
              <p:cNvCxnSpPr/>
              <p:nvPr/>
            </p:nvCxnSpPr>
            <p:spPr>
              <a:xfrm>
                <a:off x="6177989" y="4289079"/>
                <a:ext cx="341858" cy="2981"/>
              </a:xfrm>
              <a:prstGeom prst="straightConnector1">
                <a:avLst/>
              </a:prstGeom>
              <a:ln w="19050">
                <a:solidFill>
                  <a:schemeClr val="bg1">
                    <a:lumMod val="50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 name="Group 66">
                <a:extLst>
                  <a:ext uri="{FF2B5EF4-FFF2-40B4-BE49-F238E27FC236}">
                    <a16:creationId xmlns="" xmlns:a16="http://schemas.microsoft.com/office/drawing/2014/main" id="{9577DD0E-93C8-408E-B00A-EA72C2CCA563}"/>
                  </a:ext>
                </a:extLst>
              </p:cNvPr>
              <p:cNvGrpSpPr/>
              <p:nvPr/>
            </p:nvGrpSpPr>
            <p:grpSpPr>
              <a:xfrm>
                <a:off x="7651004" y="4048639"/>
                <a:ext cx="743573" cy="486841"/>
                <a:chOff x="9366563" y="3845338"/>
                <a:chExt cx="852257" cy="558000"/>
              </a:xfrm>
            </p:grpSpPr>
            <p:sp>
              <p:nvSpPr>
                <p:cNvPr id="56" name="Oval 68">
                  <a:extLst>
                    <a:ext uri="{FF2B5EF4-FFF2-40B4-BE49-F238E27FC236}">
                      <a16:creationId xmlns="" xmlns:a16="http://schemas.microsoft.com/office/drawing/2014/main" id="{7429F2EC-BAB4-4203-B956-8BEF945D05D2}"/>
                    </a:ext>
                  </a:extLst>
                </p:cNvPr>
                <p:cNvSpPr/>
                <p:nvPr/>
              </p:nvSpPr>
              <p:spPr>
                <a:xfrm>
                  <a:off x="9484580" y="3845338"/>
                  <a:ext cx="558000" cy="558000"/>
                </a:xfrm>
                <a:prstGeom prst="ellipse">
                  <a:avLst/>
                </a:prstGeom>
                <a:solidFill>
                  <a:srgbClr val="FFC000">
                    <a:alpha val="30000"/>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p>
              </p:txBody>
            </p:sp>
            <mc:AlternateContent xmlns:mc="http://schemas.openxmlformats.org/markup-compatibility/2006" xmlns:a14="http://schemas.microsoft.com/office/drawing/2010/main">
              <mc:Choice Requires="a14">
                <p:sp>
                  <p:nvSpPr>
                    <p:cNvPr id="57" name="TextBox 107">
                      <a:extLst>
                        <a:ext uri="{FF2B5EF4-FFF2-40B4-BE49-F238E27FC236}">
                          <a16:creationId xmlns="" xmlns:a16="http://schemas.microsoft.com/office/drawing/2014/main" id="{79ABA337-24D6-44DE-9656-0849ACF82399}"/>
                        </a:ext>
                      </a:extLst>
                    </p:cNvPr>
                    <p:cNvSpPr txBox="1"/>
                    <p:nvPr/>
                  </p:nvSpPr>
                  <p:spPr>
                    <a:xfrm>
                      <a:off x="9366563" y="3912534"/>
                      <a:ext cx="852257" cy="42331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solidFill>
                                  <a:srgbClr val="0070C0"/>
                                </a:solidFill>
                                <a:latin typeface="Cambria Math" panose="02040503050406030204" pitchFamily="18" charset="0"/>
                              </a:rPr>
                              <m:t>𝑌</m:t>
                            </m:r>
                          </m:oMath>
                        </m:oMathPara>
                      </a14:m>
                      <a:endParaRPr lang="en-US" dirty="0">
                        <a:solidFill>
                          <a:srgbClr val="0070C0"/>
                        </a:solidFill>
                      </a:endParaRPr>
                    </a:p>
                  </p:txBody>
                </p:sp>
              </mc:Choice>
              <mc:Fallback xmlns="">
                <p:sp>
                  <p:nvSpPr>
                    <p:cNvPr id="57" name="TextBox 107">
                      <a:extLst>
                        <a:ext uri="{FF2B5EF4-FFF2-40B4-BE49-F238E27FC236}">
                          <a16:creationId xmlns:a14="http://schemas.microsoft.com/office/drawing/2010/main" xmlns="" xmlns:a16="http://schemas.microsoft.com/office/drawing/2014/main" xmlns:lc="http://schemas.openxmlformats.org/drawingml/2006/lockedCanvas" id="{79ABA337-24D6-44DE-9656-0849ACF82399}"/>
                        </a:ext>
                      </a:extLst>
                    </p:cNvPr>
                    <p:cNvSpPr txBox="1">
                      <a:spLocks noRot="1" noChangeAspect="1" noMove="1" noResize="1" noEditPoints="1" noAdjustHandles="1" noChangeArrowheads="1" noChangeShapeType="1" noTextEdit="1"/>
                    </p:cNvSpPr>
                    <p:nvPr/>
                  </p:nvSpPr>
                  <p:spPr>
                    <a:xfrm>
                      <a:off x="9366563" y="3912534"/>
                      <a:ext cx="852257" cy="423315"/>
                    </a:xfrm>
                    <a:prstGeom prst="rect">
                      <a:avLst/>
                    </a:prstGeom>
                    <a:blipFill rotWithShape="0">
                      <a:blip r:embed="rId12"/>
                      <a:stretch>
                        <a:fillRect/>
                      </a:stretch>
                    </a:blipFill>
                  </p:spPr>
                  <p:txBody>
                    <a:bodyPr/>
                    <a:lstStyle/>
                    <a:p>
                      <a:r>
                        <a:rPr lang="en-US">
                          <a:noFill/>
                        </a:rPr>
                        <a:t> </a:t>
                      </a:r>
                    </a:p>
                  </p:txBody>
                </p:sp>
              </mc:Fallback>
            </mc:AlternateContent>
          </p:grpSp>
          <p:grpSp>
            <p:nvGrpSpPr>
              <p:cNvPr id="42" name="Group 70">
                <a:extLst>
                  <a:ext uri="{FF2B5EF4-FFF2-40B4-BE49-F238E27FC236}">
                    <a16:creationId xmlns="" xmlns:a16="http://schemas.microsoft.com/office/drawing/2014/main" id="{EC95CD51-AE2B-418D-8443-C2BBEF6F0CFD}"/>
                  </a:ext>
                </a:extLst>
              </p:cNvPr>
              <p:cNvGrpSpPr/>
              <p:nvPr/>
            </p:nvGrpSpPr>
            <p:grpSpPr>
              <a:xfrm>
                <a:off x="5370628" y="4608008"/>
                <a:ext cx="830226" cy="847299"/>
                <a:chOff x="8204019" y="4427145"/>
                <a:chExt cx="951575" cy="971144"/>
              </a:xfrm>
            </p:grpSpPr>
            <p:sp>
              <p:nvSpPr>
                <p:cNvPr id="54" name="TextBox 101">
                  <a:extLst>
                    <a:ext uri="{FF2B5EF4-FFF2-40B4-BE49-F238E27FC236}">
                      <a16:creationId xmlns="" xmlns:a16="http://schemas.microsoft.com/office/drawing/2014/main" id="{D7A484E5-0523-42E8-BF1E-21E402E5BA20}"/>
                    </a:ext>
                  </a:extLst>
                </p:cNvPr>
                <p:cNvSpPr txBox="1"/>
                <p:nvPr/>
              </p:nvSpPr>
              <p:spPr>
                <a:xfrm>
                  <a:off x="8204019" y="4869145"/>
                  <a:ext cx="951575" cy="52914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Summed over</a:t>
                  </a:r>
                  <a:endParaRPr lang="en-US"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55" name="Straight Arrow Connector 72">
                  <a:extLst>
                    <a:ext uri="{FF2B5EF4-FFF2-40B4-BE49-F238E27FC236}">
                      <a16:creationId xmlns="" xmlns:a16="http://schemas.microsoft.com/office/drawing/2014/main" id="{1D29CE11-1F30-4E4A-BED1-FA2559B32A1E}"/>
                    </a:ext>
                  </a:extLst>
                </p:cNvPr>
                <p:cNvCxnSpPr/>
                <p:nvPr/>
              </p:nvCxnSpPr>
              <p:spPr>
                <a:xfrm flipV="1">
                  <a:off x="8732081" y="4427145"/>
                  <a:ext cx="0" cy="386702"/>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3" name="Group 73">
                <a:extLst>
                  <a:ext uri="{FF2B5EF4-FFF2-40B4-BE49-F238E27FC236}">
                    <a16:creationId xmlns="" xmlns:a16="http://schemas.microsoft.com/office/drawing/2014/main" id="{8F641286-406A-450C-9050-91515EE8CCB4}"/>
                  </a:ext>
                </a:extLst>
              </p:cNvPr>
              <p:cNvGrpSpPr/>
              <p:nvPr/>
            </p:nvGrpSpPr>
            <p:grpSpPr>
              <a:xfrm>
                <a:off x="3649845" y="2712830"/>
                <a:ext cx="2011986" cy="2941905"/>
                <a:chOff x="4251862" y="2289444"/>
                <a:chExt cx="2306064" cy="3371905"/>
              </a:xfrm>
            </p:grpSpPr>
            <p:sp>
              <p:nvSpPr>
                <p:cNvPr id="50" name="Oval 74">
                  <a:extLst>
                    <a:ext uri="{FF2B5EF4-FFF2-40B4-BE49-F238E27FC236}">
                      <a16:creationId xmlns="" xmlns:a16="http://schemas.microsoft.com/office/drawing/2014/main" id="{BB0A8CC7-D36B-44EE-A398-6950D51A0670}"/>
                    </a:ext>
                  </a:extLst>
                </p:cNvPr>
                <p:cNvSpPr/>
                <p:nvPr/>
              </p:nvSpPr>
              <p:spPr>
                <a:xfrm>
                  <a:off x="4251862" y="2289444"/>
                  <a:ext cx="497319" cy="289511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SamsungOne 400" panose="020B0503030303020204" pitchFamily="34" charset="0"/>
                    <a:ea typeface="SamsungOne 400" panose="020B0503030303020204" pitchFamily="34" charset="0"/>
                  </a:endParaRPr>
                </a:p>
              </p:txBody>
            </p:sp>
            <p:grpSp>
              <p:nvGrpSpPr>
                <p:cNvPr id="51" name="Group 75">
                  <a:extLst>
                    <a:ext uri="{FF2B5EF4-FFF2-40B4-BE49-F238E27FC236}">
                      <a16:creationId xmlns="" xmlns:a16="http://schemas.microsoft.com/office/drawing/2014/main" id="{7E6C8A9E-794D-485A-965B-E403955BEB6E}"/>
                    </a:ext>
                  </a:extLst>
                </p:cNvPr>
                <p:cNvGrpSpPr/>
                <p:nvPr/>
              </p:nvGrpSpPr>
              <p:grpSpPr>
                <a:xfrm>
                  <a:off x="4651901" y="5211706"/>
                  <a:ext cx="1906025" cy="449643"/>
                  <a:chOff x="4651702" y="1810833"/>
                  <a:chExt cx="1906025" cy="449643"/>
                </a:xfrm>
              </p:grpSpPr>
              <p:sp>
                <p:nvSpPr>
                  <p:cNvPr id="52" name="TextBox 99">
                    <a:extLst>
                      <a:ext uri="{FF2B5EF4-FFF2-40B4-BE49-F238E27FC236}">
                        <a16:creationId xmlns="" xmlns:a16="http://schemas.microsoft.com/office/drawing/2014/main" id="{91E069A0-94DF-43EF-BA00-E0F23BC019A6}"/>
                      </a:ext>
                    </a:extLst>
                  </p:cNvPr>
                  <p:cNvSpPr txBox="1"/>
                  <p:nvPr/>
                </p:nvSpPr>
                <p:spPr>
                  <a:xfrm>
                    <a:off x="5352025" y="1942990"/>
                    <a:ext cx="1205702" cy="317486"/>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Parameters</a:t>
                    </a:r>
                    <a:endParaRPr lang="en-US"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53" name="Straight Arrow Connector 77">
                    <a:extLst>
                      <a:ext uri="{FF2B5EF4-FFF2-40B4-BE49-F238E27FC236}">
                        <a16:creationId xmlns="" xmlns:a16="http://schemas.microsoft.com/office/drawing/2014/main" id="{A898D444-C8AF-4FD9-B4A2-3CFD8DC69B26}"/>
                      </a:ext>
                    </a:extLst>
                  </p:cNvPr>
                  <p:cNvCxnSpPr/>
                  <p:nvPr/>
                </p:nvCxnSpPr>
                <p:spPr>
                  <a:xfrm flipH="1" flipV="1">
                    <a:off x="4651702" y="1810833"/>
                    <a:ext cx="794153" cy="286046"/>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4" name="TextBox 89">
                    <a:extLst>
                      <a:ext uri="{FF2B5EF4-FFF2-40B4-BE49-F238E27FC236}">
                        <a16:creationId xmlns="" xmlns:a16="http://schemas.microsoft.com/office/drawing/2014/main" id="{BE91C0EC-0317-4C37-B92B-19696C456EA1}"/>
                      </a:ext>
                    </a:extLst>
                  </p:cNvPr>
                  <p:cNvSpPr txBox="1"/>
                  <p:nvPr/>
                </p:nvSpPr>
                <p:spPr>
                  <a:xfrm>
                    <a:off x="7108277" y="3773044"/>
                    <a:ext cx="830226" cy="402791"/>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ko-KR" altLang="en-US" sz="2000" b="1" i="1" dirty="0">
                              <a:solidFill>
                                <a:srgbClr val="FF0000"/>
                              </a:solidFill>
                              <a:latin typeface="Cambria Math"/>
                              <a:ea typeface="Noto Sans CJK KR Medium" panose="020B0600000000000000" pitchFamily="34" charset="-127"/>
                            </a:rPr>
                            <m:t>𝜺</m:t>
                          </m:r>
                        </m:oMath>
                      </m:oMathPara>
                    </a14:m>
                    <a:endParaRPr lang="en-US" sz="2000" b="1" dirty="0">
                      <a:solidFill>
                        <a:srgbClr val="FF0000"/>
                      </a:solidFill>
                      <a:latin typeface="Noto Sans CJK KR Medium" panose="020B0600000000000000" pitchFamily="34" charset="-127"/>
                      <a:ea typeface="Noto Sans CJK KR Medium" panose="020B0600000000000000" pitchFamily="34" charset="-127"/>
                    </a:endParaRPr>
                  </a:p>
                </p:txBody>
              </p:sp>
            </mc:Choice>
            <mc:Fallback xmlns="">
              <p:sp>
                <p:nvSpPr>
                  <p:cNvPr id="44" name="TextBox 89">
                    <a:extLst>
                      <a:ext uri="{FF2B5EF4-FFF2-40B4-BE49-F238E27FC236}">
                        <a16:creationId xmlns:a14="http://schemas.microsoft.com/office/drawing/2010/main" xmlns="" xmlns:a16="http://schemas.microsoft.com/office/drawing/2014/main" xmlns:lc="http://schemas.openxmlformats.org/drawingml/2006/lockedCanvas" id="{BE91C0EC-0317-4C37-B92B-19696C456EA1}"/>
                      </a:ext>
                    </a:extLst>
                  </p:cNvPr>
                  <p:cNvSpPr txBox="1">
                    <a:spLocks noRot="1" noChangeAspect="1" noMove="1" noResize="1" noEditPoints="1" noAdjustHandles="1" noChangeArrowheads="1" noChangeShapeType="1" noTextEdit="1"/>
                  </p:cNvSpPr>
                  <p:nvPr/>
                </p:nvSpPr>
                <p:spPr>
                  <a:xfrm>
                    <a:off x="7108277" y="3773044"/>
                    <a:ext cx="830226" cy="402791"/>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80">
                    <a:extLst>
                      <a:ext uri="{FF2B5EF4-FFF2-40B4-BE49-F238E27FC236}">
                        <a16:creationId xmlns="" xmlns:a16="http://schemas.microsoft.com/office/drawing/2014/main" id="{C2342A44-BBF7-4217-80CD-02E777DEF73D}"/>
                      </a:ext>
                    </a:extLst>
                  </p:cNvPr>
                  <p:cNvSpPr/>
                  <p:nvPr/>
                </p:nvSpPr>
                <p:spPr>
                  <a:xfrm>
                    <a:off x="6711966" y="4993642"/>
                    <a:ext cx="1186159" cy="276999"/>
                  </a:xfrm>
                  <a:prstGeom prst="rect">
                    <a:avLst/>
                  </a:prstGeom>
                </p:spPr>
                <p:txBody>
                  <a:bodyPr wrap="none">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 xmlns:m="http://schemas.openxmlformats.org/officeDocument/2006/math">
                        <m:acc>
                          <m:accPr>
                            <m:chr m:val="̂"/>
                            <m:ctrlPr>
                              <a:rPr lang="ko-KR" altLang="en-US" sz="1200" i="1">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r>
                          <a:rPr lang="en-US" altLang="ko-KR" sz="1200" i="1">
                            <a:solidFill>
                              <a:srgbClr val="FF0000"/>
                            </a:solidFill>
                            <a:latin typeface="Cambria Math" panose="02040503050406030204" pitchFamily="18" charset="0"/>
                            <a:cs typeface="Times New Roman" panose="02020603050405020304" pitchFamily="18" charset="0"/>
                          </a:rPr>
                          <m:t>=</m:t>
                        </m:r>
                        <m:r>
                          <a:rPr lang="en-US" altLang="ko-KR" sz="1200" i="1">
                            <a:solidFill>
                              <a:srgbClr val="FF0000"/>
                            </a:solidFill>
                            <a:latin typeface="Cambria Math" panose="02040503050406030204" pitchFamily="18" charset="0"/>
                            <a:cs typeface="Times New Roman" panose="02020603050405020304" pitchFamily="18" charset="0"/>
                          </a:rPr>
                          <m:t>𝐸</m:t>
                        </m:r>
                        <m:r>
                          <a:rPr lang="en-US" altLang="ko-KR" sz="1200" i="1">
                            <a:solidFill>
                              <a:srgbClr val="FF0000"/>
                            </a:solidFill>
                            <a:latin typeface="Cambria Math" panose="02040503050406030204" pitchFamily="18" charset="0"/>
                            <a:cs typeface="Times New Roman" panose="02020603050405020304" pitchFamily="18" charset="0"/>
                          </a:rPr>
                          <m:t>[</m:t>
                        </m:r>
                        <m:r>
                          <a:rPr lang="en-US" altLang="ko-KR" sz="1200" i="1">
                            <a:solidFill>
                              <a:srgbClr val="FF0000"/>
                            </a:solidFill>
                            <a:latin typeface="Cambria Math" panose="02040503050406030204" pitchFamily="18" charset="0"/>
                            <a:cs typeface="Times New Roman" panose="02020603050405020304" pitchFamily="18" charset="0"/>
                          </a:rPr>
                          <m:t>𝑦</m:t>
                        </m:r>
                        <m:r>
                          <a:rPr lang="en-US" altLang="ko-KR" sz="1200" i="1">
                            <a:solidFill>
                              <a:srgbClr val="FF0000"/>
                            </a:solidFill>
                            <a:latin typeface="Cambria Math" panose="02040503050406030204" pitchFamily="18" charset="0"/>
                            <a:cs typeface="Times New Roman" panose="02020603050405020304" pitchFamily="18" charset="0"/>
                          </a:rPr>
                          <m:t>|</m:t>
                        </m:r>
                        <m:r>
                          <a:rPr lang="en-US" altLang="ko-KR" sz="1200" i="1">
                            <a:solidFill>
                              <a:srgbClr val="FF0000"/>
                            </a:solidFill>
                            <a:latin typeface="Cambria Math" panose="02040503050406030204" pitchFamily="18" charset="0"/>
                            <a:cs typeface="Times New Roman" panose="02020603050405020304" pitchFamily="18" charset="0"/>
                          </a:rPr>
                          <m:t>𝑑𝑎𝑡𝑎</m:t>
                        </m:r>
                        <m:r>
                          <a:rPr lang="en-US" altLang="ko-KR" sz="1200" i="1">
                            <a:solidFill>
                              <a:srgbClr val="FF0000"/>
                            </a:solidFill>
                            <a:latin typeface="Cambria Math" panose="02040503050406030204" pitchFamily="18" charset="0"/>
                            <a:cs typeface="Times New Roman" panose="02020603050405020304" pitchFamily="18" charset="0"/>
                          </a:rPr>
                          <m:t>]</m:t>
                        </m:r>
                      </m:oMath>
                    </a14:m>
                    <a:r>
                      <a:rPr lang="ko-KR" altLang="en-US" sz="1200" dirty="0">
                        <a:solidFill>
                          <a:srgbClr val="FF0000"/>
                        </a:solidFill>
                        <a:latin typeface="Times New Roman" panose="02020603050405020304" pitchFamily="18" charset="0"/>
                        <a:cs typeface="Times New Roman" panose="02020603050405020304" pitchFamily="18" charset="0"/>
                      </a:rPr>
                      <a:t> </a:t>
                    </a:r>
                    <a:endParaRPr lang="en-US" sz="1200" dirty="0">
                      <a:solidFill>
                        <a:srgbClr val="FF0000"/>
                      </a:solidFill>
                    </a:endParaRPr>
                  </a:p>
                </p:txBody>
              </p:sp>
            </mc:Choice>
            <mc:Fallback xmlns="">
              <p:sp>
                <p:nvSpPr>
                  <p:cNvPr id="45" name="Rectangle 80">
                    <a:extLst>
                      <a:ext uri="{FF2B5EF4-FFF2-40B4-BE49-F238E27FC236}">
                        <a16:creationId xmlns:a14="http://schemas.microsoft.com/office/drawing/2010/main" xmlns="" xmlns:a16="http://schemas.microsoft.com/office/drawing/2014/main" xmlns:lc="http://schemas.openxmlformats.org/drawingml/2006/lockedCanvas" id="{C2342A44-BBF7-4217-80CD-02E777DEF73D}"/>
                      </a:ext>
                    </a:extLst>
                  </p:cNvPr>
                  <p:cNvSpPr>
                    <a:spLocks noRot="1" noChangeAspect="1" noMove="1" noResize="1" noEditPoints="1" noAdjustHandles="1" noChangeArrowheads="1" noChangeShapeType="1" noTextEdit="1"/>
                  </p:cNvSpPr>
                  <p:nvPr/>
                </p:nvSpPr>
                <p:spPr>
                  <a:xfrm>
                    <a:off x="6711966" y="4993642"/>
                    <a:ext cx="1186159" cy="276999"/>
                  </a:xfrm>
                  <a:prstGeom prst="rect">
                    <a:avLst/>
                  </a:prstGeom>
                  <a:blipFill rotWithShape="0">
                    <a:blip r:embed="rId14"/>
                    <a:stretch>
                      <a:fillRect/>
                    </a:stretch>
                  </a:blipFill>
                </p:spPr>
                <p:txBody>
                  <a:bodyPr/>
                  <a:lstStyle/>
                  <a:p>
                    <a:r>
                      <a:rPr lang="en-US">
                        <a:noFill/>
                      </a:rPr>
                      <a:t> </a:t>
                    </a:r>
                  </a:p>
                </p:txBody>
              </p:sp>
            </mc:Fallback>
          </mc:AlternateContent>
          <p:cxnSp>
            <p:nvCxnSpPr>
              <p:cNvPr id="46" name="Straight Arrow Connector 81">
                <a:extLst>
                  <a:ext uri="{FF2B5EF4-FFF2-40B4-BE49-F238E27FC236}">
                    <a16:creationId xmlns="" xmlns:a16="http://schemas.microsoft.com/office/drawing/2014/main" id="{EE284F3E-40B3-49F6-8F10-E30EAB4BC247}"/>
                  </a:ext>
                </a:extLst>
              </p:cNvPr>
              <p:cNvCxnSpPr/>
              <p:nvPr/>
            </p:nvCxnSpPr>
            <p:spPr>
              <a:xfrm flipV="1">
                <a:off x="6860093" y="4608008"/>
                <a:ext cx="0" cy="33738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1D25C537-512B-4321-BE48-1F009AF8B7F6}"/>
                  </a:ext>
                </a:extLst>
              </p:cNvPr>
              <p:cNvCxnSpPr>
                <a:cxnSpLocks/>
                <a:stCxn id="26" idx="0"/>
                <a:endCxn id="26" idx="4"/>
              </p:cNvCxnSpPr>
              <p:nvPr/>
            </p:nvCxnSpPr>
            <p:spPr>
              <a:xfrm>
                <a:off x="5941450" y="4027920"/>
                <a:ext cx="0" cy="486841"/>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72">
                <a:extLst>
                  <a:ext uri="{FF2B5EF4-FFF2-40B4-BE49-F238E27FC236}">
                    <a16:creationId xmlns="" xmlns:a16="http://schemas.microsoft.com/office/drawing/2014/main" id="{79821BE8-AD86-489F-BC6F-29447CC8CE62}"/>
                  </a:ext>
                </a:extLst>
              </p:cNvPr>
              <p:cNvCxnSpPr>
                <a:cxnSpLocks/>
              </p:cNvCxnSpPr>
              <p:nvPr/>
            </p:nvCxnSpPr>
            <p:spPr>
              <a:xfrm flipH="1">
                <a:off x="6038121" y="3633792"/>
                <a:ext cx="0" cy="3360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94">
                <a:extLst>
                  <a:ext uri="{FF2B5EF4-FFF2-40B4-BE49-F238E27FC236}">
                    <a16:creationId xmlns="" xmlns:a16="http://schemas.microsoft.com/office/drawing/2014/main" id="{6B5160C6-94A0-48E9-AD9E-437C0E7A1BB6}"/>
                  </a:ext>
                </a:extLst>
              </p:cNvPr>
              <p:cNvSpPr txBox="1"/>
              <p:nvPr/>
            </p:nvSpPr>
            <p:spPr>
              <a:xfrm>
                <a:off x="5477070" y="3135603"/>
                <a:ext cx="1126930"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Linear Activation</a:t>
                </a:r>
                <a:endParaRPr lang="en-US"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p:txBody>
          </p:sp>
        </p:grpSp>
        <p:sp>
          <p:nvSpPr>
            <p:cNvPr id="11" name="TextBox 111">
              <a:extLst>
                <a:ext uri="{FF2B5EF4-FFF2-40B4-BE49-F238E27FC236}">
                  <a16:creationId xmlns="" xmlns:a16="http://schemas.microsoft.com/office/drawing/2014/main" id="{4976958D-3009-4438-AB4C-BCF44DA5E0E8}"/>
                </a:ext>
              </a:extLst>
            </p:cNvPr>
            <p:cNvSpPr txBox="1"/>
            <p:nvPr/>
          </p:nvSpPr>
          <p:spPr>
            <a:xfrm>
              <a:off x="1486539" y="4107976"/>
              <a:ext cx="112601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rPr>
                <a:t>Input</a:t>
              </a:r>
            </a:p>
          </p:txBody>
        </p:sp>
        <p:sp>
          <p:nvSpPr>
            <p:cNvPr id="12" name="TextBox 112">
              <a:extLst>
                <a:ext uri="{FF2B5EF4-FFF2-40B4-BE49-F238E27FC236}">
                  <a16:creationId xmlns="" xmlns:a16="http://schemas.microsoft.com/office/drawing/2014/main" id="{6252F139-2024-4C9F-AA06-A2C1DE43FB67}"/>
                </a:ext>
              </a:extLst>
            </p:cNvPr>
            <p:cNvSpPr txBox="1"/>
            <p:nvPr/>
          </p:nvSpPr>
          <p:spPr>
            <a:xfrm>
              <a:off x="6343018" y="4107976"/>
              <a:ext cx="1126012"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rPr>
                <a:t>Output</a:t>
              </a:r>
            </a:p>
          </p:txBody>
        </p:sp>
        <p:sp>
          <p:nvSpPr>
            <p:cNvPr id="13" name="Left-Right Arrow 67">
              <a:extLst>
                <a:ext uri="{FF2B5EF4-FFF2-40B4-BE49-F238E27FC236}">
                  <a16:creationId xmlns="" xmlns:a16="http://schemas.microsoft.com/office/drawing/2014/main" id="{6CF14B64-6215-4180-8F49-4A4D24537161}"/>
                </a:ext>
              </a:extLst>
            </p:cNvPr>
            <p:cNvSpPr/>
            <p:nvPr/>
          </p:nvSpPr>
          <p:spPr>
            <a:xfrm>
              <a:off x="7321386" y="4203190"/>
              <a:ext cx="379532" cy="178905"/>
            </a:xfrm>
            <a:prstGeom prst="leftRightArrow">
              <a:avLst/>
            </a:prstGeom>
            <a:gradFill>
              <a:gsLst>
                <a:gs pos="2000">
                  <a:srgbClr val="FF0000"/>
                </a:gs>
                <a:gs pos="50000">
                  <a:srgbClr val="FFABAB"/>
                </a:gs>
                <a:gs pos="10000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latinLnBrk="1"/>
              <a:endParaRPr lang="en-US"/>
            </a:p>
          </p:txBody>
        </p:sp>
        <p:sp>
          <p:nvSpPr>
            <p:cNvPr id="14" name="화살표: 오른쪽 28">
              <a:extLst>
                <a:ext uri="{FF2B5EF4-FFF2-40B4-BE49-F238E27FC236}">
                  <a16:creationId xmlns="" xmlns:a16="http://schemas.microsoft.com/office/drawing/2014/main" id="{273E739F-8F85-4394-B9A0-BB9C2AC66182}"/>
                </a:ext>
              </a:extLst>
            </p:cNvPr>
            <p:cNvSpPr/>
            <p:nvPr/>
          </p:nvSpPr>
          <p:spPr>
            <a:xfrm>
              <a:off x="2519991" y="4149716"/>
              <a:ext cx="428778" cy="285852"/>
            </a:xfrm>
            <a:prstGeom prst="rightArrow">
              <a:avLst/>
            </a:prstGeom>
            <a:gradFill>
              <a:gsLst>
                <a:gs pos="0">
                  <a:srgbClr val="FF0000">
                    <a:alpha val="0"/>
                  </a:srgbClr>
                </a:gs>
                <a:gs pos="99000">
                  <a:srgbClr val="FF434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mc:AlternateContent xmlns:mc="http://schemas.openxmlformats.org/markup-compatibility/2006" xmlns:a14="http://schemas.microsoft.com/office/drawing/2010/main">
        <mc:Choice Requires="a14">
          <p:sp>
            <p:nvSpPr>
              <p:cNvPr id="58" name="직사각형 57">
                <a:extLst>
                  <a:ext uri="{FF2B5EF4-FFF2-40B4-BE49-F238E27FC236}">
                    <a16:creationId xmlns="" xmlns:a16="http://schemas.microsoft.com/office/drawing/2014/main" id="{D8BF98C4-B566-4812-B5F0-560CFBA969E7}"/>
                  </a:ext>
                </a:extLst>
              </p:cNvPr>
              <p:cNvSpPr/>
              <p:nvPr/>
            </p:nvSpPr>
            <p:spPr>
              <a:xfrm>
                <a:off x="702940" y="5233327"/>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disagreement between the predicted </a:t>
                </a:r>
                <a14:m>
                  <m:oMath xmlns:m="http://schemas.openxmlformats.org/officeDocument/2006/math">
                    <m:acc>
                      <m:accPr>
                        <m:chr m:val="̂"/>
                        <m:ctrlPr>
                          <a:rPr lang="ko-KR" altLang="en-US" sz="1400" i="1">
                            <a:solidFill>
                              <a:srgbClr val="FF0000"/>
                            </a:solidFill>
                            <a:latin typeface="Cambria Math" panose="02040503050406030204" pitchFamily="18" charset="0"/>
                            <a:cs typeface="Times New Roman" panose="02020603050405020304" pitchFamily="18" charset="0"/>
                          </a:rPr>
                        </m:ctrlPr>
                      </m:accPr>
                      <m:e>
                        <m:r>
                          <a:rPr lang="en-US" altLang="ko-KR" sz="1400" i="1">
                            <a:solidFill>
                              <a:srgbClr val="FF0000"/>
                            </a:solidFill>
                            <a:latin typeface="Cambria Math" panose="02040503050406030204" pitchFamily="18" charset="0"/>
                            <a:cs typeface="Times New Roman" panose="02020603050405020304" pitchFamily="18" charset="0"/>
                          </a:rPr>
                          <m:t>𝑦</m:t>
                        </m:r>
                      </m:e>
                    </m:acc>
                    <m:r>
                      <a:rPr lang="en-US" altLang="ko-KR" sz="1400" i="1">
                        <a:solidFill>
                          <a:srgbClr val="FF0000"/>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the true </a:t>
                </a:r>
                <a:r>
                  <a:rPr lang="ko-KR" altLang="en-US" sz="1300" dirty="0">
                    <a:solidFill>
                      <a:srgbClr val="193EB0"/>
                    </a:solidFill>
                    <a:latin typeface="SamsungOne 700" panose="020B0803030303020204" pitchFamily="34" charset="0"/>
                    <a:ea typeface="SamsungOne 400" panose="020B0503030303020204" pitchFamily="34" charset="0"/>
                  </a:rPr>
                  <a:t>𝑦</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has to be minimized by training.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58" name="직사각형 57">
                <a:extLst>
                  <a:ext uri="{FF2B5EF4-FFF2-40B4-BE49-F238E27FC236}">
                    <a16:creationId xmlns:a16="http://schemas.microsoft.com/office/drawing/2014/main" xmlns="" id="{D8BF98C4-B566-4812-B5F0-560CFBA969E7}"/>
                  </a:ext>
                </a:extLst>
              </p:cNvPr>
              <p:cNvSpPr>
                <a:spLocks noRot="1" noChangeAspect="1" noMove="1" noResize="1" noEditPoints="1" noAdjustHandles="1" noChangeArrowheads="1" noChangeShapeType="1" noTextEdit="1"/>
              </p:cNvSpPr>
              <p:nvPr/>
            </p:nvSpPr>
            <p:spPr>
              <a:xfrm>
                <a:off x="702940" y="5233327"/>
                <a:ext cx="8632825" cy="355913"/>
              </a:xfrm>
              <a:prstGeom prst="rect">
                <a:avLst/>
              </a:prstGeom>
              <a:blipFill rotWithShape="0">
                <a:blip r:embed="rId15"/>
                <a:stretch>
                  <a:fillRect/>
                </a:stretch>
              </a:blipFill>
              <a:ln>
                <a:noFill/>
              </a:ln>
            </p:spPr>
            <p:txBody>
              <a:bodyPr/>
              <a:lstStyle/>
              <a:p>
                <a:r>
                  <a:rPr lang="en-US">
                    <a:noFill/>
                  </a:rPr>
                  <a:t> </a:t>
                </a:r>
              </a:p>
            </p:txBody>
          </p:sp>
        </mc:Fallback>
      </mc:AlternateContent>
      <p:grpSp>
        <p:nvGrpSpPr>
          <p:cNvPr id="59" name="그룹 5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0" name="직사각형 5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61" name="직사각형 6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001337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Linear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59" name="직사각형 58">
                <a:extLst>
                  <a:ext uri="{FF2B5EF4-FFF2-40B4-BE49-F238E27FC236}">
                    <a16:creationId xmlns="" xmlns:a16="http://schemas.microsoft.com/office/drawing/2014/main" id="{D8BF98C4-B566-4812-B5F0-560CFBA969E7}"/>
                  </a:ext>
                </a:extLst>
              </p:cNvPr>
              <p:cNvSpPr/>
              <p:nvPr/>
            </p:nvSpPr>
            <p:spPr>
              <a:xfrm>
                <a:off x="702940" y="1700808"/>
                <a:ext cx="8632825" cy="1383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we have an over-determined system of linear equations, the exact solution does not exist.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minimize the loss (cost) defined as </a:t>
                </a:r>
                <a14:m>
                  <m:oMath xmlns:m="http://schemas.openxmlformats.org/officeDocument/2006/math">
                    <m:sSup>
                      <m:sSupPr>
                        <m:ctrlPr>
                          <a:rPr lang="ko-KR" altLang="ko-KR" sz="1300" i="1">
                            <a:solidFill>
                              <a:schemeClr val="tx1">
                                <a:lumMod val="85000"/>
                                <a:lumOff val="15000"/>
                              </a:schemeClr>
                            </a:solidFill>
                            <a:latin typeface="Cambria Math" panose="02040503050406030204" pitchFamily="18" charset="0"/>
                          </a:rPr>
                        </m:ctrlPr>
                      </m:sSupPr>
                      <m:e>
                        <m:d>
                          <m:dPr>
                            <m:begChr m:val="|"/>
                            <m:endChr m:val="|"/>
                            <m:ctrlPr>
                              <a:rPr lang="en-US" altLang="ko-KR" sz="1300" i="1">
                                <a:solidFill>
                                  <a:schemeClr val="tx1">
                                    <a:lumMod val="85000"/>
                                    <a:lumOff val="15000"/>
                                  </a:schemeClr>
                                </a:solidFill>
                                <a:latin typeface="Cambria Math" panose="02040503050406030204" pitchFamily="18" charset="0"/>
                              </a:rPr>
                            </m:ctrlPr>
                          </m:d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m:t>
                            </m:r>
                            <m:acc>
                              <m:accPr>
                                <m:chr m:val="̂"/>
                                <m:ctrlPr>
                                  <a:rPr lang="en-US" altLang="ko-KR" sz="1300" i="1">
                                    <a:solidFill>
                                      <a:schemeClr val="tx1">
                                        <a:lumMod val="85000"/>
                                        <a:lumOff val="15000"/>
                                      </a:schemeClr>
                                    </a:solidFill>
                                    <a:latin typeface="Cambria Math" panose="02040503050406030204" pitchFamily="18" charset="0"/>
                                  </a:rPr>
                                </m:ctrlPr>
                              </m:acc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 </m:t>
                                </m:r>
                              </m:e>
                            </m:acc>
                          </m:e>
                        </m:d>
                      </m:e>
                      <m:sup>
                        <m:r>
                          <a:rPr lang="en-US" altLang="ko-KR" sz="1300">
                            <a:solidFill>
                              <a:schemeClr val="tx1">
                                <a:lumMod val="85000"/>
                                <a:lumOff val="15000"/>
                              </a:schemeClr>
                            </a:solidFill>
                            <a:latin typeface="Cambria Math"/>
                          </a:rPr>
                          <m:t>2</m:t>
                        </m:r>
                      </m:sup>
                    </m:sSup>
                    <m:r>
                      <a:rPr lang="en-US" altLang="ko-KR" sz="1300" i="1">
                        <a:solidFill>
                          <a:prstClr val="black"/>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or </a:t>
                </a:r>
                <a14:m>
                  <m:oMath xmlns:m="http://schemas.openxmlformats.org/officeDocument/2006/math">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m:t>
                        </m:r>
                        <m:acc>
                          <m:accPr>
                            <m:chr m:val="̂"/>
                            <m:ctrlPr>
                              <a:rPr lang="en-US" altLang="ko-KR" sz="1300" i="1">
                                <a:solidFill>
                                  <a:schemeClr val="tx1">
                                    <a:lumMod val="85000"/>
                                    <a:lumOff val="15000"/>
                                  </a:schemeClr>
                                </a:solidFill>
                                <a:latin typeface="Cambria Math" panose="02040503050406030204" pitchFamily="18" charset="0"/>
                              </a:rPr>
                            </m:ctrlPr>
                          </m:acc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 </m:t>
                            </m:r>
                          </m:e>
                        </m:acc>
                      </m:e>
                    </m:d>
                    <m:r>
                      <a:rPr lang="en-US" altLang="ko-KR" sz="1300" i="1">
                        <a:solidFill>
                          <a:prstClr val="black"/>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get the “best” solution </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we define the loss as </a:t>
                </a:r>
                <a14:m>
                  <m:oMath xmlns:m="http://schemas.openxmlformats.org/officeDocument/2006/math">
                    <m:r>
                      <a:rPr lang="en-US" altLang="ko-KR" sz="1300" i="1">
                        <a:solidFill>
                          <a:schemeClr val="tx1">
                            <a:lumMod val="85000"/>
                            <a:lumOff val="15000"/>
                          </a:schemeClr>
                        </a:solidFill>
                        <a:latin typeface="Cambria Math" panose="02040503050406030204" pitchFamily="18" charset="0"/>
                      </a:rPr>
                      <m:t>𝐿</m:t>
                    </m:r>
                    <m:r>
                      <a:rPr lang="en-US" altLang="ko-KR" sz="1300">
                        <a:solidFill>
                          <a:schemeClr val="tx1">
                            <a:lumMod val="85000"/>
                            <a:lumOff val="15000"/>
                          </a:schemeClr>
                        </a:solidFill>
                        <a:latin typeface="Cambria Math" panose="02040503050406030204" pitchFamily="18" charset="0"/>
                      </a:rPr>
                      <m:t>=</m:t>
                    </m:r>
                    <m:sSup>
                      <m:sSupPr>
                        <m:ctrlPr>
                          <a:rPr lang="ko-KR" altLang="ko-KR" sz="1300" i="1">
                            <a:solidFill>
                              <a:schemeClr val="tx1">
                                <a:lumMod val="85000"/>
                                <a:lumOff val="15000"/>
                              </a:schemeClr>
                            </a:solidFill>
                            <a:latin typeface="Cambria Math" panose="02040503050406030204" pitchFamily="18" charset="0"/>
                          </a:rPr>
                        </m:ctrlPr>
                      </m:sSupPr>
                      <m:e>
                        <m:d>
                          <m:dPr>
                            <m:begChr m:val="|"/>
                            <m:endChr m:val="|"/>
                            <m:ctrlPr>
                              <a:rPr lang="en-US" altLang="ko-KR" sz="1300" i="1">
                                <a:solidFill>
                                  <a:schemeClr val="tx1">
                                    <a:lumMod val="85000"/>
                                    <a:lumOff val="15000"/>
                                  </a:schemeClr>
                                </a:solidFill>
                                <a:latin typeface="Cambria Math" panose="02040503050406030204" pitchFamily="18" charset="0"/>
                              </a:rPr>
                            </m:ctrlPr>
                          </m:d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m:t>
                            </m:r>
                            <m:acc>
                              <m:accPr>
                                <m:chr m:val="̂"/>
                                <m:ctrlPr>
                                  <a:rPr lang="en-US" altLang="ko-KR" sz="1300" i="1">
                                    <a:solidFill>
                                      <a:schemeClr val="tx1">
                                        <a:lumMod val="85000"/>
                                        <a:lumOff val="15000"/>
                                      </a:schemeClr>
                                    </a:solidFill>
                                    <a:latin typeface="Cambria Math" panose="02040503050406030204" pitchFamily="18" charset="0"/>
                                  </a:rPr>
                                </m:ctrlPr>
                              </m:acc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 </m:t>
                                </m:r>
                              </m:e>
                            </m:acc>
                          </m:e>
                        </m:d>
                      </m:e>
                      <m:sup>
                        <m:r>
                          <a:rPr lang="en-US" altLang="ko-KR" sz="1300">
                            <a:solidFill>
                              <a:schemeClr val="tx1">
                                <a:lumMod val="85000"/>
                                <a:lumOff val="15000"/>
                              </a:schemeClr>
                            </a:solidFill>
                            <a:latin typeface="Cambria Math"/>
                          </a:rPr>
                          <m:t>2</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solution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𝑏</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𝑾</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can be calculated using matrices.</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However, we will take a different approach with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which is the </a:t>
                </a:r>
                <a:r>
                  <a:rPr lang="en-US" altLang="ko-KR" sz="1300" dirty="0">
                    <a:solidFill>
                      <a:srgbClr val="FF0000"/>
                    </a:solidFill>
                    <a:latin typeface="SamsungOne 700" panose="020B0803030303020204" pitchFamily="34" charset="0"/>
                    <a:ea typeface="SamsungOne 700" panose="020B0803030303020204" pitchFamily="34" charset="0"/>
                  </a:rPr>
                  <a:t>gradient descent algorithm</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rgbClr val="FF0000"/>
                  </a:solidFill>
                  <a:latin typeface="SamsungOne 700" panose="020B0803030303020204" pitchFamily="34" charset="0"/>
                  <a:ea typeface="SamsungOne 700" panose="020B0803030303020204" pitchFamily="34" charset="0"/>
                </a:endParaRPr>
              </a:p>
            </p:txBody>
          </p:sp>
        </mc:Choice>
        <mc:Fallback xmlns="">
          <p:sp>
            <p:nvSpPr>
              <p:cNvPr id="59" name="직사각형 5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383950"/>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60" name="그룹 5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1" name="직사각형 6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62" name="직사각형 6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1779878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Logistic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59" name="직사각형 58">
                <a:extLst>
                  <a:ext uri="{FF2B5EF4-FFF2-40B4-BE49-F238E27FC236}">
                    <a16:creationId xmlns="" xmlns:a16="http://schemas.microsoft.com/office/drawing/2014/main" id="{D8BF98C4-B566-4812-B5F0-560CFBA969E7}"/>
                  </a:ext>
                </a:extLst>
              </p:cNvPr>
              <p:cNvSpPr/>
              <p:nvPr/>
            </p:nvSpPr>
            <p:spPr>
              <a:xfrm>
                <a:off x="702940" y="1700808"/>
                <a:ext cx="8632825" cy="3685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linear combinations of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variables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rPr>
                        </m:ctrlPr>
                      </m:sSubPr>
                      <m:e>
                        <m:r>
                          <a:rPr lang="en-US" altLang="ko-KR" sz="1300" b="0" i="1" smtClean="0">
                            <a:solidFill>
                              <a:schemeClr val="tx1">
                                <a:lumMod val="85000"/>
                                <a:lumOff val="15000"/>
                              </a:schemeClr>
                            </a:solidFill>
                            <a:latin typeface="Cambria Math" panose="02040503050406030204" pitchFamily="18" charset="0"/>
                          </a:rPr>
                          <m:t>𝑋</m:t>
                        </m:r>
                      </m:e>
                      <m:sub>
                        <m:r>
                          <a:rPr lang="en-US" altLang="ko-KR" sz="1300" b="0" i="1" smtClean="0">
                            <a:solidFill>
                              <a:schemeClr val="tx1">
                                <a:lumMod val="85000"/>
                                <a:lumOff val="15000"/>
                              </a:schemeClr>
                            </a:solidFill>
                            <a:latin typeface="Cambria Math" panose="02040503050406030204" pitchFamily="18" charset="0"/>
                          </a:rPr>
                          <m:t>𝑖</m:t>
                        </m:r>
                      </m:sub>
                    </m:sSub>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so-called “Logit” denoted here as </a:t>
                </a:r>
                <a14:m>
                  <m:oMath xmlns:m="http://schemas.openxmlformats.org/officeDocument/2006/math">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𝑆</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conditional probability of </a:t>
                </a:r>
                <a:r>
                  <a:rPr lang="ko-KR" altLang="en-US" sz="1200" dirty="0">
                    <a:solidFill>
                      <a:srgbClr val="193EB0"/>
                    </a:solidFill>
                    <a:latin typeface="SamsungOne 700" panose="020B0803030303020204" pitchFamily="34" charset="0"/>
                    <a:ea typeface="SamsungOne 400" panose="020B0503030303020204" pitchFamily="34" charset="0"/>
                  </a:rPr>
                  <a:t>𝑌</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being equal to 1 is denoted as </a:t>
                </a:r>
                <a:r>
                  <a:rPr lang="ko-KR" altLang="en-US" sz="1200" dirty="0">
                    <a:solidFill>
                      <a:srgbClr val="00B050"/>
                    </a:solidFill>
                    <a:latin typeface="SamsungOne 700" panose="020B0803030303020204" pitchFamily="34" charset="0"/>
                    <a:ea typeface="SamsungOne 400" panose="020B0503030303020204" pitchFamily="34" charset="0"/>
                  </a:rPr>
                  <a:t>𝑃</a:t>
                </a:r>
                <a:r>
                  <a:rPr lang="en-US" altLang="ko-KR" sz="1200" dirty="0">
                    <a:solidFill>
                      <a:srgbClr val="00B050"/>
                    </a:solidFill>
                    <a:latin typeface="SamsungOne 700" panose="020B0803030303020204" pitchFamily="34" charset="0"/>
                    <a:ea typeface="SamsungOne 700" panose="020B0803030303020204" pitchFamily="34" charset="0"/>
                  </a:rPr>
                  <a:t>(</a:t>
                </a:r>
                <a:r>
                  <a:rPr lang="ko-KR" altLang="en-US" sz="1200" dirty="0">
                    <a:solidFill>
                      <a:srgbClr val="193EB0"/>
                    </a:solidFill>
                    <a:latin typeface="SamsungOne 700" panose="020B0803030303020204" pitchFamily="34" charset="0"/>
                    <a:ea typeface="SamsungOne 400" panose="020B0503030303020204" pitchFamily="34" charset="0"/>
                  </a:rPr>
                  <a:t>𝑌</a:t>
                </a:r>
                <a:r>
                  <a:rPr lang="en-US" altLang="ko-KR" sz="1200" dirty="0">
                    <a:solidFill>
                      <a:srgbClr val="193EB0"/>
                    </a:solidFill>
                    <a:latin typeface="SamsungOne 700" panose="020B0803030303020204" pitchFamily="34" charset="0"/>
                    <a:ea typeface="SamsungOne 700" panose="020B0803030303020204" pitchFamily="34" charset="0"/>
                  </a:rPr>
                  <a:t>=1|</a:t>
                </a:r>
                <a:r>
                  <a:rPr lang="en-US" altLang="ko-KR" sz="1200" dirty="0">
                    <a:solidFill>
                      <a:srgbClr val="00B050"/>
                    </a:solidFill>
                    <a:latin typeface="SamsungOne 700" panose="020B0803030303020204" pitchFamily="34" charset="0"/>
                    <a:ea typeface="SamsungOne 700" panose="020B0803030303020204" pitchFamily="34" charset="0"/>
                  </a:rPr>
                  <a:t>{</a:t>
                </a:r>
                <a:r>
                  <a:rPr lang="ko-KR" altLang="en-US" sz="1200" dirty="0">
                    <a:solidFill>
                      <a:srgbClr val="193EB0"/>
                    </a:solidFill>
                    <a:latin typeface="SamsungOne 700" panose="020B0803030303020204" pitchFamily="34" charset="0"/>
                    <a:ea typeface="SamsungOne 400" panose="020B0503030303020204" pitchFamily="34" charset="0"/>
                  </a:rPr>
                  <a:t>𝑥</a:t>
                </a:r>
                <a:r>
                  <a:rPr lang="ko-KR" altLang="en-US" sz="1200" baseline="-25000" dirty="0">
                    <a:solidFill>
                      <a:srgbClr val="193EB0"/>
                    </a:solidFill>
                    <a:latin typeface="SamsungOne 700" panose="020B0803030303020204" pitchFamily="34" charset="0"/>
                    <a:ea typeface="SamsungOne 400" panose="020B0503030303020204" pitchFamily="34" charset="0"/>
                  </a:rPr>
                  <a:t>𝑖</a:t>
                </a:r>
                <a:r>
                  <a:rPr lang="en-US" altLang="ko-KR" sz="1200" dirty="0">
                    <a:solidFill>
                      <a:srgbClr val="00B050"/>
                    </a:solidFill>
                    <a:latin typeface="SamsungOne 700" panose="020B0803030303020204" pitchFamily="34" charset="0"/>
                    <a:ea typeface="SamsungOne 700" panose="020B08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“Sigmoid” function connects the probability with the logit:</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Sigmoid is the “activation function”</a:t>
                </a:r>
                <a:r>
                  <a:rPr lang="en-US" altLang="ko-KR" sz="1200" dirty="0">
                    <a:solidFill>
                      <a:srgbClr val="193EB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biggest difference from the linear regression. </a:t>
                </a:r>
              </a:p>
            </p:txBody>
          </p:sp>
        </mc:Choice>
        <mc:Fallback xmlns="">
          <p:sp>
            <p:nvSpPr>
              <p:cNvPr id="59" name="직사각형 58">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1700808"/>
                <a:ext cx="8632825" cy="368503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내용 개체 틀 2">
                <a:extLst>
                  <a:ext uri="{FF2B5EF4-FFF2-40B4-BE49-F238E27FC236}">
                    <a16:creationId xmlns="" xmlns:a16="http://schemas.microsoft.com/office/drawing/2014/main" id="{DBEA638D-22FF-4F4B-8D22-0829464CDF96}"/>
                  </a:ext>
                </a:extLst>
              </p:cNvPr>
              <p:cNvSpPr txBox="1">
                <a:spLocks/>
              </p:cNvSpPr>
              <p:nvPr/>
            </p:nvSpPr>
            <p:spPr>
              <a:xfrm>
                <a:off x="2701232" y="2079285"/>
                <a:ext cx="4500360" cy="49244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n-US" altLang="ko-KR" sz="1400" i="1" smtClean="0">
                          <a:solidFill>
                            <a:srgbClr val="193EB0"/>
                          </a:solidFill>
                          <a:latin typeface="Cambria Math" panose="02040503050406030204" pitchFamily="18" charset="0"/>
                        </a:rPr>
                        <m:t>𝑆</m:t>
                      </m:r>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𝑏</m:t>
                          </m:r>
                          <m:r>
                            <a:rPr lang="en-US" altLang="ko-KR" sz="1400" i="1">
                              <a:latin typeface="Cambria Math"/>
                            </a:rPr>
                            <m:t>+</m:t>
                          </m:r>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a:rPr>
                            <m:t>1</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a:rPr>
                            <m:t>1</m:t>
                          </m:r>
                        </m:sub>
                      </m:sSub>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a:rPr>
                            <m:t>2</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a:rPr>
                            <m:t>2</m:t>
                          </m:r>
                        </m:sub>
                      </m:sSub>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panose="02040503050406030204" pitchFamily="18" charset="0"/>
                            </a:rPr>
                            <m:t>𝑘</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panose="02040503050406030204" pitchFamily="18" charset="0"/>
                            </a:rPr>
                            <m:t>𝑘</m:t>
                          </m:r>
                        </m:sub>
                      </m:sSub>
                    </m:oMath>
                  </m:oMathPara>
                </a14:m>
                <a:endParaRPr lang="en-US" altLang="ko-KR" sz="1400" dirty="0">
                  <a:latin typeface="Times New Roman" panose="02020603050405020304" pitchFamily="18" charset="0"/>
                  <a:cs typeface="Times New Roman" panose="02020603050405020304" pitchFamily="18" charset="0"/>
                </a:endParaRPr>
              </a:p>
            </p:txBody>
          </p:sp>
        </mc:Choice>
        <mc:Fallback xmlns="">
          <p:sp>
            <p:nvSpPr>
              <p:cNvPr id="9" name="내용 개체 틀 2">
                <a:extLst>
                  <a:ext uri="{FF2B5EF4-FFF2-40B4-BE49-F238E27FC236}">
                    <a16:creationId xmlns:a14="http://schemas.microsoft.com/office/drawing/2010/main" xmlns="" xmlns:a16="http://schemas.microsoft.com/office/drawing/2014/main" xmlns:lc="http://schemas.openxmlformats.org/drawingml/2006/lockedCanvas" id="{DBEA638D-22FF-4F4B-8D22-0829464CDF96}"/>
                  </a:ext>
                </a:extLst>
              </p:cNvPr>
              <p:cNvSpPr txBox="1">
                <a:spLocks noRot="1" noChangeAspect="1" noMove="1" noResize="1" noEditPoints="1" noAdjustHandles="1" noChangeArrowheads="1" noChangeShapeType="1" noTextEdit="1"/>
              </p:cNvSpPr>
              <p:nvPr/>
            </p:nvSpPr>
            <p:spPr>
              <a:xfrm>
                <a:off x="2701232" y="2079285"/>
                <a:ext cx="4500360" cy="4924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내용 개체 틀 2">
                <a:extLst>
                  <a:ext uri="{FF2B5EF4-FFF2-40B4-BE49-F238E27FC236}">
                    <a16:creationId xmlns="" xmlns:a16="http://schemas.microsoft.com/office/drawing/2014/main" id="{A0055BB2-2F31-48A4-956C-862CA6158AFB}"/>
                  </a:ext>
                </a:extLst>
              </p:cNvPr>
              <p:cNvSpPr txBox="1">
                <a:spLocks/>
              </p:cNvSpPr>
              <p:nvPr/>
            </p:nvSpPr>
            <p:spPr>
              <a:xfrm>
                <a:off x="2390461" y="3636941"/>
                <a:ext cx="2502822" cy="101690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l-GR" altLang="ko-KR" sz="1400" i="1">
                          <a:solidFill>
                            <a:srgbClr val="FF0000"/>
                          </a:solidFill>
                          <a:latin typeface="Cambria Math" panose="02040503050406030204" pitchFamily="18" charset="0"/>
                          <a:ea typeface="Cambria Math" panose="02040503050406030204" pitchFamily="18" charset="0"/>
                        </a:rPr>
                        <m:t>𝜎</m:t>
                      </m:r>
                      <m:d>
                        <m:dPr>
                          <m:ctrlPr>
                            <a:rPr lang="ko-KR" altLang="ko-KR" sz="1400" i="1">
                              <a:solidFill>
                                <a:srgbClr val="FF0000"/>
                              </a:solidFill>
                              <a:latin typeface="Cambria Math" panose="02040503050406030204" pitchFamily="18" charset="0"/>
                            </a:rPr>
                          </m:ctrlPr>
                        </m:dPr>
                        <m:e>
                          <m:r>
                            <a:rPr lang="en-US" altLang="ko-KR" sz="1400" i="1" smtClean="0">
                              <a:solidFill>
                                <a:srgbClr val="193EB0"/>
                              </a:solidFill>
                              <a:latin typeface="Cambria Math" panose="02040503050406030204" pitchFamily="18" charset="0"/>
                            </a:rPr>
                            <m:t>𝑆</m:t>
                          </m:r>
                        </m:e>
                      </m:d>
                      <m:r>
                        <a:rPr lang="en-US" altLang="ko-KR" sz="1400" i="1">
                          <a:latin typeface="Cambria Math" panose="02040503050406030204" pitchFamily="18" charset="0"/>
                        </a:rPr>
                        <m:t>=</m:t>
                      </m:r>
                      <m:f>
                        <m:fPr>
                          <m:ctrlPr>
                            <a:rPr lang="ko-KR" altLang="ko-KR" sz="1400" i="1">
                              <a:latin typeface="Cambria Math" panose="02040503050406030204" pitchFamily="18" charset="0"/>
                            </a:rPr>
                          </m:ctrlPr>
                        </m:fPr>
                        <m:num>
                          <m:sSup>
                            <m:sSupPr>
                              <m:ctrlPr>
                                <a:rPr lang="ko-KR" altLang="ko-KR" sz="1400" i="1">
                                  <a:latin typeface="Cambria Math" panose="02040503050406030204" pitchFamily="18" charset="0"/>
                                </a:rPr>
                              </m:ctrlPr>
                            </m:sSupPr>
                            <m:e>
                              <m:r>
                                <a:rPr lang="en-US" altLang="ko-KR" sz="1400" i="1">
                                  <a:latin typeface="Cambria Math" panose="02040503050406030204" pitchFamily="18" charset="0"/>
                                </a:rPr>
                                <m:t>𝑒</m:t>
                              </m:r>
                            </m:e>
                            <m:sup>
                              <m:r>
                                <a:rPr lang="en-US" altLang="ko-KR" sz="1400" i="1">
                                  <a:latin typeface="Cambria Math" panose="02040503050406030204" pitchFamily="18" charset="0"/>
                                </a:rPr>
                                <m:t> </m:t>
                              </m:r>
                              <m:r>
                                <a:rPr lang="en-US" altLang="ko-KR" sz="1400" i="1" smtClean="0">
                                  <a:solidFill>
                                    <a:srgbClr val="193EB0"/>
                                  </a:solidFill>
                                  <a:latin typeface="Cambria Math" panose="02040503050406030204" pitchFamily="18" charset="0"/>
                                </a:rPr>
                                <m:t>𝑆</m:t>
                              </m:r>
                            </m:sup>
                          </m:sSup>
                        </m:num>
                        <m:den>
                          <m:r>
                            <a:rPr lang="en-US" altLang="ko-KR" sz="1400" i="1">
                              <a:latin typeface="Cambria Math" panose="02040503050406030204" pitchFamily="18" charset="0"/>
                            </a:rPr>
                            <m:t>1+</m:t>
                          </m:r>
                          <m:sSup>
                            <m:sSupPr>
                              <m:ctrlPr>
                                <a:rPr lang="ko-KR" altLang="ko-KR" sz="1400" i="1">
                                  <a:latin typeface="Cambria Math" panose="02040503050406030204" pitchFamily="18" charset="0"/>
                                </a:rPr>
                              </m:ctrlPr>
                            </m:sSupPr>
                            <m:e>
                              <m:r>
                                <a:rPr lang="en-US" altLang="ko-KR" sz="1400" i="1">
                                  <a:latin typeface="Cambria Math" panose="02040503050406030204" pitchFamily="18" charset="0"/>
                                </a:rPr>
                                <m:t>𝑒</m:t>
                              </m:r>
                            </m:e>
                            <m:sup>
                              <m:r>
                                <a:rPr lang="en-US" altLang="ko-KR" sz="1400" i="1">
                                  <a:latin typeface="Cambria Math" panose="02040503050406030204" pitchFamily="18" charset="0"/>
                                </a:rPr>
                                <m:t> </m:t>
                              </m:r>
                              <m:r>
                                <a:rPr lang="en-US" altLang="ko-KR" sz="1400" i="1" smtClean="0">
                                  <a:solidFill>
                                    <a:srgbClr val="193EB0"/>
                                  </a:solidFill>
                                  <a:latin typeface="Cambria Math" panose="02040503050406030204" pitchFamily="18" charset="0"/>
                                </a:rPr>
                                <m:t>𝑆</m:t>
                              </m:r>
                            </m:sup>
                          </m:sSup>
                        </m:den>
                      </m:f>
                    </m:oMath>
                  </m:oMathPara>
                </a14:m>
                <a:endParaRPr lang="en-US" altLang="ko-KR" sz="1400" dirty="0">
                  <a:latin typeface="Times New Roman" panose="02020603050405020304" pitchFamily="18" charset="0"/>
                  <a:cs typeface="Times New Roman" panose="02020603050405020304" pitchFamily="18" charset="0"/>
                </a:endParaRPr>
              </a:p>
            </p:txBody>
          </p:sp>
        </mc:Choice>
        <mc:Fallback xmlns="">
          <p:sp>
            <p:nvSpPr>
              <p:cNvPr id="10" name="내용 개체 틀 2">
                <a:extLst>
                  <a:ext uri="{FF2B5EF4-FFF2-40B4-BE49-F238E27FC236}">
                    <a16:creationId xmlns:a14="http://schemas.microsoft.com/office/drawing/2010/main" xmlns="" xmlns:a16="http://schemas.microsoft.com/office/drawing/2014/main" xmlns:lc="http://schemas.openxmlformats.org/drawingml/2006/lockedCanvas" id="{A0055BB2-2F31-48A4-956C-862CA6158AFB}"/>
                  </a:ext>
                </a:extLst>
              </p:cNvPr>
              <p:cNvSpPr txBox="1">
                <a:spLocks noRot="1" noChangeAspect="1" noMove="1" noResize="1" noEditPoints="1" noAdjustHandles="1" noChangeArrowheads="1" noChangeShapeType="1" noTextEdit="1"/>
              </p:cNvSpPr>
              <p:nvPr/>
            </p:nvSpPr>
            <p:spPr>
              <a:xfrm>
                <a:off x="2390461" y="3636941"/>
                <a:ext cx="2502822" cy="1016902"/>
              </a:xfrm>
              <a:prstGeom prst="rect">
                <a:avLst/>
              </a:prstGeom>
              <a:blipFill rotWithShape="0">
                <a:blip r:embed="rId5"/>
                <a:stretch>
                  <a:fillRect/>
                </a:stretch>
              </a:blipFill>
            </p:spPr>
            <p:txBody>
              <a:bodyPr/>
              <a:lstStyle/>
              <a:p>
                <a:r>
                  <a:rPr lang="en-US">
                    <a:noFill/>
                  </a:rPr>
                  <a:t> </a:t>
                </a:r>
              </a:p>
            </p:txBody>
          </p:sp>
        </mc:Fallback>
      </mc:AlternateContent>
      <p:grpSp>
        <p:nvGrpSpPr>
          <p:cNvPr id="11" name="그룹 10">
            <a:extLst>
              <a:ext uri="{FF2B5EF4-FFF2-40B4-BE49-F238E27FC236}">
                <a16:creationId xmlns="" xmlns:a16="http://schemas.microsoft.com/office/drawing/2014/main" id="{74F58A4D-74FE-4F40-B067-590654A951DA}"/>
              </a:ext>
            </a:extLst>
          </p:cNvPr>
          <p:cNvGrpSpPr/>
          <p:nvPr/>
        </p:nvGrpSpPr>
        <p:grpSpPr>
          <a:xfrm>
            <a:off x="5240289" y="3425392"/>
            <a:ext cx="2272075" cy="1440000"/>
            <a:chOff x="5240289" y="3816696"/>
            <a:chExt cx="2272075" cy="1440000"/>
          </a:xfrm>
        </p:grpSpPr>
        <p:grpSp>
          <p:nvGrpSpPr>
            <p:cNvPr id="12" name="Group 1">
              <a:extLst>
                <a:ext uri="{FF2B5EF4-FFF2-40B4-BE49-F238E27FC236}">
                  <a16:creationId xmlns="" xmlns:a16="http://schemas.microsoft.com/office/drawing/2014/main" id="{8A904BCA-7F5D-4B8B-8643-FE8FDAD379BC}"/>
                </a:ext>
              </a:extLst>
            </p:cNvPr>
            <p:cNvGrpSpPr>
              <a:grpSpLocks noChangeAspect="1"/>
            </p:cNvGrpSpPr>
            <p:nvPr/>
          </p:nvGrpSpPr>
          <p:grpSpPr>
            <a:xfrm>
              <a:off x="5240289" y="3816696"/>
              <a:ext cx="2272075" cy="1440000"/>
              <a:chOff x="3208281" y="1631297"/>
              <a:chExt cx="5680188" cy="3600000"/>
            </a:xfrm>
          </p:grpSpPr>
          <p:pic>
            <p:nvPicPr>
              <p:cNvPr id="14" name="Picture 7">
                <a:extLst>
                  <a:ext uri="{FF2B5EF4-FFF2-40B4-BE49-F238E27FC236}">
                    <a16:creationId xmlns="" xmlns:a16="http://schemas.microsoft.com/office/drawing/2014/main" id="{563B797F-1739-4308-BDDC-B04F4FB0DD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8281" y="1631297"/>
                <a:ext cx="5680188" cy="3600000"/>
              </a:xfrm>
              <a:prstGeom prst="rect">
                <a:avLst/>
              </a:prstGeom>
              <a:ln>
                <a:noFill/>
              </a:ln>
            </p:spPr>
          </p:pic>
          <p:sp>
            <p:nvSpPr>
              <p:cNvPr id="15" name="TextBox 33">
                <a:extLst>
                  <a:ext uri="{FF2B5EF4-FFF2-40B4-BE49-F238E27FC236}">
                    <a16:creationId xmlns="" xmlns:a16="http://schemas.microsoft.com/office/drawing/2014/main" id="{4E51457F-7E8A-42AE-AA77-5CE01A6DAC2A}"/>
                  </a:ext>
                </a:extLst>
              </p:cNvPr>
              <p:cNvSpPr txBox="1"/>
              <p:nvPr/>
            </p:nvSpPr>
            <p:spPr>
              <a:xfrm>
                <a:off x="5875349" y="3061965"/>
                <a:ext cx="1053193" cy="692498"/>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SamsungOne 400" panose="020B0503030303020204" pitchFamily="34" charset="0"/>
                    <a:ea typeface="SamsungOne 400" panose="020B0503030303020204" pitchFamily="34" charset="0"/>
                    <a:cs typeface="Times New Roman" panose="02020603050405020304" pitchFamily="18" charset="0"/>
                  </a:rPr>
                  <a:t>0.5</a:t>
                </a:r>
              </a:p>
            </p:txBody>
          </p:sp>
        </p:grpSp>
        <p:sp>
          <p:nvSpPr>
            <p:cNvPr id="13" name="직사각형 12">
              <a:extLst>
                <a:ext uri="{FF2B5EF4-FFF2-40B4-BE49-F238E27FC236}">
                  <a16:creationId xmlns="" xmlns:a16="http://schemas.microsoft.com/office/drawing/2014/main" id="{9E21741D-CC27-4697-8497-A940C5DE544B}"/>
                </a:ext>
              </a:extLst>
            </p:cNvPr>
            <p:cNvSpPr/>
            <p:nvPr/>
          </p:nvSpPr>
          <p:spPr>
            <a:xfrm>
              <a:off x="6767514" y="4090988"/>
              <a:ext cx="3048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359944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Logistic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59" name="직사각형 58">
                <a:extLst>
                  <a:ext uri="{FF2B5EF4-FFF2-40B4-BE49-F238E27FC236}">
                    <a16:creationId xmlns="" xmlns:a16="http://schemas.microsoft.com/office/drawing/2014/main" id="{D8BF98C4-B566-4812-B5F0-560CFBA969E7}"/>
                  </a:ext>
                </a:extLst>
              </p:cNvPr>
              <p:cNvSpPr/>
              <p:nvPr/>
            </p:nvSpPr>
            <p:spPr>
              <a:xfrm>
                <a:off x="702940" y="5229200"/>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The mismatch between the predicted </a:t>
                </a:r>
                <a14:m>
                  <m:oMath xmlns:m="http://schemas.openxmlformats.org/officeDocument/2006/math">
                    <m:acc>
                      <m:accPr>
                        <m:chr m:val="̂"/>
                        <m:ctrlPr>
                          <a:rPr lang="ko-KR" altLang="en-US"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𝑦</m:t>
                        </m:r>
                      </m:e>
                    </m:acc>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the true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𝑦</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has to be minimized by training. </a:t>
                </a:r>
              </a:p>
            </p:txBody>
          </p:sp>
        </mc:Choice>
        <mc:Fallback xmlns="">
          <p:sp>
            <p:nvSpPr>
              <p:cNvPr id="59" name="직사각형 58">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5229200"/>
                <a:ext cx="8632825" cy="360850"/>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6" name="Oval 41">
            <a:extLst>
              <a:ext uri="{FF2B5EF4-FFF2-40B4-BE49-F238E27FC236}">
                <a16:creationId xmlns="" xmlns:a16="http://schemas.microsoft.com/office/drawing/2014/main" id="{08F554E2-19A7-4D64-94BF-573C939D159E}"/>
              </a:ext>
            </a:extLst>
          </p:cNvPr>
          <p:cNvSpPr/>
          <p:nvPr/>
        </p:nvSpPr>
        <p:spPr>
          <a:xfrm>
            <a:off x="3066025" y="2675826"/>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42">
            <a:extLst>
              <a:ext uri="{FF2B5EF4-FFF2-40B4-BE49-F238E27FC236}">
                <a16:creationId xmlns="" xmlns:a16="http://schemas.microsoft.com/office/drawing/2014/main" id="{4D21B990-82AE-4723-8699-71D1275E2186}"/>
              </a:ext>
            </a:extLst>
          </p:cNvPr>
          <p:cNvSpPr/>
          <p:nvPr/>
        </p:nvSpPr>
        <p:spPr>
          <a:xfrm>
            <a:off x="3061748" y="3255969"/>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43">
            <a:extLst>
              <a:ext uri="{FF2B5EF4-FFF2-40B4-BE49-F238E27FC236}">
                <a16:creationId xmlns="" xmlns:a16="http://schemas.microsoft.com/office/drawing/2014/main" id="{69409216-66FA-4541-949A-E6B9AAEB69FC}"/>
              </a:ext>
            </a:extLst>
          </p:cNvPr>
          <p:cNvSpPr/>
          <p:nvPr/>
        </p:nvSpPr>
        <p:spPr>
          <a:xfrm>
            <a:off x="3068916" y="4366850"/>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Oval 44">
            <a:extLst>
              <a:ext uri="{FF2B5EF4-FFF2-40B4-BE49-F238E27FC236}">
                <a16:creationId xmlns="" xmlns:a16="http://schemas.microsoft.com/office/drawing/2014/main" id="{E10908D0-78FA-4D39-AB20-6564F63D0BEB}"/>
              </a:ext>
            </a:extLst>
          </p:cNvPr>
          <p:cNvSpPr/>
          <p:nvPr/>
        </p:nvSpPr>
        <p:spPr>
          <a:xfrm>
            <a:off x="3262326" y="2253538"/>
            <a:ext cx="94238" cy="93600"/>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23" name="TextBox 113">
                <a:extLst>
                  <a:ext uri="{FF2B5EF4-FFF2-40B4-BE49-F238E27FC236}">
                    <a16:creationId xmlns="" xmlns:a16="http://schemas.microsoft.com/office/drawing/2014/main" id="{C34027A7-A135-402E-AA50-D52183143B95}"/>
                  </a:ext>
                </a:extLst>
              </p:cNvPr>
              <p:cNvSpPr txBox="1"/>
              <p:nvPr/>
            </p:nvSpPr>
            <p:spPr>
              <a:xfrm>
                <a:off x="2944138" y="2726179"/>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endParaRPr lang="en-US" dirty="0"/>
              </a:p>
            </p:txBody>
          </p:sp>
        </mc:Choice>
        <mc:Fallback xmlns="">
          <p:sp>
            <p:nvSpPr>
              <p:cNvPr id="23" name="TextBox 113">
                <a:extLst>
                  <a:ext uri="{FF2B5EF4-FFF2-40B4-BE49-F238E27FC236}">
                    <a16:creationId xmlns:a14="http://schemas.microsoft.com/office/drawing/2010/main" xmlns="" xmlns:a16="http://schemas.microsoft.com/office/drawing/2014/main" xmlns:lc="http://schemas.openxmlformats.org/drawingml/2006/lockedCanvas" id="{C34027A7-A135-402E-AA50-D52183143B95}"/>
                  </a:ext>
                </a:extLst>
              </p:cNvPr>
              <p:cNvSpPr txBox="1">
                <a:spLocks noRot="1" noChangeAspect="1" noMove="1" noResize="1" noEditPoints="1" noAdjustHandles="1" noChangeArrowheads="1" noChangeShapeType="1" noTextEdit="1"/>
              </p:cNvSpPr>
              <p:nvPr/>
            </p:nvSpPr>
            <p:spPr>
              <a:xfrm>
                <a:off x="2944138" y="2726179"/>
                <a:ext cx="743573"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114">
                <a:extLst>
                  <a:ext uri="{FF2B5EF4-FFF2-40B4-BE49-F238E27FC236}">
                    <a16:creationId xmlns="" xmlns:a16="http://schemas.microsoft.com/office/drawing/2014/main" id="{99EE34E6-C015-4CD5-9293-41883CAAE918}"/>
                  </a:ext>
                </a:extLst>
              </p:cNvPr>
              <p:cNvSpPr txBox="1"/>
              <p:nvPr/>
            </p:nvSpPr>
            <p:spPr>
              <a:xfrm>
                <a:off x="2938475" y="3301708"/>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en-US" dirty="0"/>
              </a:p>
            </p:txBody>
          </p:sp>
        </mc:Choice>
        <mc:Fallback xmlns="">
          <p:sp>
            <p:nvSpPr>
              <p:cNvPr id="24" name="TextBox 114">
                <a:extLst>
                  <a:ext uri="{FF2B5EF4-FFF2-40B4-BE49-F238E27FC236}">
                    <a16:creationId xmlns:a14="http://schemas.microsoft.com/office/drawing/2010/main" xmlns="" xmlns:a16="http://schemas.microsoft.com/office/drawing/2014/main" xmlns:lc="http://schemas.openxmlformats.org/drawingml/2006/lockedCanvas" id="{99EE34E6-C015-4CD5-9293-41883CAAE918}"/>
                  </a:ext>
                </a:extLst>
              </p:cNvPr>
              <p:cNvSpPr txBox="1">
                <a:spLocks noRot="1" noChangeAspect="1" noMove="1" noResize="1" noEditPoints="1" noAdjustHandles="1" noChangeArrowheads="1" noChangeShapeType="1" noTextEdit="1"/>
              </p:cNvSpPr>
              <p:nvPr/>
            </p:nvSpPr>
            <p:spPr>
              <a:xfrm>
                <a:off x="2938475" y="3301708"/>
                <a:ext cx="74357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115">
                <a:extLst>
                  <a:ext uri="{FF2B5EF4-FFF2-40B4-BE49-F238E27FC236}">
                    <a16:creationId xmlns="" xmlns:a16="http://schemas.microsoft.com/office/drawing/2014/main" id="{A915AD71-0C8F-4E66-8AD5-A60158D3200A}"/>
                  </a:ext>
                </a:extLst>
              </p:cNvPr>
              <p:cNvSpPr txBox="1"/>
              <p:nvPr/>
            </p:nvSpPr>
            <p:spPr>
              <a:xfrm>
                <a:off x="2935436" y="4428099"/>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oMath>
                  </m:oMathPara>
                </a14:m>
                <a:endParaRPr lang="en-US" dirty="0"/>
              </a:p>
            </p:txBody>
          </p:sp>
        </mc:Choice>
        <mc:Fallback xmlns="">
          <p:sp>
            <p:nvSpPr>
              <p:cNvPr id="25" name="TextBox 115">
                <a:extLst>
                  <a:ext uri="{FF2B5EF4-FFF2-40B4-BE49-F238E27FC236}">
                    <a16:creationId xmlns:a14="http://schemas.microsoft.com/office/drawing/2010/main" xmlns="" xmlns:a16="http://schemas.microsoft.com/office/drawing/2014/main" xmlns:lc="http://schemas.openxmlformats.org/drawingml/2006/lockedCanvas" id="{A915AD71-0C8F-4E66-8AD5-A60158D3200A}"/>
                  </a:ext>
                </a:extLst>
              </p:cNvPr>
              <p:cNvSpPr txBox="1">
                <a:spLocks noRot="1" noChangeAspect="1" noMove="1" noResize="1" noEditPoints="1" noAdjustHandles="1" noChangeArrowheads="1" noChangeShapeType="1" noTextEdit="1"/>
              </p:cNvSpPr>
              <p:nvPr/>
            </p:nvSpPr>
            <p:spPr>
              <a:xfrm>
                <a:off x="2935436" y="4428099"/>
                <a:ext cx="743573"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16">
                <a:extLst>
                  <a:ext uri="{FF2B5EF4-FFF2-40B4-BE49-F238E27FC236}">
                    <a16:creationId xmlns="" xmlns:a16="http://schemas.microsoft.com/office/drawing/2014/main" id="{7D7A3250-E925-4270-9B30-274D0233C5F1}"/>
                  </a:ext>
                </a:extLst>
              </p:cNvPr>
              <p:cNvSpPr txBox="1"/>
              <p:nvPr/>
            </p:nvSpPr>
            <p:spPr>
              <a:xfrm>
                <a:off x="3194476" y="3764217"/>
                <a:ext cx="221384" cy="545790"/>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ea typeface="SamsungOne 400" panose="020B0503030303020204" pitchFamily="34" charset="0"/>
                              <a:cs typeface="Times New Roman" panose="02020603050405020304" pitchFamily="18" charset="0"/>
                            </a:rPr>
                          </m:ctrlPr>
                        </m:mPr>
                        <m:mr>
                          <m:e>
                            <m:r>
                              <m:rPr>
                                <m:brk m:alnAt="7"/>
                              </m:rPr>
                              <a:rPr lang="en-US">
                                <a:latin typeface="Cambria Math" panose="02040503050406030204" pitchFamily="18" charset="0"/>
                                <a:ea typeface="SamsungOne 400" panose="020B0503030303020204" pitchFamily="34" charset="0"/>
                                <a:cs typeface="Times New Roman" panose="02020603050405020304" pitchFamily="18" charset="0"/>
                              </a:rPr>
                              <m:t>⋮</m:t>
                            </m:r>
                          </m:e>
                        </m:mr>
                        <m:mr>
                          <m:e>
                            <m:r>
                              <a:rPr lang="en-US">
                                <a:latin typeface="Cambria Math" panose="02040503050406030204" pitchFamily="18" charset="0"/>
                                <a:ea typeface="SamsungOne 400" panose="020B0503030303020204" pitchFamily="34" charset="0"/>
                                <a:cs typeface="Times New Roman" panose="02020603050405020304" pitchFamily="18" charset="0"/>
                              </a:rPr>
                              <m:t>⋮</m:t>
                            </m:r>
                          </m:e>
                        </m:mr>
                      </m:m>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6" name="TextBox 116">
                <a:extLst>
                  <a:ext uri="{FF2B5EF4-FFF2-40B4-BE49-F238E27FC236}">
                    <a16:creationId xmlns:a14="http://schemas.microsoft.com/office/drawing/2010/main" xmlns="" xmlns:a16="http://schemas.microsoft.com/office/drawing/2014/main" xmlns:lc="http://schemas.openxmlformats.org/drawingml/2006/lockedCanvas" id="{7D7A3250-E925-4270-9B30-274D0233C5F1}"/>
                  </a:ext>
                </a:extLst>
              </p:cNvPr>
              <p:cNvSpPr txBox="1">
                <a:spLocks noRot="1" noChangeAspect="1" noMove="1" noResize="1" noEditPoints="1" noAdjustHandles="1" noChangeArrowheads="1" noChangeShapeType="1" noTextEdit="1"/>
              </p:cNvSpPr>
              <p:nvPr/>
            </p:nvSpPr>
            <p:spPr>
              <a:xfrm>
                <a:off x="3194476" y="3764217"/>
                <a:ext cx="221384" cy="545790"/>
              </a:xfrm>
              <a:prstGeom prst="rect">
                <a:avLst/>
              </a:prstGeom>
              <a:blipFill rotWithShape="0">
                <a:blip r:embed="rId7"/>
                <a:stretch>
                  <a:fillRect/>
                </a:stretch>
              </a:blipFill>
            </p:spPr>
            <p:txBody>
              <a:bodyPr/>
              <a:lstStyle/>
              <a:p>
                <a:r>
                  <a:rPr lang="en-US">
                    <a:noFill/>
                  </a:rPr>
                  <a:t> </a:t>
                </a:r>
              </a:p>
            </p:txBody>
          </p:sp>
        </mc:Fallback>
      </mc:AlternateContent>
      <p:sp>
        <p:nvSpPr>
          <p:cNvPr id="30" name="Oval 49">
            <a:extLst>
              <a:ext uri="{FF2B5EF4-FFF2-40B4-BE49-F238E27FC236}">
                <a16:creationId xmlns="" xmlns:a16="http://schemas.microsoft.com/office/drawing/2014/main" id="{392AFBD0-C6D5-4791-9833-AD6A06CBBE7F}"/>
              </a:ext>
            </a:extLst>
          </p:cNvPr>
          <p:cNvSpPr/>
          <p:nvPr/>
        </p:nvSpPr>
        <p:spPr>
          <a:xfrm>
            <a:off x="5633984" y="3370405"/>
            <a:ext cx="486841" cy="486841"/>
          </a:xfrm>
          <a:prstGeom prst="ellipse">
            <a:avLst/>
          </a:prstGeom>
          <a:solidFill>
            <a:srgbClr val="0070C0">
              <a:alpha val="30000"/>
            </a:srgbClr>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p>
        </p:txBody>
      </p:sp>
      <p:sp>
        <p:nvSpPr>
          <p:cNvPr id="31" name="TextBox 118">
            <a:extLst>
              <a:ext uri="{FF2B5EF4-FFF2-40B4-BE49-F238E27FC236}">
                <a16:creationId xmlns="" xmlns:a16="http://schemas.microsoft.com/office/drawing/2014/main" id="{E2FFDC52-80C4-4E91-A3E5-7F2195BBD645}"/>
              </a:ext>
            </a:extLst>
          </p:cNvPr>
          <p:cNvSpPr txBox="1"/>
          <p:nvPr/>
        </p:nvSpPr>
        <p:spPr>
          <a:xfrm>
            <a:off x="5601370" y="3480429"/>
            <a:ext cx="288677"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ym typeface="Symbol" panose="05050102010706020507" pitchFamily="18" charset="2"/>
              </a:rPr>
              <a:t></a:t>
            </a:r>
            <a:endParaRPr lang="en-US" sz="1400" dirty="0"/>
          </a:p>
        </p:txBody>
      </p:sp>
      <p:cxnSp>
        <p:nvCxnSpPr>
          <p:cNvPr id="32" name="Straight Arrow Connector 51">
            <a:extLst>
              <a:ext uri="{FF2B5EF4-FFF2-40B4-BE49-F238E27FC236}">
                <a16:creationId xmlns="" xmlns:a16="http://schemas.microsoft.com/office/drawing/2014/main" id="{E6AFB23C-1BFF-4199-B1C8-4CD539AB5C2F}"/>
              </a:ext>
            </a:extLst>
          </p:cNvPr>
          <p:cNvCxnSpPr>
            <a:cxnSpLocks/>
          </p:cNvCxnSpPr>
          <p:nvPr/>
        </p:nvCxnSpPr>
        <p:spPr>
          <a:xfrm>
            <a:off x="3552867" y="2958341"/>
            <a:ext cx="2078225" cy="671324"/>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52">
            <a:extLst>
              <a:ext uri="{FF2B5EF4-FFF2-40B4-BE49-F238E27FC236}">
                <a16:creationId xmlns="" xmlns:a16="http://schemas.microsoft.com/office/drawing/2014/main" id="{EC1B2958-1188-42F9-B758-7D80CDBBEEB9}"/>
              </a:ext>
            </a:extLst>
          </p:cNvPr>
          <p:cNvCxnSpPr/>
          <p:nvPr/>
        </p:nvCxnSpPr>
        <p:spPr>
          <a:xfrm>
            <a:off x="3345833" y="2287634"/>
            <a:ext cx="2285257" cy="1310352"/>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53">
            <a:extLst>
              <a:ext uri="{FF2B5EF4-FFF2-40B4-BE49-F238E27FC236}">
                <a16:creationId xmlns="" xmlns:a16="http://schemas.microsoft.com/office/drawing/2014/main" id="{7FD8DB14-9FEE-453A-BE2A-5A2D727FA550}"/>
              </a:ext>
            </a:extLst>
          </p:cNvPr>
          <p:cNvCxnSpPr>
            <a:cxnSpLocks/>
          </p:cNvCxnSpPr>
          <p:nvPr/>
        </p:nvCxnSpPr>
        <p:spPr>
          <a:xfrm>
            <a:off x="3555757" y="3487757"/>
            <a:ext cx="2075333" cy="144323"/>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54">
            <a:extLst>
              <a:ext uri="{FF2B5EF4-FFF2-40B4-BE49-F238E27FC236}">
                <a16:creationId xmlns="" xmlns:a16="http://schemas.microsoft.com/office/drawing/2014/main" id="{72F143B5-AEF0-4ED1-82DC-FBE9979CC746}"/>
              </a:ext>
            </a:extLst>
          </p:cNvPr>
          <p:cNvCxnSpPr>
            <a:cxnSpLocks/>
          </p:cNvCxnSpPr>
          <p:nvPr/>
        </p:nvCxnSpPr>
        <p:spPr>
          <a:xfrm flipV="1">
            <a:off x="3555757" y="3650365"/>
            <a:ext cx="2075333" cy="953317"/>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123">
                <a:extLst>
                  <a:ext uri="{FF2B5EF4-FFF2-40B4-BE49-F238E27FC236}">
                    <a16:creationId xmlns="" xmlns:a16="http://schemas.microsoft.com/office/drawing/2014/main" id="{439F42E2-0944-4464-A538-DA8EAF670D54}"/>
                  </a:ext>
                </a:extLst>
              </p:cNvPr>
              <p:cNvSpPr txBox="1"/>
              <p:nvPr/>
            </p:nvSpPr>
            <p:spPr>
              <a:xfrm>
                <a:off x="3440071" y="2146198"/>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i="1" smtClean="0">
                          <a:solidFill>
                            <a:srgbClr val="00B050"/>
                          </a:solidFill>
                          <a:latin typeface="Cambria Math" panose="02040503050406030204" pitchFamily="18" charset="0"/>
                        </a:rPr>
                        <m:t>𝑏</m:t>
                      </m:r>
                    </m:oMath>
                  </m:oMathPara>
                </a14:m>
                <a:endParaRPr lang="en-US" sz="1600" dirty="0">
                  <a:solidFill>
                    <a:srgbClr val="00B050"/>
                  </a:solidFill>
                </a:endParaRPr>
              </a:p>
            </p:txBody>
          </p:sp>
        </mc:Choice>
        <mc:Fallback xmlns="">
          <p:sp>
            <p:nvSpPr>
              <p:cNvPr id="36" name="TextBox 123">
                <a:extLst>
                  <a:ext uri="{FF2B5EF4-FFF2-40B4-BE49-F238E27FC236}">
                    <a16:creationId xmlns:a14="http://schemas.microsoft.com/office/drawing/2010/main" xmlns="" xmlns:a16="http://schemas.microsoft.com/office/drawing/2014/main" xmlns:lc="http://schemas.openxmlformats.org/drawingml/2006/lockedCanvas" id="{439F42E2-0944-4464-A538-DA8EAF670D54}"/>
                  </a:ext>
                </a:extLst>
              </p:cNvPr>
              <p:cNvSpPr txBox="1">
                <a:spLocks noRot="1" noChangeAspect="1" noMove="1" noResize="1" noEditPoints="1" noAdjustHandles="1" noChangeArrowheads="1" noChangeShapeType="1" noTextEdit="1"/>
              </p:cNvSpPr>
              <p:nvPr/>
            </p:nvSpPr>
            <p:spPr>
              <a:xfrm>
                <a:off x="3440071" y="2146198"/>
                <a:ext cx="743573" cy="33855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24">
                <a:extLst>
                  <a:ext uri="{FF2B5EF4-FFF2-40B4-BE49-F238E27FC236}">
                    <a16:creationId xmlns="" xmlns:a16="http://schemas.microsoft.com/office/drawing/2014/main" id="{42708FD9-FDE1-4D92-AE81-16AAF03D4BBF}"/>
                  </a:ext>
                </a:extLst>
              </p:cNvPr>
              <p:cNvSpPr txBox="1"/>
              <p:nvPr/>
            </p:nvSpPr>
            <p:spPr>
              <a:xfrm>
                <a:off x="2939626" y="1860781"/>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SamsungOne 400" panose="020B0503030303020204" pitchFamily="34" charset="0"/>
                          <a:cs typeface="Times New Roman" panose="02020603050405020304" pitchFamily="18" charset="0"/>
                        </a:rPr>
                        <m:t>1</m:t>
                      </m:r>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37" name="TextBox 124">
                <a:extLst>
                  <a:ext uri="{FF2B5EF4-FFF2-40B4-BE49-F238E27FC236}">
                    <a16:creationId xmlns:a14="http://schemas.microsoft.com/office/drawing/2010/main" xmlns="" xmlns:a16="http://schemas.microsoft.com/office/drawing/2014/main" xmlns:lc="http://schemas.openxmlformats.org/drawingml/2006/lockedCanvas" id="{42708FD9-FDE1-4D92-AE81-16AAF03D4BBF}"/>
                  </a:ext>
                </a:extLst>
              </p:cNvPr>
              <p:cNvSpPr txBox="1">
                <a:spLocks noRot="1" noChangeAspect="1" noMove="1" noResize="1" noEditPoints="1" noAdjustHandles="1" noChangeArrowheads="1" noChangeShapeType="1" noTextEdit="1"/>
              </p:cNvSpPr>
              <p:nvPr/>
            </p:nvSpPr>
            <p:spPr>
              <a:xfrm>
                <a:off x="2939626" y="1860781"/>
                <a:ext cx="743573"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25">
                <a:extLst>
                  <a:ext uri="{FF2B5EF4-FFF2-40B4-BE49-F238E27FC236}">
                    <a16:creationId xmlns="" xmlns:a16="http://schemas.microsoft.com/office/drawing/2014/main" id="{84516E86-2A1F-4BFB-8980-C933D83AE813}"/>
                  </a:ext>
                </a:extLst>
              </p:cNvPr>
              <p:cNvSpPr txBox="1"/>
              <p:nvPr/>
            </p:nvSpPr>
            <p:spPr>
              <a:xfrm>
                <a:off x="3442322" y="2643905"/>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ea typeface="Cambria Math" panose="02040503050406030204" pitchFamily="18" charset="0"/>
                            </a:rPr>
                            <m:t>𝑤</m:t>
                          </m:r>
                        </m:e>
                        <m:sub>
                          <m:r>
                            <a:rPr lang="en-US" sz="1600" i="1">
                              <a:solidFill>
                                <a:srgbClr val="00B050"/>
                              </a:solidFill>
                              <a:latin typeface="Cambria Math" panose="02040503050406030204" pitchFamily="18" charset="0"/>
                            </a:rPr>
                            <m:t>1</m:t>
                          </m:r>
                        </m:sub>
                      </m:sSub>
                    </m:oMath>
                  </m:oMathPara>
                </a14:m>
                <a:endParaRPr lang="en-US" sz="1600" dirty="0">
                  <a:solidFill>
                    <a:srgbClr val="00B050"/>
                  </a:solidFill>
                </a:endParaRPr>
              </a:p>
            </p:txBody>
          </p:sp>
        </mc:Choice>
        <mc:Fallback xmlns="">
          <p:sp>
            <p:nvSpPr>
              <p:cNvPr id="38" name="TextBox 125">
                <a:extLst>
                  <a:ext uri="{FF2B5EF4-FFF2-40B4-BE49-F238E27FC236}">
                    <a16:creationId xmlns:a14="http://schemas.microsoft.com/office/drawing/2010/main" xmlns="" xmlns:a16="http://schemas.microsoft.com/office/drawing/2014/main" xmlns:lc="http://schemas.openxmlformats.org/drawingml/2006/lockedCanvas" id="{84516E86-2A1F-4BFB-8980-C933D83AE813}"/>
                  </a:ext>
                </a:extLst>
              </p:cNvPr>
              <p:cNvSpPr txBox="1">
                <a:spLocks noRot="1" noChangeAspect="1" noMove="1" noResize="1" noEditPoints="1" noAdjustHandles="1" noChangeArrowheads="1" noChangeShapeType="1" noTextEdit="1"/>
              </p:cNvSpPr>
              <p:nvPr/>
            </p:nvSpPr>
            <p:spPr>
              <a:xfrm>
                <a:off x="3442322" y="2643905"/>
                <a:ext cx="743573" cy="33855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26">
                <a:extLst>
                  <a:ext uri="{FF2B5EF4-FFF2-40B4-BE49-F238E27FC236}">
                    <a16:creationId xmlns="" xmlns:a16="http://schemas.microsoft.com/office/drawing/2014/main" id="{51D72745-8253-4D7C-B868-66FCB1B3EB29}"/>
                  </a:ext>
                </a:extLst>
              </p:cNvPr>
              <p:cNvSpPr txBox="1"/>
              <p:nvPr/>
            </p:nvSpPr>
            <p:spPr>
              <a:xfrm>
                <a:off x="3449746" y="3179332"/>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𝑤</m:t>
                          </m:r>
                        </m:e>
                        <m:sub>
                          <m:r>
                            <a:rPr lang="en-US" sz="1600" i="1">
                              <a:solidFill>
                                <a:srgbClr val="00B050"/>
                              </a:solidFill>
                              <a:latin typeface="Cambria Math" panose="02040503050406030204" pitchFamily="18" charset="0"/>
                            </a:rPr>
                            <m:t>2</m:t>
                          </m:r>
                        </m:sub>
                      </m:sSub>
                    </m:oMath>
                  </m:oMathPara>
                </a14:m>
                <a:endParaRPr lang="en-US" sz="1600" dirty="0">
                  <a:solidFill>
                    <a:srgbClr val="00B050"/>
                  </a:solidFill>
                </a:endParaRPr>
              </a:p>
            </p:txBody>
          </p:sp>
        </mc:Choice>
        <mc:Fallback xmlns="">
          <p:sp>
            <p:nvSpPr>
              <p:cNvPr id="39" name="TextBox 126">
                <a:extLst>
                  <a:ext uri="{FF2B5EF4-FFF2-40B4-BE49-F238E27FC236}">
                    <a16:creationId xmlns:a14="http://schemas.microsoft.com/office/drawing/2010/main" xmlns="" xmlns:a16="http://schemas.microsoft.com/office/drawing/2014/main" xmlns:lc="http://schemas.openxmlformats.org/drawingml/2006/lockedCanvas" id="{51D72745-8253-4D7C-B868-66FCB1B3EB29}"/>
                  </a:ext>
                </a:extLst>
              </p:cNvPr>
              <p:cNvSpPr txBox="1">
                <a:spLocks noRot="1" noChangeAspect="1" noMove="1" noResize="1" noEditPoints="1" noAdjustHandles="1" noChangeArrowheads="1" noChangeShapeType="1" noTextEdit="1"/>
              </p:cNvSpPr>
              <p:nvPr/>
            </p:nvSpPr>
            <p:spPr>
              <a:xfrm>
                <a:off x="3449746" y="3179332"/>
                <a:ext cx="743573"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27">
                <a:extLst>
                  <a:ext uri="{FF2B5EF4-FFF2-40B4-BE49-F238E27FC236}">
                    <a16:creationId xmlns="" xmlns:a16="http://schemas.microsoft.com/office/drawing/2014/main" id="{5F877DC0-5FFF-4391-8350-2210C42B149F}"/>
                  </a:ext>
                </a:extLst>
              </p:cNvPr>
              <p:cNvSpPr txBox="1"/>
              <p:nvPr/>
            </p:nvSpPr>
            <p:spPr>
              <a:xfrm>
                <a:off x="3450068" y="4116396"/>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𝑤</m:t>
                          </m:r>
                        </m:e>
                        <m:sub>
                          <m:r>
                            <a:rPr lang="en-US" sz="1600" i="1">
                              <a:solidFill>
                                <a:srgbClr val="00B050"/>
                              </a:solidFill>
                              <a:latin typeface="Cambria Math" panose="02040503050406030204" pitchFamily="18" charset="0"/>
                            </a:rPr>
                            <m:t>𝑘</m:t>
                          </m:r>
                        </m:sub>
                      </m:sSub>
                    </m:oMath>
                  </m:oMathPara>
                </a14:m>
                <a:endParaRPr lang="en-US" sz="1600" dirty="0">
                  <a:solidFill>
                    <a:srgbClr val="00B050"/>
                  </a:solidFill>
                </a:endParaRPr>
              </a:p>
            </p:txBody>
          </p:sp>
        </mc:Choice>
        <mc:Fallback xmlns="">
          <p:sp>
            <p:nvSpPr>
              <p:cNvPr id="40" name="TextBox 127">
                <a:extLst>
                  <a:ext uri="{FF2B5EF4-FFF2-40B4-BE49-F238E27FC236}">
                    <a16:creationId xmlns:a14="http://schemas.microsoft.com/office/drawing/2010/main" xmlns="" xmlns:a16="http://schemas.microsoft.com/office/drawing/2014/main" xmlns:lc="http://schemas.openxmlformats.org/drawingml/2006/lockedCanvas" id="{5F877DC0-5FFF-4391-8350-2210C42B149F}"/>
                  </a:ext>
                </a:extLst>
              </p:cNvPr>
              <p:cNvSpPr txBox="1">
                <a:spLocks noRot="1" noChangeAspect="1" noMove="1" noResize="1" noEditPoints="1" noAdjustHandles="1" noChangeArrowheads="1" noChangeShapeType="1" noTextEdit="1"/>
              </p:cNvSpPr>
              <p:nvPr/>
            </p:nvSpPr>
            <p:spPr>
              <a:xfrm>
                <a:off x="3450068" y="4116396"/>
                <a:ext cx="743573" cy="338554"/>
              </a:xfrm>
              <a:prstGeom prst="rect">
                <a:avLst/>
              </a:prstGeom>
              <a:blipFill rotWithShape="0">
                <a:blip r:embed="rId12"/>
                <a:stretch>
                  <a:fillRect/>
                </a:stretch>
              </a:blipFill>
            </p:spPr>
            <p:txBody>
              <a:bodyPr/>
              <a:lstStyle/>
              <a:p>
                <a:r>
                  <a:rPr lang="en-US">
                    <a:noFill/>
                  </a:rPr>
                  <a:t> </a:t>
                </a:r>
              </a:p>
            </p:txBody>
          </p:sp>
        </mc:Fallback>
      </mc:AlternateContent>
      <p:cxnSp>
        <p:nvCxnSpPr>
          <p:cNvPr id="41" name="Straight Arrow Connector 60">
            <a:extLst>
              <a:ext uri="{FF2B5EF4-FFF2-40B4-BE49-F238E27FC236}">
                <a16:creationId xmlns="" xmlns:a16="http://schemas.microsoft.com/office/drawing/2014/main" id="{B06BD926-97CC-4F4A-8EDB-A0830E109C66}"/>
              </a:ext>
            </a:extLst>
          </p:cNvPr>
          <p:cNvCxnSpPr/>
          <p:nvPr/>
        </p:nvCxnSpPr>
        <p:spPr>
          <a:xfrm>
            <a:off x="6113943" y="3631564"/>
            <a:ext cx="341858" cy="2981"/>
          </a:xfrm>
          <a:prstGeom prst="straightConnector1">
            <a:avLst/>
          </a:prstGeom>
          <a:ln w="19050">
            <a:solidFill>
              <a:schemeClr val="bg1">
                <a:lumMod val="50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129">
            <a:extLst>
              <a:ext uri="{FF2B5EF4-FFF2-40B4-BE49-F238E27FC236}">
                <a16:creationId xmlns="" xmlns:a16="http://schemas.microsoft.com/office/drawing/2014/main" id="{706F4510-2FC2-4CCD-A590-0BF7C1723C07}"/>
              </a:ext>
            </a:extLst>
          </p:cNvPr>
          <p:cNvSpPr txBox="1"/>
          <p:nvPr/>
        </p:nvSpPr>
        <p:spPr>
          <a:xfrm>
            <a:off x="1403443" y="3450461"/>
            <a:ext cx="112601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rPr>
              <a:t>Input</a:t>
            </a:r>
          </a:p>
        </p:txBody>
      </p:sp>
      <p:sp>
        <p:nvSpPr>
          <p:cNvPr id="43" name="TextBox 131">
            <a:extLst>
              <a:ext uri="{FF2B5EF4-FFF2-40B4-BE49-F238E27FC236}">
                <a16:creationId xmlns="" xmlns:a16="http://schemas.microsoft.com/office/drawing/2014/main" id="{30974631-1287-4A43-A9C9-49F3D6746B23}"/>
              </a:ext>
            </a:extLst>
          </p:cNvPr>
          <p:cNvSpPr txBox="1"/>
          <p:nvPr/>
        </p:nvSpPr>
        <p:spPr>
          <a:xfrm>
            <a:off x="6259922" y="3450461"/>
            <a:ext cx="1126012"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rPr>
              <a:t>Output</a:t>
            </a:r>
          </a:p>
        </p:txBody>
      </p:sp>
      <p:grpSp>
        <p:nvGrpSpPr>
          <p:cNvPr id="44" name="Group 66">
            <a:extLst>
              <a:ext uri="{FF2B5EF4-FFF2-40B4-BE49-F238E27FC236}">
                <a16:creationId xmlns="" xmlns:a16="http://schemas.microsoft.com/office/drawing/2014/main" id="{2FA06CA4-B32F-4954-A517-20A009545186}"/>
              </a:ext>
            </a:extLst>
          </p:cNvPr>
          <p:cNvGrpSpPr/>
          <p:nvPr/>
        </p:nvGrpSpPr>
        <p:grpSpPr>
          <a:xfrm>
            <a:off x="7586958" y="3391124"/>
            <a:ext cx="743573" cy="486841"/>
            <a:chOff x="9366563" y="3845338"/>
            <a:chExt cx="852257" cy="558000"/>
          </a:xfrm>
        </p:grpSpPr>
        <p:sp>
          <p:nvSpPr>
            <p:cNvPr id="65" name="Oval 68">
              <a:extLst>
                <a:ext uri="{FF2B5EF4-FFF2-40B4-BE49-F238E27FC236}">
                  <a16:creationId xmlns="" xmlns:a16="http://schemas.microsoft.com/office/drawing/2014/main" id="{62641D0F-6BBD-4EDD-9305-3B515D874CE4}"/>
                </a:ext>
              </a:extLst>
            </p:cNvPr>
            <p:cNvSpPr/>
            <p:nvPr/>
          </p:nvSpPr>
          <p:spPr>
            <a:xfrm>
              <a:off x="9484580" y="3845338"/>
              <a:ext cx="558000" cy="558000"/>
            </a:xfrm>
            <a:prstGeom prst="ellipse">
              <a:avLst/>
            </a:prstGeom>
            <a:solidFill>
              <a:srgbClr val="FFC000">
                <a:alpha val="30000"/>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p>
          </p:txBody>
        </p:sp>
        <mc:AlternateContent xmlns:mc="http://schemas.openxmlformats.org/markup-compatibility/2006" xmlns:a14="http://schemas.microsoft.com/office/drawing/2010/main">
          <mc:Choice Requires="a14">
            <p:sp>
              <p:nvSpPr>
                <p:cNvPr id="66" name="TextBox 150">
                  <a:extLst>
                    <a:ext uri="{FF2B5EF4-FFF2-40B4-BE49-F238E27FC236}">
                      <a16:creationId xmlns="" xmlns:a16="http://schemas.microsoft.com/office/drawing/2014/main" id="{F500B10D-4869-4786-9EEF-DA1FB23C9249}"/>
                    </a:ext>
                  </a:extLst>
                </p:cNvPr>
                <p:cNvSpPr txBox="1"/>
                <p:nvPr/>
              </p:nvSpPr>
              <p:spPr>
                <a:xfrm>
                  <a:off x="9366563" y="3912534"/>
                  <a:ext cx="852257" cy="42331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solidFill>
                              <a:srgbClr val="0070C0"/>
                            </a:solidFill>
                            <a:latin typeface="Cambria Math" panose="02040503050406030204" pitchFamily="18" charset="0"/>
                          </a:rPr>
                          <m:t>𝑌</m:t>
                        </m:r>
                      </m:oMath>
                    </m:oMathPara>
                  </a14:m>
                  <a:endParaRPr lang="en-US" dirty="0">
                    <a:solidFill>
                      <a:srgbClr val="0070C0"/>
                    </a:solidFill>
                  </a:endParaRPr>
                </a:p>
              </p:txBody>
            </p:sp>
          </mc:Choice>
          <mc:Fallback xmlns="">
            <p:sp>
              <p:nvSpPr>
                <p:cNvPr id="66" name="TextBox 150">
                  <a:extLst>
                    <a:ext uri="{FF2B5EF4-FFF2-40B4-BE49-F238E27FC236}">
                      <a16:creationId xmlns:a14="http://schemas.microsoft.com/office/drawing/2010/main" xmlns="" xmlns:a16="http://schemas.microsoft.com/office/drawing/2014/main" xmlns:lc="http://schemas.openxmlformats.org/drawingml/2006/lockedCanvas" id="{F500B10D-4869-4786-9EEF-DA1FB23C9249}"/>
                    </a:ext>
                  </a:extLst>
                </p:cNvPr>
                <p:cNvSpPr txBox="1">
                  <a:spLocks noRot="1" noChangeAspect="1" noMove="1" noResize="1" noEditPoints="1" noAdjustHandles="1" noChangeArrowheads="1" noChangeShapeType="1" noTextEdit="1"/>
                </p:cNvSpPr>
                <p:nvPr/>
              </p:nvSpPr>
              <p:spPr>
                <a:xfrm>
                  <a:off x="9366563" y="3912534"/>
                  <a:ext cx="852257" cy="423315"/>
                </a:xfrm>
                <a:prstGeom prst="rect">
                  <a:avLst/>
                </a:prstGeom>
                <a:blipFill rotWithShape="0">
                  <a:blip r:embed="rId13"/>
                  <a:stretch>
                    <a:fillRect/>
                  </a:stretch>
                </a:blipFill>
              </p:spPr>
              <p:txBody>
                <a:bodyPr/>
                <a:lstStyle/>
                <a:p>
                  <a:r>
                    <a:rPr lang="en-US">
                      <a:noFill/>
                    </a:rPr>
                    <a:t> </a:t>
                  </a:r>
                </a:p>
              </p:txBody>
            </p:sp>
          </mc:Fallback>
        </mc:AlternateContent>
      </p:grpSp>
      <p:sp>
        <p:nvSpPr>
          <p:cNvPr id="45" name="Left-Right Arrow 67">
            <a:extLst>
              <a:ext uri="{FF2B5EF4-FFF2-40B4-BE49-F238E27FC236}">
                <a16:creationId xmlns="" xmlns:a16="http://schemas.microsoft.com/office/drawing/2014/main" id="{20A976CF-BCEF-427A-A591-848C1A91F571}"/>
              </a:ext>
            </a:extLst>
          </p:cNvPr>
          <p:cNvSpPr/>
          <p:nvPr/>
        </p:nvSpPr>
        <p:spPr>
          <a:xfrm>
            <a:off x="7238290" y="3545675"/>
            <a:ext cx="379532" cy="178905"/>
          </a:xfrm>
          <a:prstGeom prst="leftRightArrow">
            <a:avLst/>
          </a:prstGeom>
          <a:gradFill>
            <a:gsLst>
              <a:gs pos="2000">
                <a:srgbClr val="FF0000"/>
              </a:gs>
              <a:gs pos="50000">
                <a:srgbClr val="FFABAB"/>
              </a:gs>
              <a:gs pos="10000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latinLnBrk="1"/>
            <a:endParaRPr lang="en-US"/>
          </a:p>
        </p:txBody>
      </p:sp>
      <p:grpSp>
        <p:nvGrpSpPr>
          <p:cNvPr id="46" name="Group 70">
            <a:extLst>
              <a:ext uri="{FF2B5EF4-FFF2-40B4-BE49-F238E27FC236}">
                <a16:creationId xmlns="" xmlns:a16="http://schemas.microsoft.com/office/drawing/2014/main" id="{7649A8C3-7C7F-4900-BAEC-258B84D62257}"/>
              </a:ext>
            </a:extLst>
          </p:cNvPr>
          <p:cNvGrpSpPr/>
          <p:nvPr/>
        </p:nvGrpSpPr>
        <p:grpSpPr>
          <a:xfrm>
            <a:off x="5306582" y="3950504"/>
            <a:ext cx="830226" cy="570295"/>
            <a:chOff x="8204019" y="4427145"/>
            <a:chExt cx="951575" cy="653650"/>
          </a:xfrm>
        </p:grpSpPr>
        <p:sp>
          <p:nvSpPr>
            <p:cNvPr id="63" name="TextBox 147">
              <a:extLst>
                <a:ext uri="{FF2B5EF4-FFF2-40B4-BE49-F238E27FC236}">
                  <a16:creationId xmlns="" xmlns:a16="http://schemas.microsoft.com/office/drawing/2014/main" id="{745C7C2A-710F-4426-BD48-D8D7CC1CBF76}"/>
                </a:ext>
              </a:extLst>
            </p:cNvPr>
            <p:cNvSpPr txBox="1"/>
            <p:nvPr/>
          </p:nvSpPr>
          <p:spPr>
            <a:xfrm>
              <a:off x="8204019" y="4869138"/>
              <a:ext cx="951575" cy="211657"/>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Sum = </a:t>
              </a:r>
              <a:r>
                <a:rPr lang="ko-KR" altLang="en-US"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𝑆</a:t>
              </a:r>
            </a:p>
          </p:txBody>
        </p:sp>
        <p:cxnSp>
          <p:nvCxnSpPr>
            <p:cNvPr id="64" name="Straight Arrow Connector 72">
              <a:extLst>
                <a:ext uri="{FF2B5EF4-FFF2-40B4-BE49-F238E27FC236}">
                  <a16:creationId xmlns="" xmlns:a16="http://schemas.microsoft.com/office/drawing/2014/main" id="{774DDF23-89BD-4B83-98BA-A9A8A2983075}"/>
                </a:ext>
              </a:extLst>
            </p:cNvPr>
            <p:cNvCxnSpPr/>
            <p:nvPr/>
          </p:nvCxnSpPr>
          <p:spPr>
            <a:xfrm flipV="1">
              <a:off x="8732081" y="4427145"/>
              <a:ext cx="0" cy="386702"/>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Group 73">
            <a:extLst>
              <a:ext uri="{FF2B5EF4-FFF2-40B4-BE49-F238E27FC236}">
                <a16:creationId xmlns="" xmlns:a16="http://schemas.microsoft.com/office/drawing/2014/main" id="{C922C1C7-CA07-4240-B643-3F066ED72218}"/>
              </a:ext>
            </a:extLst>
          </p:cNvPr>
          <p:cNvGrpSpPr/>
          <p:nvPr/>
        </p:nvGrpSpPr>
        <p:grpSpPr>
          <a:xfrm>
            <a:off x="3585799" y="2055315"/>
            <a:ext cx="2011986" cy="2941905"/>
            <a:chOff x="4251862" y="2289444"/>
            <a:chExt cx="2306064" cy="3371905"/>
          </a:xfrm>
        </p:grpSpPr>
        <p:sp>
          <p:nvSpPr>
            <p:cNvPr id="58" name="Oval 74">
              <a:extLst>
                <a:ext uri="{FF2B5EF4-FFF2-40B4-BE49-F238E27FC236}">
                  <a16:creationId xmlns="" xmlns:a16="http://schemas.microsoft.com/office/drawing/2014/main" id="{3BDF0C51-94F9-4FC1-92ED-6284C9DD4A29}"/>
                </a:ext>
              </a:extLst>
            </p:cNvPr>
            <p:cNvSpPr/>
            <p:nvPr/>
          </p:nvSpPr>
          <p:spPr>
            <a:xfrm>
              <a:off x="4251862" y="2289444"/>
              <a:ext cx="497319" cy="289511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SamsungOne 400" panose="020B0503030303020204" pitchFamily="34" charset="0"/>
                <a:ea typeface="SamsungOne 400" panose="020B0503030303020204" pitchFamily="34" charset="0"/>
              </a:endParaRPr>
            </a:p>
          </p:txBody>
        </p:sp>
        <p:grpSp>
          <p:nvGrpSpPr>
            <p:cNvPr id="60" name="Group 75">
              <a:extLst>
                <a:ext uri="{FF2B5EF4-FFF2-40B4-BE49-F238E27FC236}">
                  <a16:creationId xmlns="" xmlns:a16="http://schemas.microsoft.com/office/drawing/2014/main" id="{5466568A-FA2C-4EB4-AA5A-E9D2CF95447F}"/>
                </a:ext>
              </a:extLst>
            </p:cNvPr>
            <p:cNvGrpSpPr/>
            <p:nvPr/>
          </p:nvGrpSpPr>
          <p:grpSpPr>
            <a:xfrm>
              <a:off x="4651901" y="5211706"/>
              <a:ext cx="1906025" cy="449643"/>
              <a:chOff x="4651702" y="1810833"/>
              <a:chExt cx="1906025" cy="449643"/>
            </a:xfrm>
          </p:grpSpPr>
          <p:sp>
            <p:nvSpPr>
              <p:cNvPr id="61" name="TextBox 145">
                <a:extLst>
                  <a:ext uri="{FF2B5EF4-FFF2-40B4-BE49-F238E27FC236}">
                    <a16:creationId xmlns="" xmlns:a16="http://schemas.microsoft.com/office/drawing/2014/main" id="{4064C48B-68FE-49D3-9AC0-19D6EBC7428D}"/>
                  </a:ext>
                </a:extLst>
              </p:cNvPr>
              <p:cNvSpPr txBox="1"/>
              <p:nvPr/>
            </p:nvSpPr>
            <p:spPr>
              <a:xfrm>
                <a:off x="5352025" y="1942990"/>
                <a:ext cx="1205702" cy="317486"/>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Parameters</a:t>
                </a:r>
                <a:endParaRPr lang="en-US"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62" name="Straight Arrow Connector 77">
                <a:extLst>
                  <a:ext uri="{FF2B5EF4-FFF2-40B4-BE49-F238E27FC236}">
                    <a16:creationId xmlns="" xmlns:a16="http://schemas.microsoft.com/office/drawing/2014/main" id="{91209DDC-C561-4101-B90D-E46459AFC0CB}"/>
                  </a:ext>
                </a:extLst>
              </p:cNvPr>
              <p:cNvCxnSpPr/>
              <p:nvPr/>
            </p:nvCxnSpPr>
            <p:spPr>
              <a:xfrm flipH="1" flipV="1">
                <a:off x="4651702" y="1810833"/>
                <a:ext cx="794153" cy="286046"/>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8" name="TextBox 136">
                <a:extLst>
                  <a:ext uri="{FF2B5EF4-FFF2-40B4-BE49-F238E27FC236}">
                    <a16:creationId xmlns="" xmlns:a16="http://schemas.microsoft.com/office/drawing/2014/main" id="{29AC07C1-44ED-458D-858B-A255BE4A6436}"/>
                  </a:ext>
                </a:extLst>
              </p:cNvPr>
              <p:cNvSpPr txBox="1"/>
              <p:nvPr/>
            </p:nvSpPr>
            <p:spPr>
              <a:xfrm>
                <a:off x="7044231" y="3115529"/>
                <a:ext cx="830226" cy="402791"/>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ko-KR" altLang="en-US" sz="2000" b="1" i="1" dirty="0">
                          <a:solidFill>
                            <a:srgbClr val="FF0000"/>
                          </a:solidFill>
                          <a:latin typeface="Cambria Math"/>
                          <a:ea typeface="Noto Sans CJK KR Medium" panose="020B0600000000000000" pitchFamily="34" charset="-127"/>
                        </a:rPr>
                        <m:t>𝜺</m:t>
                      </m:r>
                    </m:oMath>
                  </m:oMathPara>
                </a14:m>
                <a:endParaRPr lang="en-US" sz="2000" b="1" dirty="0">
                  <a:solidFill>
                    <a:srgbClr val="FF0000"/>
                  </a:solidFill>
                  <a:latin typeface="Noto Sans CJK KR Medium" panose="020B0600000000000000" pitchFamily="34" charset="-127"/>
                  <a:ea typeface="Noto Sans CJK KR Medium" panose="020B0600000000000000" pitchFamily="34" charset="-127"/>
                </a:endParaRPr>
              </a:p>
            </p:txBody>
          </p:sp>
        </mc:Choice>
        <mc:Fallback xmlns="">
          <p:sp>
            <p:nvSpPr>
              <p:cNvPr id="48" name="TextBox 136">
                <a:extLst>
                  <a:ext uri="{FF2B5EF4-FFF2-40B4-BE49-F238E27FC236}">
                    <a16:creationId xmlns:a14="http://schemas.microsoft.com/office/drawing/2010/main" xmlns="" xmlns:a16="http://schemas.microsoft.com/office/drawing/2014/main" xmlns:lc="http://schemas.openxmlformats.org/drawingml/2006/lockedCanvas" id="{29AC07C1-44ED-458D-858B-A255BE4A6436}"/>
                  </a:ext>
                </a:extLst>
              </p:cNvPr>
              <p:cNvSpPr txBox="1">
                <a:spLocks noRot="1" noChangeAspect="1" noMove="1" noResize="1" noEditPoints="1" noAdjustHandles="1" noChangeArrowheads="1" noChangeShapeType="1" noTextEdit="1"/>
              </p:cNvSpPr>
              <p:nvPr/>
            </p:nvSpPr>
            <p:spPr>
              <a:xfrm>
                <a:off x="7044231" y="3115529"/>
                <a:ext cx="830226" cy="402791"/>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80">
                <a:extLst>
                  <a:ext uri="{FF2B5EF4-FFF2-40B4-BE49-F238E27FC236}">
                    <a16:creationId xmlns="" xmlns:a16="http://schemas.microsoft.com/office/drawing/2014/main" id="{D8239FCA-73F1-4933-BECE-2723EECA7988}"/>
                  </a:ext>
                </a:extLst>
              </p:cNvPr>
              <p:cNvSpPr/>
              <p:nvPr/>
            </p:nvSpPr>
            <p:spPr>
              <a:xfrm>
                <a:off x="6224497" y="4279887"/>
                <a:ext cx="1340880" cy="276999"/>
              </a:xfrm>
              <a:prstGeom prst="rect">
                <a:avLst/>
              </a:prstGeom>
            </p:spPr>
            <p:txBody>
              <a:bodyPr wrap="none" lIns="0" tIns="0" rIns="0" bIns="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14:m>
                  <m:oMathPara xmlns:m="http://schemas.openxmlformats.org/officeDocument/2006/math">
                    <m:oMathParaPr>
                      <m:jc m:val="centerGroup"/>
                    </m:oMathParaPr>
                    <m:oMath xmlns:m="http://schemas.openxmlformats.org/officeDocument/2006/math">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𝑃</m:t>
                      </m:r>
                      <m:d>
                        <m:dPr>
                          <m:ctrlP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ctrlPr>
                        </m:dPr>
                        <m:e>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𝑌</m:t>
                          </m:r>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=1</m:t>
                          </m:r>
                        </m:e>
                        <m:e>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𝑑𝑎𝑡𝑎</m:t>
                          </m:r>
                        </m:e>
                      </m:d>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m:t>
                      </m:r>
                      <m:acc>
                        <m:accPr>
                          <m:chr m:val="̂"/>
                          <m:ctrlPr>
                            <a:rPr lang="ko-KR" altLang="en-US" sz="1200" i="1">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oMath>
                  </m:oMathPara>
                </a14:m>
                <a:endParaRPr lang="en-US" altLang="ko-KR" sz="1200" dirty="0">
                  <a:solidFill>
                    <a:srgbClr val="FF0000"/>
                  </a:solidFill>
                  <a:latin typeface="Noto Sans CJK KR Medium" panose="020B0600000000000000" pitchFamily="34" charset="-127"/>
                  <a:ea typeface="Noto Sans CJK KR Medium" panose="020B0600000000000000" pitchFamily="34" charset="-127"/>
                </a:endParaRPr>
              </a:p>
            </p:txBody>
          </p:sp>
        </mc:Choice>
        <mc:Fallback xmlns="">
          <p:sp>
            <p:nvSpPr>
              <p:cNvPr id="49" name="Rectangle 80">
                <a:extLst>
                  <a:ext uri="{FF2B5EF4-FFF2-40B4-BE49-F238E27FC236}">
                    <a16:creationId xmlns:a14="http://schemas.microsoft.com/office/drawing/2010/main" xmlns="" xmlns:a16="http://schemas.microsoft.com/office/drawing/2014/main" xmlns:lc="http://schemas.openxmlformats.org/drawingml/2006/lockedCanvas" id="{D8239FCA-73F1-4933-BECE-2723EECA7988}"/>
                  </a:ext>
                </a:extLst>
              </p:cNvPr>
              <p:cNvSpPr>
                <a:spLocks noRot="1" noChangeAspect="1" noMove="1" noResize="1" noEditPoints="1" noAdjustHandles="1" noChangeArrowheads="1" noChangeShapeType="1" noTextEdit="1"/>
              </p:cNvSpPr>
              <p:nvPr/>
            </p:nvSpPr>
            <p:spPr>
              <a:xfrm>
                <a:off x="6224497" y="4279887"/>
                <a:ext cx="1340880" cy="276999"/>
              </a:xfrm>
              <a:prstGeom prst="rect">
                <a:avLst/>
              </a:prstGeom>
              <a:blipFill rotWithShape="0">
                <a:blip r:embed="rId15"/>
                <a:stretch>
                  <a:fillRect/>
                </a:stretch>
              </a:blipFill>
            </p:spPr>
            <p:txBody>
              <a:bodyPr/>
              <a:lstStyle/>
              <a:p>
                <a:r>
                  <a:rPr lang="en-US">
                    <a:noFill/>
                  </a:rPr>
                  <a:t> </a:t>
                </a:r>
              </a:p>
            </p:txBody>
          </p:sp>
        </mc:Fallback>
      </mc:AlternateContent>
      <p:cxnSp>
        <p:nvCxnSpPr>
          <p:cNvPr id="50" name="Straight Arrow Connector 81">
            <a:extLst>
              <a:ext uri="{FF2B5EF4-FFF2-40B4-BE49-F238E27FC236}">
                <a16:creationId xmlns="" xmlns:a16="http://schemas.microsoft.com/office/drawing/2014/main" id="{CE7565AA-DD2D-4163-98FF-44B248BF1F5F}"/>
              </a:ext>
            </a:extLst>
          </p:cNvPr>
          <p:cNvCxnSpPr/>
          <p:nvPr/>
        </p:nvCxnSpPr>
        <p:spPr>
          <a:xfrm flipV="1">
            <a:off x="6796047" y="3950493"/>
            <a:ext cx="0" cy="33738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 xmlns:a16="http://schemas.microsoft.com/office/drawing/2014/main" id="{80DF49AB-0E95-4842-92E0-9D164F7A4256}"/>
              </a:ext>
            </a:extLst>
          </p:cNvPr>
          <p:cNvCxnSpPr>
            <a:cxnSpLocks/>
            <a:stCxn id="30" idx="0"/>
            <a:endCxn id="30" idx="4"/>
          </p:cNvCxnSpPr>
          <p:nvPr/>
        </p:nvCxnSpPr>
        <p:spPr>
          <a:xfrm>
            <a:off x="5877404" y="3370405"/>
            <a:ext cx="0" cy="486841"/>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72">
            <a:extLst>
              <a:ext uri="{FF2B5EF4-FFF2-40B4-BE49-F238E27FC236}">
                <a16:creationId xmlns="" xmlns:a16="http://schemas.microsoft.com/office/drawing/2014/main" id="{F7BD078E-A034-4E45-AA4A-F0F5D9F3A24F}"/>
              </a:ext>
            </a:extLst>
          </p:cNvPr>
          <p:cNvCxnSpPr>
            <a:cxnSpLocks/>
          </p:cNvCxnSpPr>
          <p:nvPr/>
        </p:nvCxnSpPr>
        <p:spPr>
          <a:xfrm flipH="1">
            <a:off x="5974075" y="2976277"/>
            <a:ext cx="0" cy="3360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142">
            <a:extLst>
              <a:ext uri="{FF2B5EF4-FFF2-40B4-BE49-F238E27FC236}">
                <a16:creationId xmlns="" xmlns:a16="http://schemas.microsoft.com/office/drawing/2014/main" id="{7D87C7A7-C81D-4367-BAD4-7E78BDC6F527}"/>
              </a:ext>
            </a:extLst>
          </p:cNvPr>
          <p:cNvSpPr txBox="1"/>
          <p:nvPr/>
        </p:nvSpPr>
        <p:spPr>
          <a:xfrm>
            <a:off x="5413024" y="2478088"/>
            <a:ext cx="1126930"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Sigmoid Activation</a:t>
            </a:r>
          </a:p>
        </p:txBody>
      </p:sp>
      <p:cxnSp>
        <p:nvCxnSpPr>
          <p:cNvPr id="54" name="Straight Arrow Connector 72">
            <a:extLst>
              <a:ext uri="{FF2B5EF4-FFF2-40B4-BE49-F238E27FC236}">
                <a16:creationId xmlns="" xmlns:a16="http://schemas.microsoft.com/office/drawing/2014/main" id="{82E99A33-5191-4B12-BA6D-956B35AA280E}"/>
              </a:ext>
            </a:extLst>
          </p:cNvPr>
          <p:cNvCxnSpPr>
            <a:cxnSpLocks/>
          </p:cNvCxnSpPr>
          <p:nvPr/>
        </p:nvCxnSpPr>
        <p:spPr>
          <a:xfrm flipH="1">
            <a:off x="7933503" y="2976277"/>
            <a:ext cx="0" cy="3360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152">
            <a:extLst>
              <a:ext uri="{FF2B5EF4-FFF2-40B4-BE49-F238E27FC236}">
                <a16:creationId xmlns="" xmlns:a16="http://schemas.microsoft.com/office/drawing/2014/main" id="{783E6B6E-4B6B-4817-9E32-7EEC700791A9}"/>
              </a:ext>
            </a:extLst>
          </p:cNvPr>
          <p:cNvSpPr txBox="1"/>
          <p:nvPr/>
        </p:nvSpPr>
        <p:spPr>
          <a:xfrm>
            <a:off x="7372452" y="2662754"/>
            <a:ext cx="1126930" cy="276999"/>
          </a:xfrm>
          <a:prstGeom prst="rect">
            <a:avLst/>
          </a:prstGeom>
          <a:noFill/>
        </p:spPr>
        <p:txBody>
          <a:bodyPr wrap="square" rtlCol="0" anchor="b">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0, 0, 1, 1, 0, … </a:t>
            </a:r>
          </a:p>
        </p:txBody>
      </p:sp>
      <p:sp>
        <p:nvSpPr>
          <p:cNvPr id="56" name="Freeform 17">
            <a:extLst>
              <a:ext uri="{FF2B5EF4-FFF2-40B4-BE49-F238E27FC236}">
                <a16:creationId xmlns="" xmlns:a16="http://schemas.microsoft.com/office/drawing/2014/main" id="{2DCE1EF3-E0D3-4AE9-BCCB-0B338274D9CD}"/>
              </a:ext>
            </a:extLst>
          </p:cNvPr>
          <p:cNvSpPr/>
          <p:nvPr/>
        </p:nvSpPr>
        <p:spPr>
          <a:xfrm>
            <a:off x="5908831" y="3547400"/>
            <a:ext cx="156495" cy="156495"/>
          </a:xfrm>
          <a:custGeom>
            <a:avLst/>
            <a:gdLst>
              <a:gd name="connsiteX0" fmla="*/ 0 w 452761"/>
              <a:gd name="connsiteY0" fmla="*/ 310719 h 310719"/>
              <a:gd name="connsiteX1" fmla="*/ 177553 w 452761"/>
              <a:gd name="connsiteY1" fmla="*/ 248575 h 310719"/>
              <a:gd name="connsiteX2" fmla="*/ 292963 w 452761"/>
              <a:gd name="connsiteY2" fmla="*/ 79899 h 310719"/>
              <a:gd name="connsiteX3" fmla="*/ 452761 w 452761"/>
              <a:gd name="connsiteY3" fmla="*/ 0 h 310719"/>
            </a:gdLst>
            <a:ahLst/>
            <a:cxnLst>
              <a:cxn ang="0">
                <a:pos x="connsiteX0" y="connsiteY0"/>
              </a:cxn>
              <a:cxn ang="0">
                <a:pos x="connsiteX1" y="connsiteY1"/>
              </a:cxn>
              <a:cxn ang="0">
                <a:pos x="connsiteX2" y="connsiteY2"/>
              </a:cxn>
              <a:cxn ang="0">
                <a:pos x="connsiteX3" y="connsiteY3"/>
              </a:cxn>
            </a:cxnLst>
            <a:rect l="l" t="t" r="r" b="b"/>
            <a:pathLst>
              <a:path w="452761" h="310719">
                <a:moveTo>
                  <a:pt x="0" y="310719"/>
                </a:moveTo>
                <a:cubicBezTo>
                  <a:pt x="64363" y="298882"/>
                  <a:pt x="128726" y="287045"/>
                  <a:pt x="177553" y="248575"/>
                </a:cubicBezTo>
                <a:cubicBezTo>
                  <a:pt x="226380" y="210105"/>
                  <a:pt x="247095" y="121328"/>
                  <a:pt x="292963" y="79899"/>
                </a:cubicBezTo>
                <a:cubicBezTo>
                  <a:pt x="338831" y="38470"/>
                  <a:pt x="399495" y="4439"/>
                  <a:pt x="45276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화살표: 오른쪽 28">
            <a:extLst>
              <a:ext uri="{FF2B5EF4-FFF2-40B4-BE49-F238E27FC236}">
                <a16:creationId xmlns="" xmlns:a16="http://schemas.microsoft.com/office/drawing/2014/main" id="{1739993B-0C7E-48FD-9C0A-D53F97758A23}"/>
              </a:ext>
            </a:extLst>
          </p:cNvPr>
          <p:cNvSpPr/>
          <p:nvPr/>
        </p:nvSpPr>
        <p:spPr>
          <a:xfrm>
            <a:off x="2436895" y="3492201"/>
            <a:ext cx="428778" cy="285852"/>
          </a:xfrm>
          <a:prstGeom prst="rightArrow">
            <a:avLst/>
          </a:prstGeom>
          <a:gradFill>
            <a:gsLst>
              <a:gs pos="0">
                <a:srgbClr val="FF0000">
                  <a:alpha val="0"/>
                </a:srgbClr>
              </a:gs>
              <a:gs pos="99000">
                <a:srgbClr val="FF434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4177513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Logistic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59" name="직사각형 58">
                <a:extLst>
                  <a:ext uri="{FF2B5EF4-FFF2-40B4-BE49-F238E27FC236}">
                    <a16:creationId xmlns="" xmlns:a16="http://schemas.microsoft.com/office/drawing/2014/main" id="{D8BF98C4-B566-4812-B5F0-560CFBA969E7}"/>
                  </a:ext>
                </a:extLst>
              </p:cNvPr>
              <p:cNvSpPr/>
              <p:nvPr/>
            </p:nvSpPr>
            <p:spPr>
              <a:xfrm>
                <a:off x="702940" y="1700808"/>
                <a:ext cx="8632825" cy="3797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recall the negative of logarithmic likelihood with the redefined </a:t>
                </a:r>
                <a14:m>
                  <m:oMath xmlns:m="http://schemas.openxmlformats.org/officeDocument/2006/math">
                    <m:sSub>
                      <m:sSubPr>
                        <m:ctrlPr>
                          <a:rPr lang="ko-KR"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𝑦</m:t>
                        </m:r>
                      </m:e>
                      <m:sub>
                        <m:r>
                          <a:rPr lang="en-US" altLang="ko-KR" sz="1300" i="1">
                            <a:solidFill>
                              <a:prstClr val="black"/>
                            </a:solidFill>
                            <a:latin typeface="Cambria Math" panose="02040503050406030204" pitchFamily="18" charset="0"/>
                          </a:rPr>
                          <m:t>𝑖</m:t>
                        </m:r>
                      </m:sub>
                    </m:sSub>
                    <m:r>
                      <a:rPr lang="en-US" altLang="ko-KR" sz="1300" i="1">
                        <a:solidFill>
                          <a:prstClr val="black"/>
                        </a:solidFill>
                        <a:latin typeface="Cambria Math" panose="02040503050406030204" pitchFamily="18" charset="0"/>
                      </a:rPr>
                      <m:t>=</m:t>
                    </m:r>
                  </m:oMath>
                </a14:m>
                <a:r>
                  <a:rPr lang="en-US" altLang="ko-KR" sz="13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ko-KR" sz="1300" i="1" dirty="0">
                        <a:solidFill>
                          <a:prstClr val="black"/>
                        </a:solidFill>
                        <a:latin typeface="Cambria Math" panose="02040503050406030204" pitchFamily="18" charset="0"/>
                        <a:cs typeface="Times New Roman" panose="02020603050405020304" pitchFamily="18" charset="0"/>
                      </a:rPr>
                      <m:t>−1</m:t>
                    </m:r>
                  </m:oMath>
                </a14:m>
                <a:r>
                  <a:rPr lang="en-US" altLang="ko-KR" sz="1300" dirty="0">
                    <a:solidFill>
                      <a:prstClr val="black"/>
                    </a:solidFill>
                    <a:latin typeface="Times New Roman" panose="02020603050405020304" pitchFamily="18" charset="0"/>
                    <a:cs typeface="Times New Roman" panose="02020603050405020304" pitchFamily="18" charset="0"/>
                  </a:rPr>
                  <a:t> or </a:t>
                </a:r>
                <a14:m>
                  <m:oMath xmlns:m="http://schemas.openxmlformats.org/officeDocument/2006/math">
                    <m:r>
                      <a:rPr lang="en-US" altLang="ko-KR" sz="1300" i="1" dirty="0">
                        <a:solidFill>
                          <a:prstClr val="black"/>
                        </a:solidFill>
                        <a:latin typeface="Cambria Math" panose="02040503050406030204" pitchFamily="18" charset="0"/>
                        <a:cs typeface="Times New Roman" panose="02020603050405020304" pitchFamily="18" charset="0"/>
                      </a:rPr>
                      <m:t>+1</m:t>
                    </m:r>
                  </m:oMath>
                </a14:m>
                <a:r>
                  <a:rPr lang="en-US" altLang="ko-KR" sz="1300" dirty="0">
                    <a:solidFill>
                      <a:prstClr val="black"/>
                    </a:solidFill>
                    <a:latin typeface="Times New Roman" panose="02020603050405020304" pitchFamily="18" charset="0"/>
                    <a:cs typeface="Times New Roman" panose="02020603050405020304" pitchFamily="18" charset="0"/>
                  </a:rPr>
                  <a:t>. (*)</a:t>
                </a:r>
              </a:p>
              <a:p>
                <a:pPr marL="182563" lvl="0" indent="-182563">
                  <a:spcAft>
                    <a:spcPts val="800"/>
                  </a:spcAft>
                  <a:buClr>
                    <a:srgbClr val="193EB0"/>
                  </a:buClr>
                  <a:buFont typeface="SamsungOne 400" panose="020B0503030303020204" pitchFamily="34" charset="0"/>
                  <a:buChar char="‣"/>
                </a:pPr>
                <a:endParaRPr lang="en-US" altLang="ko-KR" sz="1300" dirty="0">
                  <a:solidFill>
                    <a:prstClr val="black"/>
                  </a:solidFill>
                  <a:latin typeface="Times New Roman" panose="02020603050405020304" pitchFamily="18" charset="0"/>
                  <a:ea typeface="SamsungOne 400" panose="020B0503030303020204" pitchFamily="34"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dirty="0">
                  <a:solidFill>
                    <a:prstClr val="black"/>
                  </a:solidFill>
                  <a:latin typeface="Times New Roman" panose="02020603050405020304" pitchFamily="18" charset="0"/>
                  <a:ea typeface="SamsungOne 400" panose="020B0503030303020204" pitchFamily="34"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dirty="0">
                  <a:solidFill>
                    <a:prstClr val="black"/>
                  </a:solidFill>
                  <a:latin typeface="Times New Roman" panose="02020603050405020304" pitchFamily="18" charset="0"/>
                  <a:ea typeface="SamsungOne 400" panose="020B0503030303020204" pitchFamily="34" charset="0"/>
                  <a:cs typeface="Times New Roman" panose="02020603050405020304" pitchFamily="18"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now rename this as the “entropy” and express it in terms of the predicted probability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acc>
                          <m:accPr>
                            <m:chr m:val="̂"/>
                            <m:ctrlPr>
                              <a:rPr lang="en-US" altLang="ko-KR" sz="1300" i="1">
                                <a:solidFill>
                                  <a:schemeClr val="tx1">
                                    <a:lumMod val="85000"/>
                                    <a:lumOff val="15000"/>
                                  </a:schemeClr>
                                </a:solidFill>
                                <a:latin typeface="Cambria Math" panose="02040503050406030204" pitchFamily="18" charset="0"/>
                              </a:rPr>
                            </m:ctrlPr>
                          </m:accPr>
                          <m:e>
                            <m:r>
                              <a:rPr lang="en-US" altLang="ko-KR" sz="1300" i="1">
                                <a:solidFill>
                                  <a:schemeClr val="tx1">
                                    <a:lumMod val="85000"/>
                                    <a:lumOff val="15000"/>
                                  </a:schemeClr>
                                </a:solidFill>
                                <a:latin typeface="Cambria Math" panose="02040503050406030204" pitchFamily="18" charset="0"/>
                              </a:rPr>
                              <m:t>𝑝</m:t>
                            </m:r>
                            <m:r>
                              <a:rPr lang="en-US" altLang="ko-KR" sz="1300" i="1">
                                <a:solidFill>
                                  <a:schemeClr val="tx1">
                                    <a:lumMod val="85000"/>
                                    <a:lumOff val="15000"/>
                                  </a:schemeClr>
                                </a:solidFill>
                                <a:latin typeface="Cambria Math" panose="02040503050406030204" pitchFamily="18" charset="0"/>
                              </a:rPr>
                              <m:t> </m:t>
                            </m:r>
                          </m:e>
                        </m:acc>
                      </m:e>
                      <m:sub>
                        <m:r>
                          <a:rPr lang="en-US" altLang="ko-KR" sz="1300" i="1">
                            <a:solidFill>
                              <a:schemeClr val="tx1">
                                <a:lumMod val="85000"/>
                                <a:lumOff val="15000"/>
                              </a:schemeClr>
                            </a:solidFill>
                            <a:latin typeface="Cambria Math" panose="02040503050406030204" pitchFamily="18" charset="0"/>
                          </a:rPr>
                          <m:t>𝑖</m:t>
                        </m:r>
                      </m:sub>
                    </m:sSub>
                  </m:oMath>
                </a14:m>
                <a:r>
                  <a:rPr lang="en-US" altLang="ko-KR" sz="13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763" lvl="1"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We went back to the definition </a:t>
                </a:r>
                <a14:m>
                  <m:oMath xmlns:m="http://schemas.openxmlformats.org/officeDocument/2006/math">
                    <m:sSub>
                      <m:sSubPr>
                        <m:ctrlPr>
                          <a:rPr lang="ko-KR"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𝑦</m:t>
                        </m:r>
                      </m:e>
                      <m:sub>
                        <m:r>
                          <a:rPr lang="en-US" altLang="ko-KR" sz="1200" i="1">
                            <a:solidFill>
                              <a:prstClr val="black"/>
                            </a:solidFill>
                            <a:latin typeface="Cambria Math" panose="02040503050406030204" pitchFamily="18" charset="0"/>
                          </a:rPr>
                          <m:t>𝑖</m:t>
                        </m:r>
                      </m:sub>
                    </m:sSub>
                    <m:r>
                      <a:rPr lang="en-US" altLang="ko-KR" sz="1200" i="1">
                        <a:solidFill>
                          <a:prstClr val="black"/>
                        </a:solidFill>
                        <a:latin typeface="Cambria Math" panose="02040503050406030204" pitchFamily="18" charset="0"/>
                      </a:rPr>
                      <m:t>=</m:t>
                    </m:r>
                  </m:oMath>
                </a14:m>
                <a:r>
                  <a:rPr lang="en-US" altLang="ko-KR" sz="1200" dirty="0">
                    <a:solidFill>
                      <a:prstClr val="black"/>
                    </a:solidFill>
                    <a:latin typeface="Times New Roman" panose="02020603050405020304" pitchFamily="18" charset="0"/>
                    <a:cs typeface="Times New Roman" panose="02020603050405020304" pitchFamily="18" charset="0"/>
                  </a:rPr>
                  <a:t> </a:t>
                </a:r>
                <a:r>
                  <a:rPr lang="en-US" altLang="ko-KR" sz="12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0</a:t>
                </a:r>
                <a:r>
                  <a:rPr lang="en-US" altLang="ko-KR" sz="1200" dirty="0">
                    <a:solidFill>
                      <a:prstClr val="black"/>
                    </a:solidFill>
                    <a:latin typeface="Times New Roman" panose="02020603050405020304" pitchFamily="18" charset="0"/>
                    <a:cs typeface="Times New Roman" panose="02020603050405020304" pitchFamily="18" charset="0"/>
                  </a:rPr>
                  <a:t> or </a:t>
                </a:r>
                <a14:m>
                  <m:oMath xmlns:m="http://schemas.openxmlformats.org/officeDocument/2006/math">
                    <m:r>
                      <a:rPr lang="en-US" altLang="ko-KR" sz="1200" i="1" dirty="0">
                        <a:solidFill>
                          <a:prstClr val="black"/>
                        </a:solidFill>
                        <a:latin typeface="Cambria Math" panose="02040503050406030204" pitchFamily="18" charset="0"/>
                        <a:cs typeface="Times New Roman" panose="02020603050405020304" pitchFamily="18" charset="0"/>
                      </a:rPr>
                      <m:t>1</m:t>
                    </m:r>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639763" lvl="1"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This is the loss function we’d like to minimize by the gradient descent algorithm.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Binary logistic regression can be generalized to the </a:t>
                </a:r>
                <a:r>
                  <a:rPr lang="en-US" altLang="ko-KR" sz="1300" dirty="0">
                    <a:solidFill>
                      <a:srgbClr val="193EB0"/>
                    </a:solidFill>
                    <a:latin typeface="SamsungOne 700" panose="020B0803030303020204" pitchFamily="34" charset="0"/>
                    <a:ea typeface="SamsungOne 700" panose="020B0803030303020204" pitchFamily="34" charset="0"/>
                  </a:rPr>
                  <a:t>multi-class version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using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Softmax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activation and multi-class cross entropy as the loss function.</a:t>
                </a:r>
              </a:p>
            </p:txBody>
          </p:sp>
        </mc:Choice>
        <mc:Fallback xmlns="">
          <p:sp>
            <p:nvSpPr>
              <p:cNvPr id="59" name="직사각형 58">
                <a:extLst>
                  <a:ext uri="{FF2B5EF4-FFF2-40B4-BE49-F238E27FC236}">
                    <a16:creationId xmlns:a16="http://schemas.microsoft.com/office/drawing/2014/main" xmlns="" id="{D8BF98C4-B566-4812-B5F0-560CFBA969E7}"/>
                  </a:ext>
                </a:extLst>
              </p:cNvPr>
              <p:cNvSpPr>
                <a:spLocks noRot="1" noChangeAspect="1" noMove="1" noResize="1" noEditPoints="1" noAdjustHandles="1" noChangeArrowheads="1" noChangeShapeType="1" noTextEdit="1"/>
              </p:cNvSpPr>
              <p:nvPr/>
            </p:nvSpPr>
            <p:spPr>
              <a:xfrm>
                <a:off x="702940" y="1700808"/>
                <a:ext cx="8632825" cy="3797688"/>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내용 개체 틀 2">
                <a:extLst>
                  <a:ext uri="{FF2B5EF4-FFF2-40B4-BE49-F238E27FC236}">
                    <a16:creationId xmlns="" xmlns:a16="http://schemas.microsoft.com/office/drawing/2014/main" id="{22A0D4CF-D047-4870-8396-5D653FAE69D8}"/>
                  </a:ext>
                </a:extLst>
              </p:cNvPr>
              <p:cNvSpPr txBox="1">
                <a:spLocks/>
              </p:cNvSpPr>
              <p:nvPr/>
            </p:nvSpPr>
            <p:spPr>
              <a:xfrm>
                <a:off x="3280618" y="2060848"/>
                <a:ext cx="3341588" cy="76910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altLang="ko-KR" sz="1400" smtClean="0">
                          <a:solidFill>
                            <a:schemeClr val="tx1">
                              <a:lumMod val="85000"/>
                              <a:lumOff val="15000"/>
                            </a:schemeClr>
                          </a:solidFill>
                          <a:latin typeface="Cambria Math" panose="02040503050406030204" pitchFamily="18" charset="0"/>
                        </a:rPr>
                        <m:t>−</m:t>
                      </m:r>
                      <m:nary>
                        <m:naryPr>
                          <m:chr m:val="∑"/>
                          <m:limLoc m:val="undOvr"/>
                          <m:ctrlPr>
                            <a:rPr lang="ko-KR" altLang="ko-KR" sz="1400" i="1">
                              <a:solidFill>
                                <a:schemeClr val="tx1">
                                  <a:lumMod val="85000"/>
                                  <a:lumOff val="15000"/>
                                </a:schemeClr>
                              </a:solidFill>
                              <a:latin typeface="Cambria Math" panose="02040503050406030204" pitchFamily="18" charset="0"/>
                            </a:rPr>
                          </m:ctrlPr>
                        </m:naryPr>
                        <m:sub>
                          <m:r>
                            <a:rPr lang="en-US" altLang="ko-KR" sz="1400" i="1">
                              <a:solidFill>
                                <a:schemeClr val="tx1">
                                  <a:lumMod val="85000"/>
                                  <a:lumOff val="15000"/>
                                </a:schemeClr>
                              </a:solidFill>
                              <a:latin typeface="Cambria Math" panose="02040503050406030204" pitchFamily="18" charset="0"/>
                            </a:rPr>
                            <m:t>𝑖</m:t>
                          </m:r>
                          <m:r>
                            <a:rPr lang="en-US" altLang="ko-KR" sz="1400" i="1">
                              <a:solidFill>
                                <a:schemeClr val="tx1">
                                  <a:lumMod val="85000"/>
                                  <a:lumOff val="15000"/>
                                </a:schemeClr>
                              </a:solidFill>
                              <a:latin typeface="Cambria Math" panose="02040503050406030204" pitchFamily="18" charset="0"/>
                            </a:rPr>
                            <m:t>=1</m:t>
                          </m:r>
                        </m:sub>
                        <m:sup>
                          <m:r>
                            <a:rPr lang="en-US" altLang="ko-KR" sz="1400" i="1">
                              <a:solidFill>
                                <a:schemeClr val="tx1">
                                  <a:lumMod val="85000"/>
                                  <a:lumOff val="15000"/>
                                </a:schemeClr>
                              </a:solidFill>
                              <a:latin typeface="Cambria Math" panose="02040503050406030204" pitchFamily="18" charset="0"/>
                            </a:rPr>
                            <m:t>𝑛</m:t>
                          </m:r>
                        </m:sup>
                        <m:e>
                          <m:r>
                            <a:rPr lang="en-US" altLang="ko-KR" sz="1400" i="1">
                              <a:solidFill>
                                <a:schemeClr val="tx1">
                                  <a:lumMod val="85000"/>
                                  <a:lumOff val="15000"/>
                                </a:schemeClr>
                              </a:solidFill>
                              <a:latin typeface="Cambria Math" panose="02040503050406030204" pitchFamily="18" charset="0"/>
                            </a:rPr>
                            <m:t>𝐿𝑜𝑔</m:t>
                          </m:r>
                          <m:d>
                            <m:dPr>
                              <m:ctrlPr>
                                <a:rPr lang="ko-KR" altLang="ko-KR" sz="1400" i="1">
                                  <a:solidFill>
                                    <a:schemeClr val="tx1">
                                      <a:lumMod val="85000"/>
                                      <a:lumOff val="15000"/>
                                    </a:schemeClr>
                                  </a:solidFill>
                                  <a:latin typeface="Cambria Math" panose="02040503050406030204" pitchFamily="18" charset="0"/>
                                </a:rPr>
                              </m:ctrlPr>
                            </m:dPr>
                            <m:e>
                              <m:r>
                                <a:rPr lang="en-US" altLang="ko-KR" sz="1400" i="1">
                                  <a:solidFill>
                                    <a:schemeClr val="tx1">
                                      <a:lumMod val="85000"/>
                                      <a:lumOff val="15000"/>
                                    </a:schemeClr>
                                  </a:solidFill>
                                  <a:latin typeface="Cambria Math" panose="02040503050406030204" pitchFamily="18" charset="0"/>
                                </a:rPr>
                                <m:t>1+</m:t>
                              </m:r>
                              <m:sSup>
                                <m:sSupPr>
                                  <m:ctrlPr>
                                    <a:rPr lang="ko-KR" altLang="ko-KR" sz="1400" i="1">
                                      <a:solidFill>
                                        <a:schemeClr val="tx1">
                                          <a:lumMod val="85000"/>
                                          <a:lumOff val="15000"/>
                                        </a:schemeClr>
                                      </a:solidFill>
                                      <a:latin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rPr>
                                    <m:t>𝑒</m:t>
                                  </m:r>
                                </m:e>
                                <m:sup>
                                  <m:r>
                                    <a:rPr lang="en-US" altLang="ko-KR" sz="1400" i="1">
                                      <a:solidFill>
                                        <a:schemeClr val="tx1">
                                          <a:lumMod val="85000"/>
                                          <a:lumOff val="15000"/>
                                        </a:schemeClr>
                                      </a:solidFill>
                                      <a:latin typeface="Cambria Math" panose="02040503050406030204" pitchFamily="18" charset="0"/>
                                    </a:rPr>
                                    <m:t>−</m:t>
                                  </m:r>
                                  <m:sSub>
                                    <m:sSubPr>
                                      <m:ctrlPr>
                                        <a:rPr lang="ko-KR" altLang="ko-KR" sz="1400" i="1">
                                          <a:solidFill>
                                            <a:schemeClr val="tx1">
                                              <a:lumMod val="85000"/>
                                              <a:lumOff val="15000"/>
                                            </a:schemeClr>
                                          </a:solidFill>
                                          <a:latin typeface="Cambria Math" panose="02040503050406030204" pitchFamily="18" charset="0"/>
                                        </a:rPr>
                                      </m:ctrlPr>
                                    </m:sSubPr>
                                    <m:e>
                                      <m:r>
                                        <a:rPr lang="en-US" altLang="ko-KR" sz="1400" i="1">
                                          <a:solidFill>
                                            <a:schemeClr val="tx1">
                                              <a:lumMod val="85000"/>
                                              <a:lumOff val="15000"/>
                                            </a:schemeClr>
                                          </a:solidFill>
                                          <a:latin typeface="Cambria Math" panose="02040503050406030204" pitchFamily="18" charset="0"/>
                                        </a:rPr>
                                        <m:t>𝑦</m:t>
                                      </m:r>
                                    </m:e>
                                    <m:sub>
                                      <m:r>
                                        <a:rPr lang="en-US" altLang="ko-KR" sz="1400" i="1">
                                          <a:solidFill>
                                            <a:schemeClr val="tx1">
                                              <a:lumMod val="85000"/>
                                              <a:lumOff val="15000"/>
                                            </a:schemeClr>
                                          </a:solidFill>
                                          <a:latin typeface="Cambria Math" panose="02040503050406030204" pitchFamily="18" charset="0"/>
                                        </a:rPr>
                                        <m:t>𝑖</m:t>
                                      </m:r>
                                    </m:sub>
                                  </m:sSub>
                                  <m:r>
                                    <a:rPr lang="en-US" altLang="ko-KR" sz="1400" i="1">
                                      <a:solidFill>
                                        <a:schemeClr val="tx1">
                                          <a:lumMod val="85000"/>
                                          <a:lumOff val="15000"/>
                                        </a:schemeClr>
                                      </a:solidFill>
                                      <a:latin typeface="Cambria Math" panose="02040503050406030204" pitchFamily="18" charset="0"/>
                                    </a:rPr>
                                    <m:t> </m:t>
                                  </m:r>
                                  <m:r>
                                    <a:rPr lang="en-US" altLang="ko-KR" sz="1400" i="1">
                                      <a:solidFill>
                                        <a:schemeClr val="tx1">
                                          <a:lumMod val="85000"/>
                                          <a:lumOff val="15000"/>
                                        </a:schemeClr>
                                      </a:solidFill>
                                      <a:latin typeface="Cambria Math" panose="02040503050406030204" pitchFamily="18" charset="0"/>
                                    </a:rPr>
                                    <m:t>𝑆</m:t>
                                  </m:r>
                                </m:sup>
                              </m:sSup>
                            </m:e>
                          </m:d>
                        </m:e>
                      </m:nary>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6" name="내용 개체 틀 2">
                <a:extLst>
                  <a:ext uri="{FF2B5EF4-FFF2-40B4-BE49-F238E27FC236}">
                    <a16:creationId xmlns:a14="http://schemas.microsoft.com/office/drawing/2010/main" xmlns="" xmlns:a16="http://schemas.microsoft.com/office/drawing/2014/main" xmlns:lc="http://schemas.openxmlformats.org/drawingml/2006/lockedCanvas" id="{22A0D4CF-D047-4870-8396-5D653FAE69D8}"/>
                  </a:ext>
                </a:extLst>
              </p:cNvPr>
              <p:cNvSpPr txBox="1">
                <a:spLocks noRot="1" noChangeAspect="1" noMove="1" noResize="1" noEditPoints="1" noAdjustHandles="1" noChangeArrowheads="1" noChangeShapeType="1" noTextEdit="1"/>
              </p:cNvSpPr>
              <p:nvPr/>
            </p:nvSpPr>
            <p:spPr>
              <a:xfrm>
                <a:off x="3280618" y="2060848"/>
                <a:ext cx="3341588" cy="7691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내용 개체 틀 2">
                <a:extLst>
                  <a:ext uri="{FF2B5EF4-FFF2-40B4-BE49-F238E27FC236}">
                    <a16:creationId xmlns="" xmlns:a16="http://schemas.microsoft.com/office/drawing/2014/main" id="{3E863D5E-1F82-4DF3-904F-18AF1F89AF78}"/>
                  </a:ext>
                </a:extLst>
              </p:cNvPr>
              <p:cNvSpPr txBox="1">
                <a:spLocks/>
              </p:cNvSpPr>
              <p:nvPr/>
            </p:nvSpPr>
            <p:spPr>
              <a:xfrm>
                <a:off x="2090426" y="3283194"/>
                <a:ext cx="5721972" cy="100990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𝐿</m:t>
                      </m:r>
                      <m:r>
                        <a:rPr lang="en-US" altLang="ko-KR" sz="1400" i="1" smtClean="0">
                          <a:solidFill>
                            <a:schemeClr val="tx1">
                              <a:lumMod val="85000"/>
                              <a:lumOff val="15000"/>
                            </a:schemeClr>
                          </a:solidFill>
                          <a:latin typeface="Cambria Math" panose="02040503050406030204" pitchFamily="18" charset="0"/>
                        </a:rPr>
                        <m:t>=−</m:t>
                      </m:r>
                      <m:f>
                        <m:fPr>
                          <m:ctrlPr>
                            <a:rPr lang="en-US" altLang="ko-KR" sz="1400" i="1">
                              <a:solidFill>
                                <a:schemeClr val="tx1">
                                  <a:lumMod val="85000"/>
                                  <a:lumOff val="15000"/>
                                </a:schemeClr>
                              </a:solidFill>
                              <a:latin typeface="Cambria Math" panose="02040503050406030204" pitchFamily="18" charset="0"/>
                            </a:rPr>
                          </m:ctrlPr>
                        </m:fPr>
                        <m:num>
                          <m:r>
                            <a:rPr lang="en-US" altLang="ko-KR" sz="1400" i="1">
                              <a:solidFill>
                                <a:schemeClr val="tx1">
                                  <a:lumMod val="85000"/>
                                  <a:lumOff val="15000"/>
                                </a:schemeClr>
                              </a:solidFill>
                              <a:latin typeface="Cambria Math" panose="02040503050406030204" pitchFamily="18" charset="0"/>
                            </a:rPr>
                            <m:t>1</m:t>
                          </m:r>
                        </m:num>
                        <m:den>
                          <m:r>
                            <a:rPr lang="en-US" altLang="ko-KR" sz="1400" i="1">
                              <a:solidFill>
                                <a:schemeClr val="tx1">
                                  <a:lumMod val="85000"/>
                                  <a:lumOff val="15000"/>
                                </a:schemeClr>
                              </a:solidFill>
                              <a:latin typeface="Cambria Math" panose="02040503050406030204" pitchFamily="18" charset="0"/>
                            </a:rPr>
                            <m:t>𝑛</m:t>
                          </m:r>
                        </m:den>
                      </m:f>
                      <m:nary>
                        <m:naryPr>
                          <m:chr m:val="∑"/>
                          <m:limLoc m:val="undOvr"/>
                          <m:ctrlPr>
                            <a:rPr lang="en-US" altLang="ko-KR" sz="1400" i="1">
                              <a:solidFill>
                                <a:schemeClr val="tx1">
                                  <a:lumMod val="85000"/>
                                  <a:lumOff val="15000"/>
                                </a:schemeClr>
                              </a:solidFill>
                              <a:latin typeface="Cambria Math" panose="02040503050406030204" pitchFamily="18" charset="0"/>
                            </a:rPr>
                          </m:ctrlPr>
                        </m:naryPr>
                        <m:sub>
                          <m:r>
                            <a:rPr lang="en-US" altLang="ko-KR" sz="1400" i="1">
                              <a:solidFill>
                                <a:schemeClr val="tx1">
                                  <a:lumMod val="85000"/>
                                  <a:lumOff val="15000"/>
                                </a:schemeClr>
                              </a:solidFill>
                              <a:latin typeface="Cambria Math" panose="02040503050406030204" pitchFamily="18" charset="0"/>
                            </a:rPr>
                            <m:t>𝑖</m:t>
                          </m:r>
                          <m:r>
                            <a:rPr lang="en-US" altLang="ko-KR" sz="1400" i="1">
                              <a:solidFill>
                                <a:schemeClr val="tx1">
                                  <a:lumMod val="85000"/>
                                  <a:lumOff val="15000"/>
                                </a:schemeClr>
                              </a:solidFill>
                              <a:latin typeface="Cambria Math" panose="02040503050406030204" pitchFamily="18" charset="0"/>
                            </a:rPr>
                            <m:t>=1</m:t>
                          </m:r>
                        </m:sub>
                        <m:sup>
                          <m:r>
                            <a:rPr lang="en-US" altLang="ko-KR" sz="1400" i="1">
                              <a:solidFill>
                                <a:schemeClr val="tx1">
                                  <a:lumMod val="85000"/>
                                  <a:lumOff val="15000"/>
                                </a:schemeClr>
                              </a:solidFill>
                              <a:latin typeface="Cambria Math" panose="02040503050406030204" pitchFamily="18" charset="0"/>
                            </a:rPr>
                            <m:t>𝑛</m:t>
                          </m:r>
                        </m:sup>
                        <m:e>
                          <m:d>
                            <m:dPr>
                              <m:ctrlPr>
                                <a:rPr lang="en-US" altLang="ko-KR" sz="1400" i="1">
                                  <a:solidFill>
                                    <a:schemeClr val="tx1">
                                      <a:lumMod val="85000"/>
                                      <a:lumOff val="15000"/>
                                    </a:schemeClr>
                                  </a:solidFill>
                                  <a:latin typeface="Cambria Math" panose="02040503050406030204" pitchFamily="18" charset="0"/>
                                </a:rPr>
                              </m:ctrlPr>
                            </m:dPr>
                            <m:e>
                              <m:sSub>
                                <m:sSubPr>
                                  <m:ctrlPr>
                                    <a:rPr lang="en-US" altLang="ko-KR" sz="1400" i="1">
                                      <a:solidFill>
                                        <a:schemeClr val="tx1">
                                          <a:lumMod val="85000"/>
                                          <a:lumOff val="15000"/>
                                        </a:schemeClr>
                                      </a:solidFill>
                                      <a:latin typeface="Cambria Math" panose="02040503050406030204" pitchFamily="18" charset="0"/>
                                    </a:rPr>
                                  </m:ctrlPr>
                                </m:sSubPr>
                                <m:e>
                                  <m:r>
                                    <a:rPr lang="en-US" altLang="ko-KR" sz="1400" i="1">
                                      <a:solidFill>
                                        <a:schemeClr val="tx1">
                                          <a:lumMod val="85000"/>
                                          <a:lumOff val="15000"/>
                                        </a:schemeClr>
                                      </a:solidFill>
                                      <a:latin typeface="Cambria Math" panose="02040503050406030204" pitchFamily="18" charset="0"/>
                                    </a:rPr>
                                    <m:t>𝑦</m:t>
                                  </m:r>
                                </m:e>
                                <m:sub>
                                  <m:r>
                                    <a:rPr lang="en-US" altLang="ko-KR" sz="1400" i="1">
                                      <a:solidFill>
                                        <a:schemeClr val="tx1">
                                          <a:lumMod val="85000"/>
                                          <a:lumOff val="15000"/>
                                        </a:schemeClr>
                                      </a:solidFill>
                                      <a:latin typeface="Cambria Math" panose="02040503050406030204" pitchFamily="18" charset="0"/>
                                    </a:rPr>
                                    <m:t>𝑖</m:t>
                                  </m:r>
                                </m:sub>
                              </m:sSub>
                              <m:r>
                                <a:rPr lang="en-US" altLang="ko-KR" sz="1400" i="1">
                                  <a:solidFill>
                                    <a:schemeClr val="tx1">
                                      <a:lumMod val="85000"/>
                                      <a:lumOff val="15000"/>
                                    </a:schemeClr>
                                  </a:solidFill>
                                  <a:latin typeface="Cambria Math" panose="02040503050406030204" pitchFamily="18" charset="0"/>
                                </a:rPr>
                                <m:t>𝑙𝑜𝑔</m:t>
                              </m:r>
                              <m:d>
                                <m:dPr>
                                  <m:ctrlPr>
                                    <a:rPr lang="en-US" altLang="ko-KR" sz="1400" i="1">
                                      <a:solidFill>
                                        <a:schemeClr val="tx1">
                                          <a:lumMod val="85000"/>
                                          <a:lumOff val="15000"/>
                                        </a:schemeClr>
                                      </a:solidFill>
                                      <a:latin typeface="Cambria Math" panose="02040503050406030204" pitchFamily="18" charset="0"/>
                                    </a:rPr>
                                  </m:ctrlPr>
                                </m:dPr>
                                <m:e>
                                  <m:sSub>
                                    <m:sSubPr>
                                      <m:ctrlPr>
                                        <a:rPr lang="en-US" altLang="ko-KR" sz="1400" i="1">
                                          <a:solidFill>
                                            <a:schemeClr val="tx1">
                                              <a:lumMod val="85000"/>
                                              <a:lumOff val="15000"/>
                                            </a:schemeClr>
                                          </a:solidFill>
                                          <a:latin typeface="Cambria Math" panose="02040503050406030204" pitchFamily="18" charset="0"/>
                                        </a:rPr>
                                      </m:ctrlPr>
                                    </m:sSubPr>
                                    <m:e>
                                      <m:acc>
                                        <m:accPr>
                                          <m:chr m:val="̂"/>
                                          <m:ctrlPr>
                                            <a:rPr lang="en-US" altLang="ko-KR" sz="1400" i="1">
                                              <a:solidFill>
                                                <a:schemeClr val="tx1">
                                                  <a:lumMod val="85000"/>
                                                  <a:lumOff val="15000"/>
                                                </a:schemeClr>
                                              </a:solidFill>
                                              <a:latin typeface="Cambria Math" panose="02040503050406030204" pitchFamily="18" charset="0"/>
                                            </a:rPr>
                                          </m:ctrlPr>
                                        </m:accPr>
                                        <m:e>
                                          <m:r>
                                            <a:rPr lang="en-US" altLang="ko-KR" sz="1400" i="1">
                                              <a:solidFill>
                                                <a:schemeClr val="tx1">
                                                  <a:lumMod val="85000"/>
                                                  <a:lumOff val="15000"/>
                                                </a:schemeClr>
                                              </a:solidFill>
                                              <a:latin typeface="Cambria Math" panose="02040503050406030204" pitchFamily="18" charset="0"/>
                                            </a:rPr>
                                            <m:t>𝑝</m:t>
                                          </m:r>
                                          <m:r>
                                            <a:rPr lang="en-US" altLang="ko-KR" sz="1400" i="1">
                                              <a:solidFill>
                                                <a:schemeClr val="tx1">
                                                  <a:lumMod val="85000"/>
                                                  <a:lumOff val="15000"/>
                                                </a:schemeClr>
                                              </a:solidFill>
                                              <a:latin typeface="Cambria Math" panose="02040503050406030204" pitchFamily="18" charset="0"/>
                                            </a:rPr>
                                            <m:t> </m:t>
                                          </m:r>
                                        </m:e>
                                      </m:acc>
                                    </m:e>
                                    <m:sub>
                                      <m:r>
                                        <a:rPr lang="en-US" altLang="ko-KR" sz="1400" i="1">
                                          <a:solidFill>
                                            <a:schemeClr val="tx1">
                                              <a:lumMod val="85000"/>
                                              <a:lumOff val="15000"/>
                                            </a:schemeClr>
                                          </a:solidFill>
                                          <a:latin typeface="Cambria Math" panose="02040503050406030204" pitchFamily="18" charset="0"/>
                                        </a:rPr>
                                        <m:t>𝑖</m:t>
                                      </m:r>
                                    </m:sub>
                                  </m:sSub>
                                </m:e>
                              </m:d>
                              <m:r>
                                <a:rPr lang="en-US" altLang="ko-KR" sz="1400" i="1">
                                  <a:solidFill>
                                    <a:schemeClr val="tx1">
                                      <a:lumMod val="85000"/>
                                      <a:lumOff val="15000"/>
                                    </a:schemeClr>
                                  </a:solidFill>
                                  <a:latin typeface="Cambria Math" panose="02040503050406030204" pitchFamily="18" charset="0"/>
                                </a:rPr>
                                <m:t>+</m:t>
                              </m:r>
                              <m:d>
                                <m:dPr>
                                  <m:ctrlPr>
                                    <a:rPr lang="en-US" altLang="ko-KR" sz="1400" i="1">
                                      <a:solidFill>
                                        <a:schemeClr val="tx1">
                                          <a:lumMod val="85000"/>
                                          <a:lumOff val="15000"/>
                                        </a:schemeClr>
                                      </a:solidFill>
                                      <a:latin typeface="Cambria Math" panose="02040503050406030204" pitchFamily="18" charset="0"/>
                                    </a:rPr>
                                  </m:ctrlPr>
                                </m:dPr>
                                <m:e>
                                  <m:r>
                                    <a:rPr lang="en-US" altLang="ko-KR" sz="1400" i="1">
                                      <a:solidFill>
                                        <a:schemeClr val="tx1">
                                          <a:lumMod val="85000"/>
                                          <a:lumOff val="15000"/>
                                        </a:schemeClr>
                                      </a:solidFill>
                                      <a:latin typeface="Cambria Math" panose="02040503050406030204" pitchFamily="18" charset="0"/>
                                    </a:rPr>
                                    <m:t>1−</m:t>
                                  </m:r>
                                  <m:sSub>
                                    <m:sSubPr>
                                      <m:ctrlPr>
                                        <a:rPr lang="en-US" altLang="ko-KR" sz="1400" i="1">
                                          <a:solidFill>
                                            <a:schemeClr val="tx1">
                                              <a:lumMod val="85000"/>
                                              <a:lumOff val="15000"/>
                                            </a:schemeClr>
                                          </a:solidFill>
                                          <a:latin typeface="Cambria Math" panose="02040503050406030204" pitchFamily="18" charset="0"/>
                                        </a:rPr>
                                      </m:ctrlPr>
                                    </m:sSubPr>
                                    <m:e>
                                      <m:r>
                                        <a:rPr lang="en-US" altLang="ko-KR" sz="1400" i="1">
                                          <a:solidFill>
                                            <a:schemeClr val="tx1">
                                              <a:lumMod val="85000"/>
                                              <a:lumOff val="15000"/>
                                            </a:schemeClr>
                                          </a:solidFill>
                                          <a:latin typeface="Cambria Math" panose="02040503050406030204" pitchFamily="18" charset="0"/>
                                        </a:rPr>
                                        <m:t>𝑦</m:t>
                                      </m:r>
                                    </m:e>
                                    <m:sub>
                                      <m:r>
                                        <a:rPr lang="en-US" altLang="ko-KR" sz="1400" i="1">
                                          <a:solidFill>
                                            <a:schemeClr val="tx1">
                                              <a:lumMod val="85000"/>
                                              <a:lumOff val="15000"/>
                                            </a:schemeClr>
                                          </a:solidFill>
                                          <a:latin typeface="Cambria Math" panose="02040503050406030204" pitchFamily="18" charset="0"/>
                                        </a:rPr>
                                        <m:t>𝑖</m:t>
                                      </m:r>
                                    </m:sub>
                                  </m:sSub>
                                </m:e>
                              </m:d>
                              <m:r>
                                <a:rPr lang="en-US" altLang="ko-KR" sz="1400" i="1">
                                  <a:solidFill>
                                    <a:schemeClr val="tx1">
                                      <a:lumMod val="85000"/>
                                      <a:lumOff val="15000"/>
                                    </a:schemeClr>
                                  </a:solidFill>
                                  <a:latin typeface="Cambria Math" panose="02040503050406030204" pitchFamily="18" charset="0"/>
                                </a:rPr>
                                <m:t> </m:t>
                              </m:r>
                              <m:r>
                                <a:rPr lang="en-US" altLang="ko-KR" sz="1400" i="1">
                                  <a:solidFill>
                                    <a:schemeClr val="tx1">
                                      <a:lumMod val="85000"/>
                                      <a:lumOff val="15000"/>
                                    </a:schemeClr>
                                  </a:solidFill>
                                  <a:latin typeface="Cambria Math" panose="02040503050406030204" pitchFamily="18" charset="0"/>
                                </a:rPr>
                                <m:t>𝑙𝑜𝑔</m:t>
                              </m:r>
                              <m:r>
                                <a:rPr lang="en-US" altLang="ko-KR" sz="1400" i="1">
                                  <a:solidFill>
                                    <a:schemeClr val="tx1">
                                      <a:lumMod val="85000"/>
                                      <a:lumOff val="15000"/>
                                    </a:schemeClr>
                                  </a:solidFill>
                                  <a:latin typeface="Cambria Math" panose="02040503050406030204" pitchFamily="18" charset="0"/>
                                </a:rPr>
                                <m:t>(1−</m:t>
                              </m:r>
                              <m:sSub>
                                <m:sSubPr>
                                  <m:ctrlPr>
                                    <a:rPr lang="en-US" altLang="ko-KR" sz="1400" i="1">
                                      <a:solidFill>
                                        <a:schemeClr val="tx1">
                                          <a:lumMod val="85000"/>
                                          <a:lumOff val="15000"/>
                                        </a:schemeClr>
                                      </a:solidFill>
                                      <a:latin typeface="Cambria Math" panose="02040503050406030204" pitchFamily="18" charset="0"/>
                                    </a:rPr>
                                  </m:ctrlPr>
                                </m:sSubPr>
                                <m:e>
                                  <m:acc>
                                    <m:accPr>
                                      <m:chr m:val="̂"/>
                                      <m:ctrlPr>
                                        <a:rPr lang="en-US" altLang="ko-KR" sz="1400" i="1">
                                          <a:solidFill>
                                            <a:schemeClr val="tx1">
                                              <a:lumMod val="85000"/>
                                              <a:lumOff val="15000"/>
                                            </a:schemeClr>
                                          </a:solidFill>
                                          <a:latin typeface="Cambria Math" panose="02040503050406030204" pitchFamily="18" charset="0"/>
                                        </a:rPr>
                                      </m:ctrlPr>
                                    </m:accPr>
                                    <m:e>
                                      <m:r>
                                        <a:rPr lang="en-US" altLang="ko-KR" sz="1400" i="1">
                                          <a:solidFill>
                                            <a:schemeClr val="tx1">
                                              <a:lumMod val="85000"/>
                                              <a:lumOff val="15000"/>
                                            </a:schemeClr>
                                          </a:solidFill>
                                          <a:latin typeface="Cambria Math" panose="02040503050406030204" pitchFamily="18" charset="0"/>
                                        </a:rPr>
                                        <m:t>𝑝</m:t>
                                      </m:r>
                                      <m:r>
                                        <a:rPr lang="en-US" altLang="ko-KR" sz="1400" i="1">
                                          <a:solidFill>
                                            <a:schemeClr val="tx1">
                                              <a:lumMod val="85000"/>
                                              <a:lumOff val="15000"/>
                                            </a:schemeClr>
                                          </a:solidFill>
                                          <a:latin typeface="Cambria Math" panose="02040503050406030204" pitchFamily="18" charset="0"/>
                                        </a:rPr>
                                        <m:t> </m:t>
                                      </m:r>
                                    </m:e>
                                  </m:acc>
                                </m:e>
                                <m:sub>
                                  <m:r>
                                    <a:rPr lang="en-US" altLang="ko-KR" sz="1400" i="1">
                                      <a:solidFill>
                                        <a:schemeClr val="tx1">
                                          <a:lumMod val="85000"/>
                                          <a:lumOff val="15000"/>
                                        </a:schemeClr>
                                      </a:solidFill>
                                      <a:latin typeface="Cambria Math" panose="02040503050406030204" pitchFamily="18" charset="0"/>
                                    </a:rPr>
                                    <m:t>𝑖</m:t>
                                  </m:r>
                                </m:sub>
                              </m:sSub>
                              <m:r>
                                <a:rPr lang="en-US" altLang="ko-KR" sz="1400" i="1">
                                  <a:solidFill>
                                    <a:schemeClr val="tx1">
                                      <a:lumMod val="85000"/>
                                      <a:lumOff val="15000"/>
                                    </a:schemeClr>
                                  </a:solidFill>
                                  <a:latin typeface="Cambria Math" panose="02040503050406030204" pitchFamily="18" charset="0"/>
                                </a:rPr>
                                <m:t>)</m:t>
                              </m:r>
                            </m:e>
                          </m:d>
                        </m:e>
                      </m:nary>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7" name="내용 개체 틀 2">
                <a:extLst>
                  <a:ext uri="{FF2B5EF4-FFF2-40B4-BE49-F238E27FC236}">
                    <a16:creationId xmlns:a14="http://schemas.microsoft.com/office/drawing/2010/main" xmlns="" xmlns:a16="http://schemas.microsoft.com/office/drawing/2014/main" xmlns:lc="http://schemas.openxmlformats.org/drawingml/2006/lockedCanvas" id="{3E863D5E-1F82-4DF3-904F-18AF1F89AF78}"/>
                  </a:ext>
                </a:extLst>
              </p:cNvPr>
              <p:cNvSpPr txBox="1">
                <a:spLocks noRot="1" noChangeAspect="1" noMove="1" noResize="1" noEditPoints="1" noAdjustHandles="1" noChangeArrowheads="1" noChangeShapeType="1" noTextEdit="1"/>
              </p:cNvSpPr>
              <p:nvPr/>
            </p:nvSpPr>
            <p:spPr>
              <a:xfrm>
                <a:off x="2090426" y="3283194"/>
                <a:ext cx="5721972" cy="1009902"/>
              </a:xfrm>
              <a:prstGeom prst="rect">
                <a:avLst/>
              </a:prstGeom>
              <a:blipFill rotWithShape="0">
                <a:blip r:embed="rId5"/>
                <a:stretch>
                  <a:fillRect/>
                </a:stretch>
              </a:blipFill>
            </p:spPr>
            <p:txBody>
              <a:bodyPr/>
              <a:lstStyle/>
              <a:p>
                <a:r>
                  <a:rPr lang="en-US">
                    <a:noFill/>
                  </a:rPr>
                  <a:t> </a:t>
                </a:r>
              </a:p>
            </p:txBody>
          </p:sp>
        </mc:Fallback>
      </mc:AlternateContent>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0204977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Loss (cost) functions in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59" name="직사각형 58">
            <a:extLst>
              <a:ext uri="{FF2B5EF4-FFF2-40B4-BE49-F238E27FC236}">
                <a16:creationId xmlns="" xmlns:a16="http://schemas.microsoft.com/office/drawing/2014/main" id="{D8BF98C4-B566-4812-B5F0-560CFBA969E7}"/>
              </a:ext>
            </a:extLst>
          </p:cNvPr>
          <p:cNvSpPr/>
          <p:nvPr/>
        </p:nvSpPr>
        <p:spPr>
          <a:xfrm>
            <a:off x="702940" y="48837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Cross entropy is the appropriate loss function for the classification.</a:t>
            </a:r>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 xmlns:a16="http://schemas.microsoft.com/office/drawing/2014/main" id="{6FA3FC7B-3C56-40F8-A218-C01283465C90}"/>
                  </a:ext>
                </a:extLst>
              </p:cNvPr>
              <p:cNvGraphicFramePr>
                <a:graphicFrameLocks noGrp="1"/>
              </p:cNvGraphicFramePr>
              <p:nvPr>
                <p:extLst>
                  <p:ext uri="{D42A27DB-BD31-4B8C-83A1-F6EECF244321}">
                    <p14:modId xmlns:p14="http://schemas.microsoft.com/office/powerpoint/2010/main" val="141920117"/>
                  </p:ext>
                </p:extLst>
              </p:nvPr>
            </p:nvGraphicFramePr>
            <p:xfrm>
              <a:off x="706796" y="1880724"/>
              <a:ext cx="8637229" cy="2916428"/>
            </p:xfrm>
            <a:graphic>
              <a:graphicData uri="http://schemas.openxmlformats.org/drawingml/2006/table">
                <a:tbl>
                  <a:tblPr firstRow="1" bandRow="1">
                    <a:tableStyleId>{5940675A-B579-460E-94D1-54222C63F5DA}</a:tableStyleId>
                  </a:tblPr>
                  <a:tblGrid>
                    <a:gridCol w="1344048">
                      <a:extLst>
                        <a:ext uri="{9D8B030D-6E8A-4147-A177-3AD203B41FA5}">
                          <a16:colId xmlns="" xmlns:a16="http://schemas.microsoft.com/office/drawing/2014/main" val="20000"/>
                        </a:ext>
                      </a:extLst>
                    </a:gridCol>
                    <a:gridCol w="3499597">
                      <a:extLst>
                        <a:ext uri="{9D8B030D-6E8A-4147-A177-3AD203B41FA5}">
                          <a16:colId xmlns="" xmlns:a16="http://schemas.microsoft.com/office/drawing/2014/main" val="20001"/>
                        </a:ext>
                      </a:extLst>
                    </a:gridCol>
                    <a:gridCol w="3793584">
                      <a:extLst>
                        <a:ext uri="{9D8B030D-6E8A-4147-A177-3AD203B41FA5}">
                          <a16:colId xmlns="" xmlns:a16="http://schemas.microsoft.com/office/drawing/2014/main" val="20002"/>
                        </a:ext>
                      </a:extLst>
                    </a:gridCol>
                  </a:tblGrid>
                  <a:tr h="370840">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TensorFlow Expression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370840">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Squared Error</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(L2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14:m>
                            <m:oMathPara xmlns:m="http://schemas.openxmlformats.org/officeDocument/2006/math">
                              <m:oMathParaPr>
                                <m:jc m:val="centerGroup"/>
                              </m:oMathParaPr>
                              <m:oMath xmlns:m="http://schemas.openxmlformats.org/officeDocument/2006/math">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𝐿</m:t>
                                </m:r>
                                <m: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nary>
                                  <m:naryPr>
                                    <m:chr m:val="∑"/>
                                    <m:limLoc m:val="undOv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sup>
                                  <m:e>
                                    <m:sSup>
                                      <m:sSupP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pPr>
                                      <m:e>
                                        <m:d>
                                          <m:d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acc>
                                                  <m:accPr>
                                                    <m: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e>
                                        </m:d>
                                      </m:e>
                                      <m:sup>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2</m:t>
                                        </m:r>
                                      </m:sup>
                                    </m:sSup>
                                  </m:e>
                                </m:nary>
                              </m:oMath>
                            </m:oMathPara>
                          </a14:m>
                          <a:endParaRPr lang="en-US" sz="1300" i="1" kern="1200" dirty="0">
                            <a:gradFill>
                              <a:gsLst>
                                <a:gs pos="0">
                                  <a:schemeClr val="tx1">
                                    <a:lumMod val="85000"/>
                                    <a:lumOff val="15000"/>
                                  </a:schemeClr>
                                </a:gs>
                                <a:gs pos="100000">
                                  <a:schemeClr val="tx1">
                                    <a:lumMod val="85000"/>
                                    <a:lumOff val="15000"/>
                                  </a:schemeClr>
                                </a:gs>
                              </a:gsLst>
                              <a:lin ang="0" scaled="0"/>
                            </a:gra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tf.reduce_sum</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tf.square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Absolute Error</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(L1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𝐿</m:t>
                                </m:r>
                                <m: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nary>
                                  <m:naryPr>
                                    <m:chr m:val="∑"/>
                                    <m:limLoc m:val="undOv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sup>
                                  <m:e>
                                    <m:d>
                                      <m:dPr>
                                        <m:begChr m:val="|"/>
                                        <m:end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acc>
                                              <m:accPr>
                                                <m: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e>
                                    </m:d>
                                  </m:e>
                                </m:nary>
                              </m:oMath>
                            </m:oMathPara>
                          </a14:m>
                          <a:endParaRPr lang="en-US" sz="1300" dirty="0">
                            <a:gradFill>
                              <a:gsLst>
                                <a:gs pos="0">
                                  <a:schemeClr val="tx1">
                                    <a:lumMod val="85000"/>
                                    <a:lumOff val="15000"/>
                                  </a:schemeClr>
                                </a:gs>
                                <a:gs pos="100000">
                                  <a:schemeClr val="tx1">
                                    <a:lumMod val="85000"/>
                                    <a:lumOff val="15000"/>
                                  </a:schemeClr>
                                </a:gs>
                              </a:gsLst>
                              <a:lin ang="0" scaled="0"/>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tf.reduce_sum</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tf.abs</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420180">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 </a:t>
                          </a:r>
                        </a:p>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𝐿</m:t>
                                </m:r>
                                <m: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f>
                                  <m:f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fPr>
                                  <m:num>
                                    <m: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num>
                                  <m:den>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den>
                                </m:f>
                                <m:nary>
                                  <m:naryPr>
                                    <m:chr m:val="∑"/>
                                    <m:limLoc m:val="undOv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sup>
                                  <m:e>
                                    <m:d>
                                      <m:dP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𝑙</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𝑜𝑔</m:t>
                                        </m:r>
                                        <m:d>
                                          <m:dP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acc>
                                                  <m:accPr>
                                                    <m: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𝑝</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e>
                                        </m:d>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d>
                                          <m:dP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e>
                                        </m:d>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𝑙𝑜𝑔</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acc>
                                              <m:accPr>
                                                <m: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𝑝</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e>
                                    </m:d>
                                  </m:e>
                                </m:nary>
                              </m:oMath>
                            </m:oMathPara>
                          </a14:m>
                          <a:endParaRPr lang="en-US" sz="1300" i="1" kern="1200" dirty="0">
                            <a:gradFill>
                              <a:gsLst>
                                <a:gs pos="0">
                                  <a:schemeClr val="tx1">
                                    <a:lumMod val="85000"/>
                                    <a:lumOff val="15000"/>
                                  </a:schemeClr>
                                </a:gs>
                                <a:gs pos="100000">
                                  <a:schemeClr val="tx1">
                                    <a:lumMod val="85000"/>
                                    <a:lumOff val="15000"/>
                                  </a:schemeClr>
                                </a:gs>
                              </a:gsLst>
                              <a:lin ang="0" scaled="0"/>
                            </a:gra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tf.reduce_mean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tf.nn.sigmoid_cross_entropy_with_logits</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(labels=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logits=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42018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Multi-Class</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𝐿</m:t>
                                </m:r>
                                <m: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f>
                                  <m:fPr>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fPr>
                                  <m:num>
                                    <m: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num>
                                  <m:den>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den>
                                </m:f>
                                <m:nary>
                                  <m:naryPr>
                                    <m:chr m:val="∑"/>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m:rPr>
                                        <m:brk m:alnAt="23"/>
                                      </m:rP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sup>
                                  <m:e>
                                    <m:nary>
                                      <m:naryPr>
                                        <m:chr m:val="∑"/>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m:rPr>
                                            <m:brk m:alnAt="23"/>
                                          </m:rP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𝑘</m:t>
                                        </m:r>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𝐾</m:t>
                                        </m:r>
                                      </m:sup>
                                      <m:e>
                                        <m:sSub>
                                          <m:sSubPr>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𝑖𝑘</m:t>
                                            </m:r>
                                          </m:sub>
                                        </m:sSub>
                                      </m:e>
                                    </m:nary>
                                  </m:e>
                                </m:nary>
                                <m:r>
                                  <a:rPr lang="en-US" altLang="ko-KR"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𝑙</m:t>
                                </m:r>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𝑜𝑔</m:t>
                                </m:r>
                                <m:d>
                                  <m:dPr>
                                    <m:ctrlPr>
                                      <a:rPr lang="en-US" altLang="ko-KR"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acc>
                                          <m:accPr>
                                            <m:chr m:val="̂"/>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𝑝</m:t>
                                            </m:r>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𝑖𝑘</m:t>
                                        </m:r>
                                      </m:sub>
                                    </m:sSub>
                                  </m:e>
                                </m:d>
                              </m:oMath>
                            </m:oMathPara>
                          </a14:m>
                          <a:endParaRPr lang="en-US" sz="1300" i="1" kern="1200" dirty="0">
                            <a:gradFill>
                              <a:gsLst>
                                <a:gs pos="0">
                                  <a:schemeClr val="tx1">
                                    <a:lumMod val="85000"/>
                                    <a:lumOff val="15000"/>
                                  </a:schemeClr>
                                </a:gs>
                                <a:gs pos="100000">
                                  <a:schemeClr val="tx1">
                                    <a:lumMod val="85000"/>
                                    <a:lumOff val="15000"/>
                                  </a:schemeClr>
                                </a:gs>
                              </a:gsLst>
                              <a:lin ang="0" scaled="0"/>
                            </a:gra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tf.reduce_mean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(tf.nn.softmax_cross_entropy_with_logits_v2(labels=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logits=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57187221"/>
                      </a:ext>
                    </a:extLst>
                  </a:tr>
                </a:tbl>
              </a:graphicData>
            </a:graphic>
          </p:graphicFrame>
        </mc:Choice>
        <mc:Fallback xmlns="">
          <p:graphicFrame>
            <p:nvGraphicFramePr>
              <p:cNvPr id="12" name="Table 3">
                <a:extLst>
                  <a:ext uri="{FF2B5EF4-FFF2-40B4-BE49-F238E27FC236}">
                    <a16:creationId xmlns:a16="http://schemas.microsoft.com/office/drawing/2014/main" xmlns="" xmlns:a14="http://schemas.microsoft.com/office/drawing/2010/main" id="{6FA3FC7B-3C56-40F8-A218-C01283465C90}"/>
                  </a:ext>
                </a:extLst>
              </p:cNvPr>
              <p:cNvGraphicFramePr>
                <a:graphicFrameLocks noGrp="1"/>
              </p:cNvGraphicFramePr>
              <p:nvPr>
                <p:extLst>
                  <p:ext uri="{D42A27DB-BD31-4B8C-83A1-F6EECF244321}">
                    <p14:modId xmlns:p14="http://schemas.microsoft.com/office/powerpoint/2010/main" val="141920117"/>
                  </p:ext>
                </p:extLst>
              </p:nvPr>
            </p:nvGraphicFramePr>
            <p:xfrm>
              <a:off x="706796" y="1880724"/>
              <a:ext cx="8637229" cy="2916428"/>
            </p:xfrm>
            <a:graphic>
              <a:graphicData uri="http://schemas.openxmlformats.org/drawingml/2006/table">
                <a:tbl>
                  <a:tblPr firstRow="1" bandRow="1">
                    <a:tableStyleId>{5940675A-B579-460E-94D1-54222C63F5DA}</a:tableStyleId>
                  </a:tblPr>
                  <a:tblGrid>
                    <a:gridCol w="1344048">
                      <a:extLst>
                        <a:ext uri="{9D8B030D-6E8A-4147-A177-3AD203B41FA5}">
                          <a16:colId xmlns:a16="http://schemas.microsoft.com/office/drawing/2014/main" xmlns="" xmlns:a14="http://schemas.microsoft.com/office/drawing/2010/main" val="20000"/>
                        </a:ext>
                      </a:extLst>
                    </a:gridCol>
                    <a:gridCol w="3499597">
                      <a:extLst>
                        <a:ext uri="{9D8B030D-6E8A-4147-A177-3AD203B41FA5}">
                          <a16:colId xmlns:a16="http://schemas.microsoft.com/office/drawing/2014/main" xmlns="" xmlns:a14="http://schemas.microsoft.com/office/drawing/2010/main" val="20001"/>
                        </a:ext>
                      </a:extLst>
                    </a:gridCol>
                    <a:gridCol w="3793584">
                      <a:extLst>
                        <a:ext uri="{9D8B030D-6E8A-4147-A177-3AD203B41FA5}">
                          <a16:colId xmlns:a16="http://schemas.microsoft.com/office/drawing/2014/main" xmlns="" xmlns:a14="http://schemas.microsoft.com/office/drawing/2010/main" val="20002"/>
                        </a:ext>
                      </a:extLst>
                    </a:gridCol>
                  </a:tblGrid>
                  <a:tr h="370840">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TensorFlow Expression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xmlns:a14="http://schemas.microsoft.com/office/drawing/2010/main" val="10000"/>
                      </a:ext>
                    </a:extLst>
                  </a:tr>
                  <a:tr h="632333">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Squared Error</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(L2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8502" t="-59615" r="-108711" b="-302885"/>
                          </a:stretch>
                        </a:blipFill>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tf.reduce_sum</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tf.square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632333">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Absolute Error</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(L1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8502" t="-159615" r="-108711" b="-202885"/>
                          </a:stretch>
                        </a:blipFill>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tf.reduce_sum</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tf.abs</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632333">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 </a:t>
                          </a:r>
                        </a:p>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8502" t="-262136" r="-108711" b="-104854"/>
                          </a:stretch>
                        </a:blipFill>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tf.reduce_mean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tf.nn.sigmoid_cross_entropy_with_logits</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(labels=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logits=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64858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Multi-Class</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8502" t="-348598" r="-108711" b="-935"/>
                          </a:stretch>
                        </a:blipFill>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tf.reduce_mean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(tf.nn.softmax_cross_entropy_with_logits_v2(labels=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logits=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57187221"/>
                      </a:ext>
                    </a:extLst>
                  </a:tr>
                </a:tbl>
              </a:graphicData>
            </a:graphic>
          </p:graphicFrame>
        </mc:Fallback>
      </mc:AlternateContent>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5387773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Gradient descent algorithm</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1948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𝐿</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minimized iteratively in small “steps” pushing </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along the direction </a:t>
                </a:r>
                <a:r>
                  <a:rPr lang="en-US" altLang="ko-KR" sz="1200" dirty="0">
                    <a:solidFill>
                      <a:srgbClr val="FF000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𝜵𝐿</a:t>
                </a:r>
                <a:r>
                  <a:rPr lang="en-US" altLang="ko-KR" sz="1200" dirty="0">
                    <a:solidFill>
                      <a:srgbClr val="193EB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𝑏</a:t>
                </a:r>
                <a:r>
                  <a:rPr lang="en-US" altLang="ko-KR" sz="1200" dirty="0">
                    <a:solidFill>
                      <a:srgbClr val="193EB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𝑾</a:t>
                </a:r>
                <a:r>
                  <a:rPr lang="en-US" altLang="ko-KR" sz="1200" dirty="0">
                    <a:solidFill>
                      <a:srgbClr val="193EB0"/>
                    </a:solidFill>
                    <a:latin typeface="SamsungOne 400" panose="020B0503030303020204" pitchFamily="34" charset="0"/>
                    <a:ea typeface="SamsungOne 400" panose="020B05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lvl="0" algn="just">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 </a:t>
                </a:r>
                <a14:m>
                  <m:oMath xmlns:m="http://schemas.openxmlformats.org/officeDocument/2006/math">
                    <m:r>
                      <a:rPr lang="en-US" altLang="ko-KR" sz="1300"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𝑏</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rPr>
                      <m:t>𝑾</m:t>
                    </m:r>
                    <m:r>
                      <a:rPr lang="en-US" altLang="ko-KR" sz="1300" i="1">
                        <a:solidFill>
                          <a:srgbClr val="FF0000"/>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is randomly initialized.</a:t>
                </a:r>
              </a:p>
              <a:p>
                <a:pPr lvl="0">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 Calculate the gradient</a:t>
                </a:r>
                <a:r>
                  <a:rPr lang="ko-KR" altLang="en-US" sz="1300" dirty="0">
                    <a:solidFill>
                      <a:schemeClr val="tx1">
                        <a:lumMod val="85000"/>
                        <a:lumOff val="15000"/>
                      </a:schemeClr>
                    </a:solidFill>
                    <a:latin typeface="SamsungOne 400" panose="020B0503030303020204" pitchFamily="34" charset="0"/>
                    <a:cs typeface="Times New Roman" panose="02020603050405020304" pitchFamily="18" charset="0"/>
                  </a:rPr>
                  <a:t> </a:t>
                </a:r>
                <a14:m>
                  <m:oMath xmlns:m="http://schemas.openxmlformats.org/officeDocument/2006/math">
                    <m:r>
                      <a:rPr lang="en-US" altLang="ko-KR" sz="1300" b="1"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𝐿</m:t>
                    </m:r>
                    <m:r>
                      <a:rPr lang="en-US" altLang="ko-KR" sz="1300"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𝑏</m:t>
                    </m:r>
                    <m:r>
                      <a:rPr lang="en-US" altLang="ko-KR" sz="1300" i="1">
                        <a:solidFill>
                          <a:srgbClr val="193EB0"/>
                        </a:solidFill>
                        <a:latin typeface="Cambria Math" panose="02040503050406030204" pitchFamily="18" charset="0"/>
                      </a:rPr>
                      <m:t>,</m:t>
                    </m:r>
                    <m:r>
                      <a:rPr lang="en-US" altLang="ko-KR" sz="1300" b="1" i="1">
                        <a:solidFill>
                          <a:srgbClr val="193EB0"/>
                        </a:solidFill>
                        <a:latin typeface="Cambria Math" panose="02040503050406030204" pitchFamily="18" charset="0"/>
                      </a:rPr>
                      <m:t>𝑾</m:t>
                    </m:r>
                    <m:r>
                      <a:rPr lang="en-US" altLang="ko-KR" sz="1300" i="1">
                        <a:solidFill>
                          <a:srgbClr val="193EB0"/>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p>
              <a:p>
                <a:pPr lvl="0">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 Update </a:t>
                </a:r>
                <a14:m>
                  <m:oMath xmlns:m="http://schemas.openxmlformats.org/officeDocument/2006/math">
                    <m:r>
                      <a:rPr lang="en-US" altLang="ko-KR" sz="1300"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𝑏</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rPr>
                      <m:t>𝑾</m:t>
                    </m:r>
                    <m:r>
                      <a:rPr lang="en-US" altLang="ko-KR" sz="1300" i="1">
                        <a:solidFill>
                          <a:srgbClr val="FF0000"/>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by one step: </a:t>
                </a:r>
                <a14:m>
                  <m:oMath xmlns:m="http://schemas.openxmlformats.org/officeDocument/2006/math">
                    <m:d>
                      <m:dPr>
                        <m:ctrlPr>
                          <a:rPr lang="en-US" altLang="ko-KR" sz="1300" i="1">
                            <a:solidFill>
                              <a:srgbClr val="FF0000"/>
                            </a:solidFill>
                            <a:latin typeface="Cambria Math" panose="02040503050406030204" pitchFamily="18" charset="0"/>
                          </a:rPr>
                        </m:ctrlPr>
                      </m:dPr>
                      <m:e>
                        <m:r>
                          <a:rPr lang="en-US" altLang="ko-KR" sz="1300" i="1">
                            <a:solidFill>
                              <a:srgbClr val="FF0000"/>
                            </a:solidFill>
                            <a:latin typeface="Cambria Math" panose="02040503050406030204" pitchFamily="18" charset="0"/>
                          </a:rPr>
                          <m:t>𝑏</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rPr>
                          <m:t>𝑾</m:t>
                        </m:r>
                      </m:e>
                    </m:d>
                    <m:r>
                      <a:rPr lang="ko-KR" altLang="en-US" sz="1300" b="1" i="1">
                        <a:solidFill>
                          <a:schemeClr val="tx1">
                            <a:lumMod val="85000"/>
                            <a:lumOff val="15000"/>
                          </a:schemeClr>
                        </a:solidFill>
                        <a:latin typeface="Cambria Math" panose="02040503050406030204" pitchFamily="18" charset="0"/>
                        <a:sym typeface="Symbol" panose="05050102010706020507" pitchFamily="18" charset="2"/>
                      </a:rPr>
                      <m:t></m:t>
                    </m:r>
                    <m:r>
                      <a:rPr lang="en-US" altLang="ko-KR" sz="1300"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𝑏</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rPr>
                      <m:t>𝑾</m:t>
                    </m:r>
                    <m:r>
                      <a:rPr lang="en-US" altLang="ko-KR" sz="1300" i="1">
                        <a:solidFill>
                          <a:srgbClr val="FF0000"/>
                        </a:solidFill>
                        <a:latin typeface="Cambria Math" panose="02040503050406030204" pitchFamily="18" charset="0"/>
                      </a:rPr>
                      <m:t>)</m:t>
                    </m:r>
                    <m:r>
                      <a:rPr lang="en-US" altLang="ko-KR" sz="1300" i="1">
                        <a:solidFill>
                          <a:schemeClr val="tx1">
                            <a:lumMod val="85000"/>
                            <a:lumOff val="15000"/>
                          </a:schemeClr>
                        </a:solidFill>
                        <a:latin typeface="Cambria Math" panose="02040503050406030204" pitchFamily="18" charset="0"/>
                      </a:rPr>
                      <m:t>−</m:t>
                    </m:r>
                    <m:r>
                      <a:rPr lang="en-US" altLang="ko-KR" sz="1300" i="1">
                        <a:solidFill>
                          <a:srgbClr val="00B050"/>
                        </a:solidFill>
                        <a:latin typeface="Cambria Math" panose="02040503050406030204" pitchFamily="18" charset="0"/>
                      </a:rPr>
                      <m:t>𝜂</m:t>
                    </m:r>
                    <m:r>
                      <a:rPr lang="en-US" altLang="ko-KR" sz="1300" b="1" i="1">
                        <a:solidFill>
                          <a:schemeClr val="tx1">
                            <a:lumMod val="85000"/>
                            <a:lumOff val="15000"/>
                          </a:schemeClr>
                        </a:solidFill>
                        <a:latin typeface="Cambria Math" panose="02040503050406030204" pitchFamily="18" charset="0"/>
                      </a:rPr>
                      <m:t> </m:t>
                    </m:r>
                    <m:r>
                      <a:rPr lang="en-US" altLang="ko-KR" sz="1300" b="1"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𝐿</m:t>
                    </m:r>
                    <m:r>
                      <a:rPr lang="en-US" altLang="ko-KR" sz="1300"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𝑏</m:t>
                    </m:r>
                    <m:r>
                      <a:rPr lang="en-US" altLang="ko-KR" sz="1300" i="1">
                        <a:solidFill>
                          <a:srgbClr val="193EB0"/>
                        </a:solidFill>
                        <a:latin typeface="Cambria Math" panose="02040503050406030204" pitchFamily="18" charset="0"/>
                      </a:rPr>
                      <m:t>,</m:t>
                    </m:r>
                    <m:r>
                      <a:rPr lang="en-US" altLang="ko-KR" sz="1300" b="1" i="1">
                        <a:solidFill>
                          <a:srgbClr val="193EB0"/>
                        </a:solidFill>
                        <a:latin typeface="Cambria Math" panose="02040503050406030204" pitchFamily="18" charset="0"/>
                      </a:rPr>
                      <m:t>𝑾</m:t>
                    </m:r>
                    <m:r>
                      <m:rPr>
                        <m:nor/>
                      </m:rPr>
                      <a:rPr lang="en-US" altLang="ko-KR" sz="13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p>
              <a:p>
                <a:pPr lvl="0">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Convergence speed is controlled by the “learning rate” </a:t>
                </a:r>
                <a:r>
                  <a:rPr lang="en-US" altLang="ko-KR" sz="1300" i="1"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300" i="1"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lvl="0">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 Repeat from step 2) a fixed number of times (epochs).</a:t>
                </a:r>
              </a:p>
            </p:txBody>
          </p:sp>
        </mc:Choice>
        <mc:Fallback xmlns="">
          <p:sp>
            <p:nvSpPr>
              <p:cNvPr id="10" name="직사각형 9">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94846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4857874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Gradient descent algorithm</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𝐿</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minimized iteratively in small “steps” pushing </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along the direction </a:t>
            </a:r>
            <a:r>
              <a:rPr lang="en-US" altLang="ko-KR" sz="1200" dirty="0">
                <a:solidFill>
                  <a:srgbClr val="FF000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𝜵𝐿</a:t>
            </a:r>
            <a:r>
              <a:rPr lang="en-US" altLang="ko-KR" sz="1200" dirty="0">
                <a:solidFill>
                  <a:srgbClr val="193EB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𝑏</a:t>
            </a:r>
            <a:r>
              <a:rPr lang="en-US" altLang="ko-KR" sz="1200" dirty="0">
                <a:solidFill>
                  <a:srgbClr val="193EB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𝑾</a:t>
            </a:r>
            <a:r>
              <a:rPr lang="en-US" altLang="ko-KR" sz="1200" dirty="0">
                <a:solidFill>
                  <a:srgbClr val="193EB0"/>
                </a:solidFill>
                <a:latin typeface="SamsungOne 400" panose="020B0503030303020204" pitchFamily="34" charset="0"/>
                <a:ea typeface="SamsungOne 400" panose="020B05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9" name="그룹 8">
            <a:extLst>
              <a:ext uri="{FF2B5EF4-FFF2-40B4-BE49-F238E27FC236}">
                <a16:creationId xmlns="" xmlns:a16="http://schemas.microsoft.com/office/drawing/2014/main" id="{DFD7FA09-262E-4153-881B-A7691B7FDBD8}"/>
              </a:ext>
            </a:extLst>
          </p:cNvPr>
          <p:cNvGrpSpPr/>
          <p:nvPr/>
        </p:nvGrpSpPr>
        <p:grpSpPr>
          <a:xfrm>
            <a:off x="546895" y="2204864"/>
            <a:ext cx="9071998" cy="2726563"/>
            <a:chOff x="546895" y="2874434"/>
            <a:chExt cx="9071998" cy="2726563"/>
          </a:xfrm>
        </p:grpSpPr>
        <p:grpSp>
          <p:nvGrpSpPr>
            <p:cNvPr id="11" name="그룹 10">
              <a:extLst>
                <a:ext uri="{FF2B5EF4-FFF2-40B4-BE49-F238E27FC236}">
                  <a16:creationId xmlns="" xmlns:a16="http://schemas.microsoft.com/office/drawing/2014/main" id="{97558923-2D82-4B62-A4E4-4C4523B616DD}"/>
                </a:ext>
              </a:extLst>
            </p:cNvPr>
            <p:cNvGrpSpPr/>
            <p:nvPr/>
          </p:nvGrpSpPr>
          <p:grpSpPr>
            <a:xfrm>
              <a:off x="546895" y="2874434"/>
              <a:ext cx="9071998" cy="2726563"/>
              <a:chOff x="1740021" y="2504919"/>
              <a:chExt cx="9071998" cy="2726563"/>
            </a:xfrm>
          </p:grpSpPr>
          <p:grpSp>
            <p:nvGrpSpPr>
              <p:cNvPr id="14" name="그룹 13">
                <a:extLst>
                  <a:ext uri="{FF2B5EF4-FFF2-40B4-BE49-F238E27FC236}">
                    <a16:creationId xmlns="" xmlns:a16="http://schemas.microsoft.com/office/drawing/2014/main" id="{FD4DFD01-AA21-417C-A188-111ED17FF450}"/>
                  </a:ext>
                </a:extLst>
              </p:cNvPr>
              <p:cNvGrpSpPr/>
              <p:nvPr/>
            </p:nvGrpSpPr>
            <p:grpSpPr>
              <a:xfrm>
                <a:off x="1740021" y="2504919"/>
                <a:ext cx="9071998" cy="2692945"/>
                <a:chOff x="1740021" y="2504919"/>
                <a:chExt cx="9071998" cy="2692945"/>
              </a:xfrm>
            </p:grpSpPr>
            <p:pic>
              <p:nvPicPr>
                <p:cNvPr id="16" name="그림 15">
                  <a:extLst>
                    <a:ext uri="{FF2B5EF4-FFF2-40B4-BE49-F238E27FC236}">
                      <a16:creationId xmlns="" xmlns:a16="http://schemas.microsoft.com/office/drawing/2014/main" id="{F9D323D0-F9A4-4CFA-848B-CC444730C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21" y="2677864"/>
                  <a:ext cx="9071998" cy="25200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8FD308CA-684F-4F7C-9D53-4862C423B723}"/>
                        </a:ext>
                      </a:extLst>
                    </p:cNvPr>
                    <p:cNvSpPr txBox="1"/>
                    <p:nvPr/>
                  </p:nvSpPr>
                  <p:spPr>
                    <a:xfrm>
                      <a:off x="3777343" y="2504919"/>
                      <a:ext cx="625928" cy="338554"/>
                    </a:xfrm>
                    <a:prstGeom prst="rect">
                      <a:avLst/>
                    </a:prstGeom>
                    <a:noFill/>
                  </p:spPr>
                  <p:txBody>
                    <a:bodyPr wrap="square"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1600" i="1" smtClean="0">
                                <a:solidFill>
                                  <a:srgbClr val="193EB0"/>
                                </a:solidFill>
                                <a:latin typeface="Cambria Math" panose="02040503050406030204" pitchFamily="18" charset="0"/>
                              </a:rPr>
                              <m:t>𝐿</m:t>
                            </m:r>
                            <m:r>
                              <a:rPr lang="en-US" altLang="ko-KR" sz="1600" i="1" smtClean="0">
                                <a:solidFill>
                                  <a:srgbClr val="193EB0"/>
                                </a:solidFill>
                                <a:latin typeface="Cambria Math" panose="02040503050406030204" pitchFamily="18" charset="0"/>
                              </a:rPr>
                              <m:t>(</m:t>
                            </m:r>
                            <m:r>
                              <a:rPr lang="en-US" altLang="ko-KR" sz="1600" i="1" smtClean="0">
                                <a:solidFill>
                                  <a:srgbClr val="193EB0"/>
                                </a:solidFill>
                                <a:latin typeface="Cambria Math" panose="02040503050406030204" pitchFamily="18" charset="0"/>
                              </a:rPr>
                              <m:t>𝑏</m:t>
                            </m:r>
                            <m:r>
                              <a:rPr lang="en-US" altLang="ko-KR" sz="1600" i="1" smtClean="0">
                                <a:solidFill>
                                  <a:srgbClr val="193EB0"/>
                                </a:solidFill>
                                <a:latin typeface="Cambria Math" panose="02040503050406030204" pitchFamily="18" charset="0"/>
                              </a:rPr>
                              <m:t>,</m:t>
                            </m:r>
                            <m:r>
                              <a:rPr lang="en-US" altLang="ko-KR" sz="1600" b="1" i="1">
                                <a:solidFill>
                                  <a:srgbClr val="193EB0"/>
                                </a:solidFill>
                                <a:latin typeface="Cambria Math" panose="02040503050406030204" pitchFamily="18" charset="0"/>
                              </a:rPr>
                              <m:t>𝑾</m:t>
                            </m:r>
                            <m:r>
                              <a:rPr lang="en-US" altLang="ko-KR" sz="1600" i="1">
                                <a:solidFill>
                                  <a:srgbClr val="193EB0"/>
                                </a:solidFill>
                                <a:latin typeface="Cambria Math" panose="02040503050406030204" pitchFamily="18" charset="0"/>
                              </a:rPr>
                              <m:t>)</m:t>
                            </m:r>
                          </m:oMath>
                        </m:oMathPara>
                      </a14:m>
                      <a:endParaRPr lang="ko-KR" altLang="en-US" sz="1600" dirty="0">
                        <a:solidFill>
                          <a:srgbClr val="193EB0"/>
                        </a:solidFill>
                      </a:endParaRPr>
                    </a:p>
                  </p:txBody>
                </p:sp>
              </mc:Choice>
              <mc:Fallback xmlns="">
                <p:sp>
                  <p:nvSpPr>
                    <p:cNvPr id="27" name="TextBox 26">
                      <a:extLst>
                        <a:ext uri="{FF2B5EF4-FFF2-40B4-BE49-F238E27FC236}">
                          <a16:creationId xmlns:a16="http://schemas.microsoft.com/office/drawing/2014/main" id="{8FD308CA-684F-4F7C-9D53-4862C423B723}"/>
                        </a:ext>
                      </a:extLst>
                    </p:cNvPr>
                    <p:cNvSpPr txBox="1">
                      <a:spLocks noRot="1" noChangeAspect="1" noMove="1" noResize="1" noEditPoints="1" noAdjustHandles="1" noChangeArrowheads="1" noChangeShapeType="1" noTextEdit="1"/>
                    </p:cNvSpPr>
                    <p:nvPr/>
                  </p:nvSpPr>
                  <p:spPr>
                    <a:xfrm>
                      <a:off x="3777343" y="2504919"/>
                      <a:ext cx="625928" cy="338554"/>
                    </a:xfrm>
                    <a:prstGeom prst="rect">
                      <a:avLst/>
                    </a:prstGeom>
                    <a:blipFill>
                      <a:blip r:embed="rId4"/>
                      <a:stretch>
                        <a:fillRect r="-2038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A3F8156D-A2DC-4A6F-8542-34F56A7A7A47}"/>
                      </a:ext>
                    </a:extLst>
                  </p:cNvPr>
                  <p:cNvSpPr txBox="1"/>
                  <p:nvPr/>
                </p:nvSpPr>
                <p:spPr>
                  <a:xfrm>
                    <a:off x="8467937" y="4892928"/>
                    <a:ext cx="1888672" cy="338554"/>
                  </a:xfrm>
                  <a:prstGeom prst="rect">
                    <a:avLst/>
                  </a:prstGeom>
                  <a:noFill/>
                </p:spPr>
                <p:txBody>
                  <a:bodyPr wrap="square" rtlCol="0">
                    <a:spAutoFit/>
                    <a:scene3d>
                      <a:camera prst="orthographicFront"/>
                      <a:lightRig rig="threePt" dir="t"/>
                    </a:scene3d>
                    <a:sp3d>
                      <a:bevelB w="0" h="1270"/>
                    </a:sp3d>
                  </a:bodyPr>
                  <a:lstStyle/>
                  <a:p>
                    <a:pPr algn="ct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Optimized </a:t>
                    </a:r>
                    <a14:m>
                      <m:oMath xmlns:m="http://schemas.openxmlformats.org/officeDocument/2006/math">
                        <m:r>
                          <a:rPr lang="en-US" altLang="ko-KR" sz="1600">
                            <a:solidFill>
                              <a:srgbClr val="FF0000"/>
                            </a:solidFill>
                            <a:latin typeface="Cambria Math" panose="02040503050406030204" pitchFamily="18" charset="0"/>
                          </a:rPr>
                          <m:t>(</m:t>
                        </m:r>
                        <m:r>
                          <a:rPr lang="en-US" altLang="ko-KR" sz="1600" i="1">
                            <a:solidFill>
                              <a:srgbClr val="FF0000"/>
                            </a:solidFill>
                            <a:latin typeface="Cambria Math" panose="02040503050406030204" pitchFamily="18" charset="0"/>
                          </a:rPr>
                          <m:t>𝑏</m:t>
                        </m:r>
                        <m:r>
                          <a:rPr lang="en-US" altLang="ko-KR" sz="1600" i="1">
                            <a:solidFill>
                              <a:srgbClr val="FF0000"/>
                            </a:solidFill>
                            <a:latin typeface="Cambria Math" panose="02040503050406030204" pitchFamily="18" charset="0"/>
                          </a:rPr>
                          <m:t>,</m:t>
                        </m:r>
                        <m:r>
                          <a:rPr lang="en-US" altLang="ko-KR" sz="1600" b="1" i="1">
                            <a:solidFill>
                              <a:srgbClr val="FF0000"/>
                            </a:solidFill>
                            <a:latin typeface="Cambria Math" panose="02040503050406030204" pitchFamily="18" charset="0"/>
                          </a:rPr>
                          <m:t>𝑾</m:t>
                        </m:r>
                        <m:r>
                          <a:rPr lang="en-US" altLang="ko-KR" sz="1600" b="1" i="1">
                            <a:solidFill>
                              <a:srgbClr val="FF0000"/>
                            </a:solidFill>
                            <a:latin typeface="Cambria Math" panose="02040503050406030204" pitchFamily="18" charset="0"/>
                          </a:rPr>
                          <m:t>)</m:t>
                        </m:r>
                      </m:oMath>
                    </a14:m>
                    <a:endParaRPr lang="ko-KR" altLang="en-US" sz="16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A3F8156D-A2DC-4A6F-8542-34F56A7A7A47}"/>
                      </a:ext>
                    </a:extLst>
                  </p:cNvPr>
                  <p:cNvSpPr txBox="1">
                    <a:spLocks noRot="1" noChangeAspect="1" noMove="1" noResize="1" noEditPoints="1" noAdjustHandles="1" noChangeArrowheads="1" noChangeShapeType="1" noTextEdit="1"/>
                  </p:cNvSpPr>
                  <p:nvPr/>
                </p:nvSpPr>
                <p:spPr>
                  <a:xfrm>
                    <a:off x="8467937" y="4892928"/>
                    <a:ext cx="1888672" cy="338554"/>
                  </a:xfrm>
                  <a:prstGeom prst="rect">
                    <a:avLst/>
                  </a:prstGeom>
                  <a:blipFill>
                    <a:blip r:embed="rId5"/>
                    <a:stretch>
                      <a:fillRect/>
                    </a:stretch>
                  </a:blipFill>
                </p:spPr>
                <p:txBody>
                  <a:bodyPr/>
                  <a:lstStyle/>
                  <a:p>
                    <a:r>
                      <a:rPr lang="ko-KR" altLang="en-US">
                        <a:noFill/>
                      </a:rPr>
                      <a:t> </a:t>
                    </a:r>
                  </a:p>
                </p:txBody>
              </p:sp>
            </mc:Fallback>
          </mc:AlternateContent>
        </p:grpSp>
        <p:sp>
          <p:nvSpPr>
            <p:cNvPr id="12" name="직사각형 11">
              <a:extLst>
                <a:ext uri="{FF2B5EF4-FFF2-40B4-BE49-F238E27FC236}">
                  <a16:creationId xmlns="" xmlns:a16="http://schemas.microsoft.com/office/drawing/2014/main" id="{B8DD39A1-0099-4C6D-8427-991FE66D2F93}"/>
                </a:ext>
              </a:extLst>
            </p:cNvPr>
            <p:cNvSpPr/>
            <p:nvPr/>
          </p:nvSpPr>
          <p:spPr>
            <a:xfrm>
              <a:off x="3043200" y="4077072"/>
              <a:ext cx="843000" cy="38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 xmlns:a16="http://schemas.microsoft.com/office/drawing/2014/main" id="{6D3BBAD2-0D64-4A91-A804-675325C0C823}"/>
                </a:ext>
              </a:extLst>
            </p:cNvPr>
            <p:cNvSpPr/>
            <p:nvPr/>
          </p:nvSpPr>
          <p:spPr>
            <a:xfrm>
              <a:off x="6192800" y="4077072"/>
              <a:ext cx="843000" cy="38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40019885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Batch learning (or mini-batch gradient descent)</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Instead of using the whole training dataset for calculating the gradient, only a subset (batch) is used.</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Batch is randomly sampled at every gradient descent step.</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Batch size is small and independent of the whole training data size.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advantageous for generalization (testing).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requires less computing power.</a:t>
            </a:r>
          </a:p>
        </p:txBody>
      </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9985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607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truth table can be expressed with 1 and 0 as follows.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figure from Slide 9 puts 0 for the first variable x1 and 0 for x2 as well.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x0 is called a bias, and it initializes as 1.</a:t>
            </a:r>
          </a:p>
        </p:txBody>
      </p:sp>
      <p:graphicFrame>
        <p:nvGraphicFramePr>
          <p:cNvPr id="10" name="표 4">
            <a:extLst>
              <a:ext uri="{FF2B5EF4-FFF2-40B4-BE49-F238E27FC236}">
                <a16:creationId xmlns="" xmlns:a16="http://schemas.microsoft.com/office/drawing/2014/main" id="{A5F09DA8-2A2A-FF47-B5BE-5723CFCF6CE2}"/>
              </a:ext>
            </a:extLst>
          </p:cNvPr>
          <p:cNvGraphicFramePr>
            <a:graphicFrameLocks noGrp="1"/>
          </p:cNvGraphicFramePr>
          <p:nvPr>
            <p:extLst>
              <p:ext uri="{D42A27DB-BD31-4B8C-83A1-F6EECF244321}">
                <p14:modId xmlns:p14="http://schemas.microsoft.com/office/powerpoint/2010/main" val="1956820838"/>
              </p:ext>
            </p:extLst>
          </p:nvPr>
        </p:nvGraphicFramePr>
        <p:xfrm>
          <a:off x="906175" y="2132856"/>
          <a:ext cx="3936438" cy="1447800"/>
        </p:xfrm>
        <a:graphic>
          <a:graphicData uri="http://schemas.openxmlformats.org/drawingml/2006/table">
            <a:tbl>
              <a:tblPr firstRow="1" bandRow="1">
                <a:tableStyleId>{5940675A-B579-460E-94D1-54222C63F5DA}</a:tableStyleId>
              </a:tblPr>
              <a:tblGrid>
                <a:gridCol w="1968219">
                  <a:extLst>
                    <a:ext uri="{9D8B030D-6E8A-4147-A177-3AD203B41FA5}">
                      <a16:colId xmlns="" xmlns:a16="http://schemas.microsoft.com/office/drawing/2014/main" val="4031091396"/>
                    </a:ext>
                  </a:extLst>
                </a:gridCol>
                <a:gridCol w="1968219">
                  <a:extLst>
                    <a:ext uri="{9D8B030D-6E8A-4147-A177-3AD203B41FA5}">
                      <a16:colId xmlns="" xmlns:a16="http://schemas.microsoft.com/office/drawing/2014/main" val="1080795727"/>
                    </a:ext>
                  </a:extLst>
                </a:gridCol>
              </a:tblGrid>
              <a:tr h="261940">
                <a:tc>
                  <a:txBody>
                    <a:bodyPr/>
                    <a:lstStyle/>
                    <a:p>
                      <a:pPr algn="ctr" latinLnBrk="1"/>
                      <a:r>
                        <a:rPr lang="en-US" altLang="ko-KR" sz="1300" dirty="0">
                          <a:latin typeface="SamsungOne 400" panose="020B0503030303020204" pitchFamily="34" charset="0"/>
                          <a:ea typeface="SamsungOne 400" panose="020B0503030303020204" pitchFamily="34" charset="0"/>
                        </a:rPr>
                        <a:t>x1 </a:t>
                      </a:r>
                      <a:endParaRPr lang="ko-KR" altLang="en-US" sz="130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x2</a:t>
                      </a:r>
                      <a:endParaRPr lang="ko-KR" altLang="en-US" sz="13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3021588395"/>
                  </a:ext>
                </a:extLst>
              </a:tr>
              <a:tr h="261940">
                <a:tc>
                  <a:txBody>
                    <a:bodyPr/>
                    <a:lstStyle/>
                    <a:p>
                      <a:pPr algn="ctr" latinLnBrk="1"/>
                      <a:r>
                        <a:rPr lang="en-US" altLang="ko-KR" sz="1300" b="0" dirty="0">
                          <a:latin typeface="SamsungOne 400" panose="020B0503030303020204" pitchFamily="34" charset="0"/>
                        </a:rPr>
                        <a:t>0</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rPr>
                        <a:t>0</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884121147"/>
                  </a:ext>
                </a:extLst>
              </a:tr>
              <a:tr h="261940">
                <a:tc>
                  <a:txBody>
                    <a:bodyPr/>
                    <a:lstStyle/>
                    <a:p>
                      <a:pPr algn="ctr" latinLnBrk="1"/>
                      <a:r>
                        <a:rPr lang="en-US" altLang="ko-KR" sz="1300" b="0" dirty="0">
                          <a:latin typeface="SamsungOne 400" panose="020B0503030303020204" pitchFamily="34" charset="0"/>
                        </a:rPr>
                        <a:t>1</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rPr>
                        <a:t>0</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466669791"/>
                  </a:ext>
                </a:extLst>
              </a:tr>
              <a:tr h="261940">
                <a:tc>
                  <a:txBody>
                    <a:bodyPr/>
                    <a:lstStyle/>
                    <a:p>
                      <a:pPr algn="ctr" latinLnBrk="1"/>
                      <a:r>
                        <a:rPr lang="en-US" altLang="ko-KR" sz="1300" b="0" dirty="0">
                          <a:latin typeface="SamsungOne 400" panose="020B0503030303020204" pitchFamily="34" charset="0"/>
                        </a:rPr>
                        <a:t>0</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rPr>
                        <a:t>1</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094114213"/>
                  </a:ext>
                </a:extLst>
              </a:tr>
              <a:tr h="223467">
                <a:tc>
                  <a:txBody>
                    <a:bodyPr/>
                    <a:lstStyle/>
                    <a:p>
                      <a:pPr algn="ctr" latinLnBrk="1"/>
                      <a:r>
                        <a:rPr lang="en-US" altLang="ko-KR" sz="1300" b="0" dirty="0">
                          <a:latin typeface="SamsungOne 400" panose="020B0503030303020204" pitchFamily="34" charset="0"/>
                        </a:rPr>
                        <a:t>1</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rPr>
                        <a:t>1</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77979869"/>
                  </a:ext>
                </a:extLst>
              </a:tr>
            </a:tbl>
          </a:graphicData>
        </a:graphic>
      </p:graphicFrame>
    </p:spTree>
    <p:extLst>
      <p:ext uri="{BB962C8B-B14F-4D97-AF65-F5344CB8AC3E}">
        <p14:creationId xmlns:p14="http://schemas.microsoft.com/office/powerpoint/2010/main" val="32357434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Gradient descent algorithms</a:t>
              </a:r>
            </a:p>
          </p:txBody>
        </p:sp>
      </p:grpSp>
      <p:graphicFrame>
        <p:nvGraphicFramePr>
          <p:cNvPr id="9" name="표 8">
            <a:extLst>
              <a:ext uri="{FF2B5EF4-FFF2-40B4-BE49-F238E27FC236}">
                <a16:creationId xmlns="" xmlns:a16="http://schemas.microsoft.com/office/drawing/2014/main" id="{490A9250-265A-48F7-8400-09A7954FF177}"/>
              </a:ext>
            </a:extLst>
          </p:cNvPr>
          <p:cNvGraphicFramePr>
            <a:graphicFrameLocks noGrp="1"/>
          </p:cNvGraphicFramePr>
          <p:nvPr>
            <p:extLst>
              <p:ext uri="{D42A27DB-BD31-4B8C-83A1-F6EECF244321}">
                <p14:modId xmlns:p14="http://schemas.microsoft.com/office/powerpoint/2010/main" val="1075068147"/>
              </p:ext>
            </p:extLst>
          </p:nvPr>
        </p:nvGraphicFramePr>
        <p:xfrm>
          <a:off x="706438" y="1844824"/>
          <a:ext cx="8637587" cy="3063240"/>
        </p:xfrm>
        <a:graphic>
          <a:graphicData uri="http://schemas.openxmlformats.org/drawingml/2006/table">
            <a:tbl>
              <a:tblPr firstRow="1" bandRow="1">
                <a:tableStyleId>{5940675A-B579-460E-94D1-54222C63F5DA}</a:tableStyleId>
              </a:tblPr>
              <a:tblGrid>
                <a:gridCol w="1544674">
                  <a:extLst>
                    <a:ext uri="{9D8B030D-6E8A-4147-A177-3AD203B41FA5}">
                      <a16:colId xmlns="" xmlns:a16="http://schemas.microsoft.com/office/drawing/2014/main" val="20000"/>
                    </a:ext>
                  </a:extLst>
                </a:gridCol>
                <a:gridCol w="3456384">
                  <a:extLst>
                    <a:ext uri="{9D8B030D-6E8A-4147-A177-3AD203B41FA5}">
                      <a16:colId xmlns="" xmlns:a16="http://schemas.microsoft.com/office/drawing/2014/main" val="20001"/>
                    </a:ext>
                  </a:extLst>
                </a:gridCol>
                <a:gridCol w="3636529">
                  <a:extLst>
                    <a:ext uri="{9D8B030D-6E8A-4147-A177-3AD203B41FA5}">
                      <a16:colId xmlns="" xmlns:a16="http://schemas.microsoft.com/office/drawing/2014/main" val="20003"/>
                    </a:ext>
                  </a:extLst>
                </a:gridCol>
              </a:tblGrid>
              <a:tr h="370840">
                <a:tc>
                  <a:txBody>
                    <a:bodyPr/>
                    <a:lstStyle/>
                    <a:p>
                      <a:pPr algn="ctr" latinLnBrk="0"/>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Algorithm</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0"/>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0"/>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TensorFlow</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70840">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Gradient Descent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Gradient descent algorithm with batch learning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tf.train.GradientDescentOptimizer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Momentum</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Takes into account the gradient from the previous step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tf.train.MomentumOptimizer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FF0000"/>
                              </a:gs>
                              <a:gs pos="100000">
                                <a:srgbClr val="FF4343"/>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193EB0"/>
                              </a:gs>
                              <a:gs pos="100000">
                                <a:srgbClr val="193EB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False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Momentum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Minimizes unnecessary movements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tf.train.MomentumOptimizer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FF0000"/>
                              </a:gs>
                              <a:gs pos="100000">
                                <a:srgbClr val="FF4343"/>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193EB0"/>
                              </a:gs>
                              <a:gs pos="100000">
                                <a:srgbClr val="193EB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True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Adaptative step size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tf.train.AdagradOptimizer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Improves upon the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tf.train.RMSPropOptimizer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Combines the best properties of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and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tf.train.AdamOptimizer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0337157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work flow</a:t>
              </a:r>
            </a:p>
          </p:txBody>
        </p:sp>
      </p:grpSp>
      <p:grpSp>
        <p:nvGrpSpPr>
          <p:cNvPr id="10" name="그룹 9">
            <a:extLst>
              <a:ext uri="{FF2B5EF4-FFF2-40B4-BE49-F238E27FC236}">
                <a16:creationId xmlns="" xmlns:a16="http://schemas.microsoft.com/office/drawing/2014/main" id="{0CA2AF95-B28B-492A-9EF1-3ED4FFA3EB7C}"/>
              </a:ext>
            </a:extLst>
          </p:cNvPr>
          <p:cNvGrpSpPr/>
          <p:nvPr/>
        </p:nvGrpSpPr>
        <p:grpSpPr>
          <a:xfrm>
            <a:off x="1423020" y="1955400"/>
            <a:ext cx="7056784" cy="3417816"/>
            <a:chOff x="1423020" y="2243866"/>
            <a:chExt cx="7056784" cy="3810788"/>
          </a:xfrm>
        </p:grpSpPr>
        <p:sp>
          <p:nvSpPr>
            <p:cNvPr id="11" name="화살표: 오른쪽 43">
              <a:extLst>
                <a:ext uri="{FF2B5EF4-FFF2-40B4-BE49-F238E27FC236}">
                  <a16:creationId xmlns="" xmlns:a16="http://schemas.microsoft.com/office/drawing/2014/main" id="{18DEADD7-8882-4EC9-A636-2F244FC459B4}"/>
                </a:ext>
              </a:extLst>
            </p:cNvPr>
            <p:cNvSpPr/>
            <p:nvPr/>
          </p:nvSpPr>
          <p:spPr>
            <a:xfrm rot="5400000">
              <a:off x="4825032" y="2558158"/>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2" name="화살표: 오른쪽 44">
              <a:extLst>
                <a:ext uri="{FF2B5EF4-FFF2-40B4-BE49-F238E27FC236}">
                  <a16:creationId xmlns="" xmlns:a16="http://schemas.microsoft.com/office/drawing/2014/main" id="{1040EAFF-F665-460D-AD8A-A381A717A9D2}"/>
                </a:ext>
              </a:extLst>
            </p:cNvPr>
            <p:cNvSpPr/>
            <p:nvPr/>
          </p:nvSpPr>
          <p:spPr>
            <a:xfrm rot="5400000">
              <a:off x="4825032" y="3215383"/>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3" name="화살표: 오른쪽 45">
              <a:extLst>
                <a:ext uri="{FF2B5EF4-FFF2-40B4-BE49-F238E27FC236}">
                  <a16:creationId xmlns="" xmlns:a16="http://schemas.microsoft.com/office/drawing/2014/main" id="{D9B7272B-6EE9-4497-92E3-3C967304E02D}"/>
                </a:ext>
              </a:extLst>
            </p:cNvPr>
            <p:cNvSpPr/>
            <p:nvPr/>
          </p:nvSpPr>
          <p:spPr>
            <a:xfrm rot="5400000">
              <a:off x="4825032" y="3863083"/>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4" name="화살표: 오른쪽 46">
              <a:extLst>
                <a:ext uri="{FF2B5EF4-FFF2-40B4-BE49-F238E27FC236}">
                  <a16:creationId xmlns="" xmlns:a16="http://schemas.microsoft.com/office/drawing/2014/main" id="{D1A087AA-99DC-4CEB-9D34-A09F39A0954C}"/>
                </a:ext>
              </a:extLst>
            </p:cNvPr>
            <p:cNvSpPr/>
            <p:nvPr/>
          </p:nvSpPr>
          <p:spPr>
            <a:xfrm rot="5400000">
              <a:off x="4825032" y="4501258"/>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5" name="화살표: 오른쪽 47">
              <a:extLst>
                <a:ext uri="{FF2B5EF4-FFF2-40B4-BE49-F238E27FC236}">
                  <a16:creationId xmlns="" xmlns:a16="http://schemas.microsoft.com/office/drawing/2014/main" id="{39A6BC4B-A09D-466C-9D0A-EEE47A777712}"/>
                </a:ext>
              </a:extLst>
            </p:cNvPr>
            <p:cNvSpPr/>
            <p:nvPr/>
          </p:nvSpPr>
          <p:spPr>
            <a:xfrm rot="5400000">
              <a:off x="4825032" y="5139433"/>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6" name="TextBox 15">
              <a:extLst>
                <a:ext uri="{FF2B5EF4-FFF2-40B4-BE49-F238E27FC236}">
                  <a16:creationId xmlns="" xmlns:a16="http://schemas.microsoft.com/office/drawing/2014/main" id="{CB118C1E-59E4-4408-B212-C62D714E28CA}"/>
                </a:ext>
              </a:extLst>
            </p:cNvPr>
            <p:cNvSpPr txBox="1"/>
            <p:nvPr/>
          </p:nvSpPr>
          <p:spPr>
            <a:xfrm>
              <a:off x="1423020" y="2243866"/>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p>
              <a:pPr algn="ctr"/>
              <a:r>
                <a:rPr lang="en-US" sz="1400" dirty="0">
                  <a:latin typeface="SamsungOne 400" panose="020B0503030303020204" pitchFamily="34" charset="0"/>
                  <a:ea typeface="SamsungOne 400" panose="020B0503030303020204" pitchFamily="34" charset="0"/>
                  <a:cs typeface="Times New Roman" panose="02020603050405020304" pitchFamily="18" charset="0"/>
                </a:rPr>
                <a:t>Define the variables.</a:t>
              </a:r>
            </a:p>
          </p:txBody>
        </p:sp>
        <p:sp>
          <p:nvSpPr>
            <p:cNvPr id="17" name="TextBox 16">
              <a:extLst>
                <a:ext uri="{FF2B5EF4-FFF2-40B4-BE49-F238E27FC236}">
                  <a16:creationId xmlns="" xmlns:a16="http://schemas.microsoft.com/office/drawing/2014/main" id="{6942A2FA-2A38-4994-8122-A2078F37AB58}"/>
                </a:ext>
              </a:extLst>
            </p:cNvPr>
            <p:cNvSpPr txBox="1"/>
            <p:nvPr/>
          </p:nvSpPr>
          <p:spPr>
            <a:xfrm>
              <a:off x="1423020" y="2889069"/>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Define the </a:t>
              </a:r>
              <a:r>
                <a:rPr lang="en-US" altLang="ko-KR" sz="1400"/>
                <a:t>placeholders.</a:t>
              </a:r>
              <a:endParaRPr lang="en-US" sz="1400" dirty="0"/>
            </a:p>
          </p:txBody>
        </p:sp>
        <p:sp>
          <p:nvSpPr>
            <p:cNvPr id="21" name="TextBox 20">
              <a:extLst>
                <a:ext uri="{FF2B5EF4-FFF2-40B4-BE49-F238E27FC236}">
                  <a16:creationId xmlns="" xmlns:a16="http://schemas.microsoft.com/office/drawing/2014/main" id="{58CD0121-4354-45EC-BB6B-ABE3DA9EB64B}"/>
                </a:ext>
              </a:extLst>
            </p:cNvPr>
            <p:cNvSpPr txBox="1"/>
            <p:nvPr/>
          </p:nvSpPr>
          <p:spPr>
            <a:xfrm>
              <a:off x="1423020" y="3534272"/>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Define the machine learning </a:t>
              </a:r>
              <a:r>
                <a:rPr lang="en-US" altLang="ko-KR" sz="1400"/>
                <a:t>model.</a:t>
              </a:r>
              <a:endParaRPr lang="en-US" sz="1400" dirty="0"/>
            </a:p>
          </p:txBody>
        </p:sp>
        <p:sp>
          <p:nvSpPr>
            <p:cNvPr id="22" name="TextBox 21">
              <a:extLst>
                <a:ext uri="{FF2B5EF4-FFF2-40B4-BE49-F238E27FC236}">
                  <a16:creationId xmlns="" xmlns:a16="http://schemas.microsoft.com/office/drawing/2014/main" id="{7BB8ADC8-98B1-4286-B630-72519D63A61D}"/>
                </a:ext>
              </a:extLst>
            </p:cNvPr>
            <p:cNvSpPr txBox="1"/>
            <p:nvPr/>
          </p:nvSpPr>
          <p:spPr>
            <a:xfrm>
              <a:off x="1423020" y="4179475"/>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Define the loss function and the optimization method.</a:t>
              </a:r>
              <a:endParaRPr lang="en-US" sz="1400" dirty="0"/>
            </a:p>
          </p:txBody>
        </p:sp>
        <p:sp>
          <p:nvSpPr>
            <p:cNvPr id="23" name="TextBox 22">
              <a:extLst>
                <a:ext uri="{FF2B5EF4-FFF2-40B4-BE49-F238E27FC236}">
                  <a16:creationId xmlns="" xmlns:a16="http://schemas.microsoft.com/office/drawing/2014/main" id="{BE08FC15-5C4D-43A5-BE20-052D48425534}"/>
                </a:ext>
              </a:extLst>
            </p:cNvPr>
            <p:cNvSpPr txBox="1"/>
            <p:nvPr/>
          </p:nvSpPr>
          <p:spPr>
            <a:xfrm>
              <a:off x="1423020" y="4824678"/>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err="1"/>
                <a:t>global_variables</a:t>
              </a:r>
              <a:r>
                <a:rPr lang="en-US" altLang="ko-KR" sz="1400" err="1"/>
                <a:t>_</a:t>
              </a:r>
              <a:r>
                <a:rPr lang="en-US" altLang="ko-KR" sz="1400"/>
                <a:t>initializer()</a:t>
              </a:r>
              <a:endParaRPr lang="en-US" sz="1400" dirty="0"/>
            </a:p>
          </p:txBody>
        </p:sp>
        <p:sp>
          <p:nvSpPr>
            <p:cNvPr id="24" name="TextBox 23">
              <a:extLst>
                <a:ext uri="{FF2B5EF4-FFF2-40B4-BE49-F238E27FC236}">
                  <a16:creationId xmlns="" xmlns:a16="http://schemas.microsoft.com/office/drawing/2014/main" id="{755AA4AF-BC29-4D5E-BF16-F4C904757A08}"/>
                </a:ext>
              </a:extLst>
            </p:cNvPr>
            <p:cNvSpPr txBox="1"/>
            <p:nvPr/>
          </p:nvSpPr>
          <p:spPr>
            <a:xfrm>
              <a:off x="1423020" y="5469879"/>
              <a:ext cx="7056784" cy="584775"/>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Session instance. </a:t>
              </a:r>
            </a:p>
            <a:p>
              <a:r>
                <a:rPr lang="en-US" altLang="ko-KR" sz="1400" dirty="0"/>
                <a:t>Send data to the</a:t>
              </a:r>
              <a:r>
                <a:rPr lang="ko-KR" altLang="en-US" sz="1400" dirty="0"/>
                <a:t> </a:t>
              </a:r>
              <a:r>
                <a:rPr lang="en-US" altLang="ko-KR" sz="1400" dirty="0"/>
                <a:t>placeholders and train the model.</a:t>
              </a:r>
              <a:endParaRPr lang="en-US" sz="1400" dirty="0"/>
            </a:p>
          </p:txBody>
        </p:sp>
      </p:grpSp>
      <p:grpSp>
        <p:nvGrpSpPr>
          <p:cNvPr id="25" name="그룹 2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0" name="직사각형 2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5042135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MNIST data of handwritten digits</a:t>
              </a: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Handwritten images of digits (0~9). Image size is 28×28 (748 pixels).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55,000 training and 10,000 testing cases.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digit label is one-hot-encoded.</a:t>
            </a:r>
          </a:p>
        </p:txBody>
      </p:sp>
      <p:graphicFrame>
        <p:nvGraphicFramePr>
          <p:cNvPr id="26" name="Table 5">
            <a:extLst>
              <a:ext uri="{FF2B5EF4-FFF2-40B4-BE49-F238E27FC236}">
                <a16:creationId xmlns="" xmlns:a16="http://schemas.microsoft.com/office/drawing/2014/main" id="{716E78CC-ACF9-470C-89C4-3BD649FF27CF}"/>
              </a:ext>
            </a:extLst>
          </p:cNvPr>
          <p:cNvGraphicFramePr>
            <a:graphicFrameLocks noGrp="1"/>
          </p:cNvGraphicFramePr>
          <p:nvPr>
            <p:extLst>
              <p:ext uri="{D42A27DB-BD31-4B8C-83A1-F6EECF244321}">
                <p14:modId xmlns:p14="http://schemas.microsoft.com/office/powerpoint/2010/main" val="805867393"/>
              </p:ext>
            </p:extLst>
          </p:nvPr>
        </p:nvGraphicFramePr>
        <p:xfrm>
          <a:off x="1623774" y="2924944"/>
          <a:ext cx="5638800" cy="792480"/>
        </p:xfrm>
        <a:graphic>
          <a:graphicData uri="http://schemas.openxmlformats.org/drawingml/2006/table">
            <a:tbl>
              <a:tblPr firstRow="1" bandRow="1">
                <a:tableStyleId>{5940675A-B579-460E-94D1-54222C63F5DA}</a:tableStyleId>
              </a:tblPr>
              <a:tblGrid>
                <a:gridCol w="563880">
                  <a:extLst>
                    <a:ext uri="{9D8B030D-6E8A-4147-A177-3AD203B41FA5}">
                      <a16:colId xmlns="" xmlns:a16="http://schemas.microsoft.com/office/drawing/2014/main" val="20000"/>
                    </a:ext>
                  </a:extLst>
                </a:gridCol>
                <a:gridCol w="563880">
                  <a:extLst>
                    <a:ext uri="{9D8B030D-6E8A-4147-A177-3AD203B41FA5}">
                      <a16:colId xmlns="" xmlns:a16="http://schemas.microsoft.com/office/drawing/2014/main" val="20001"/>
                    </a:ext>
                  </a:extLst>
                </a:gridCol>
                <a:gridCol w="563880">
                  <a:extLst>
                    <a:ext uri="{9D8B030D-6E8A-4147-A177-3AD203B41FA5}">
                      <a16:colId xmlns="" xmlns:a16="http://schemas.microsoft.com/office/drawing/2014/main" val="20002"/>
                    </a:ext>
                  </a:extLst>
                </a:gridCol>
                <a:gridCol w="563880">
                  <a:extLst>
                    <a:ext uri="{9D8B030D-6E8A-4147-A177-3AD203B41FA5}">
                      <a16:colId xmlns="" xmlns:a16="http://schemas.microsoft.com/office/drawing/2014/main" val="20003"/>
                    </a:ext>
                  </a:extLst>
                </a:gridCol>
                <a:gridCol w="563880">
                  <a:extLst>
                    <a:ext uri="{9D8B030D-6E8A-4147-A177-3AD203B41FA5}">
                      <a16:colId xmlns="" xmlns:a16="http://schemas.microsoft.com/office/drawing/2014/main" val="20004"/>
                    </a:ext>
                  </a:extLst>
                </a:gridCol>
                <a:gridCol w="563880">
                  <a:extLst>
                    <a:ext uri="{9D8B030D-6E8A-4147-A177-3AD203B41FA5}">
                      <a16:colId xmlns="" xmlns:a16="http://schemas.microsoft.com/office/drawing/2014/main" val="20005"/>
                    </a:ext>
                  </a:extLst>
                </a:gridCol>
                <a:gridCol w="563880">
                  <a:extLst>
                    <a:ext uri="{9D8B030D-6E8A-4147-A177-3AD203B41FA5}">
                      <a16:colId xmlns="" xmlns:a16="http://schemas.microsoft.com/office/drawing/2014/main" val="20006"/>
                    </a:ext>
                  </a:extLst>
                </a:gridCol>
                <a:gridCol w="563880">
                  <a:extLst>
                    <a:ext uri="{9D8B030D-6E8A-4147-A177-3AD203B41FA5}">
                      <a16:colId xmlns="" xmlns:a16="http://schemas.microsoft.com/office/drawing/2014/main" val="20007"/>
                    </a:ext>
                  </a:extLst>
                </a:gridCol>
                <a:gridCol w="563880">
                  <a:extLst>
                    <a:ext uri="{9D8B030D-6E8A-4147-A177-3AD203B41FA5}">
                      <a16:colId xmlns="" xmlns:a16="http://schemas.microsoft.com/office/drawing/2014/main" val="20008"/>
                    </a:ext>
                  </a:extLst>
                </a:gridCol>
                <a:gridCol w="563880">
                  <a:extLst>
                    <a:ext uri="{9D8B030D-6E8A-4147-A177-3AD203B41FA5}">
                      <a16:colId xmlns="" xmlns:a16="http://schemas.microsoft.com/office/drawing/2014/main" val="20009"/>
                    </a:ext>
                  </a:extLst>
                </a:gridCol>
              </a:tblGrid>
              <a:tr h="396240">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X0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X1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X2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X3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X4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X5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X7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X9</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9624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253215586"/>
                  </a:ext>
                </a:extLst>
              </a:tr>
            </a:tbl>
          </a:graphicData>
        </a:graphic>
      </p:graphicFrame>
      <p:sp>
        <p:nvSpPr>
          <p:cNvPr id="30" name="직사각형 29">
            <a:extLst>
              <a:ext uri="{FF2B5EF4-FFF2-40B4-BE49-F238E27FC236}">
                <a16:creationId xmlns="" xmlns:a16="http://schemas.microsoft.com/office/drawing/2014/main" id="{6E9FA6AB-C4A3-4148-9771-E5BE46BEAB8F}"/>
              </a:ext>
            </a:extLst>
          </p:cNvPr>
          <p:cNvSpPr/>
          <p:nvPr/>
        </p:nvSpPr>
        <p:spPr>
          <a:xfrm>
            <a:off x="4443174" y="2924946"/>
            <a:ext cx="556580" cy="79248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Straight Arrow Connector 18">
            <a:extLst>
              <a:ext uri="{FF2B5EF4-FFF2-40B4-BE49-F238E27FC236}">
                <a16:creationId xmlns="" xmlns:a16="http://schemas.microsoft.com/office/drawing/2014/main" id="{84F97AAD-BCF8-4D4E-BBD3-32C761927E38}"/>
              </a:ext>
            </a:extLst>
          </p:cNvPr>
          <p:cNvCxnSpPr>
            <a:cxnSpLocks/>
            <a:stCxn id="32" idx="1"/>
          </p:cNvCxnSpPr>
          <p:nvPr/>
        </p:nvCxnSpPr>
        <p:spPr>
          <a:xfrm flipH="1" flipV="1">
            <a:off x="4749800" y="3793822"/>
            <a:ext cx="1744108" cy="822582"/>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12">
            <a:extLst>
              <a:ext uri="{FF2B5EF4-FFF2-40B4-BE49-F238E27FC236}">
                <a16:creationId xmlns="" xmlns:a16="http://schemas.microsoft.com/office/drawing/2014/main" id="{74102361-206A-4559-A282-69EAC9FD3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908" y="3896404"/>
            <a:ext cx="1435232" cy="1440000"/>
          </a:xfrm>
          <a:prstGeom prst="rect">
            <a:avLst/>
          </a:prstGeom>
          <a:ln w="6350">
            <a:solidFill>
              <a:srgbClr val="FF0000"/>
            </a:solidFill>
          </a:ln>
        </p:spPr>
      </p:pic>
      <p:grpSp>
        <p:nvGrpSpPr>
          <p:cNvPr id="33" name="그룹 3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219985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3" name="직사각형 12">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#0602</a:t>
            </a:r>
          </a:p>
        </p:txBody>
      </p:sp>
      <p:grpSp>
        <p:nvGrpSpPr>
          <p:cNvPr id="14" name="그룹 13">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19"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0602.</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7" name="그림 16"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1081642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3" name="직사각형 12">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#0603</a:t>
            </a:r>
          </a:p>
        </p:txBody>
      </p:sp>
      <p:grpSp>
        <p:nvGrpSpPr>
          <p:cNvPr id="14" name="그룹 13">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19"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0603</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7" name="그림 16"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14628043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3" name="직사각형 12">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#0604</a:t>
            </a:r>
          </a:p>
        </p:txBody>
      </p:sp>
      <p:grpSp>
        <p:nvGrpSpPr>
          <p:cNvPr id="14" name="그룹 13">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19"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0604</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7" name="그림 16"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39862040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912071" y="2748696"/>
            <a:ext cx="7999782" cy="2733977"/>
            <a:chOff x="912071" y="2748696"/>
            <a:chExt cx="7999782" cy="2733977"/>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1" y="3133792"/>
              <a:ext cx="7999782"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Deep Learning Methods with TensorFlow and Keras </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74869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1051307" y="4365104"/>
              <a:ext cx="5700472" cy="1117569"/>
              <a:chOff x="1051307" y="3923538"/>
              <a:chExt cx="5700472" cy="1117569"/>
            </a:xfrm>
          </p:grpSpPr>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5700472" cy="707780"/>
                <a:chOff x="1051307" y="4065033"/>
                <a:chExt cx="5700472" cy="707780"/>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3.1. Main Features of TensorFlow</a:t>
                  </a: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Keras Basics</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sp>
            <p:nvSpPr>
              <p:cNvPr id="14" name="직사각형 13">
                <a:extLst>
                  <a:ext uri="{FF2B5EF4-FFF2-40B4-BE49-F238E27FC236}">
                    <a16:creationId xmlns="" xmlns:a16="http://schemas.microsoft.com/office/drawing/2014/main" id="{475B5DE5-347D-4119-80E7-2377740127D9}"/>
                  </a:ext>
                </a:extLst>
              </p:cNvPr>
              <p:cNvSpPr/>
              <p:nvPr/>
            </p:nvSpPr>
            <p:spPr>
              <a:xfrm>
                <a:off x="1234128" y="476419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AI with Keras</a:t>
                </a:r>
              </a:p>
            </p:txBody>
          </p:sp>
          <p:sp>
            <p:nvSpPr>
              <p:cNvPr id="15" name="직사각형 14">
                <a:extLst>
                  <a:ext uri="{FF2B5EF4-FFF2-40B4-BE49-F238E27FC236}">
                    <a16:creationId xmlns="" xmlns:a16="http://schemas.microsoft.com/office/drawing/2014/main" id="{42D16157-71AB-4EEC-81F2-DE5463F000C0}"/>
                  </a:ext>
                </a:extLst>
              </p:cNvPr>
              <p:cNvSpPr/>
              <p:nvPr/>
            </p:nvSpPr>
            <p:spPr>
              <a:xfrm>
                <a:off x="1051307" y="476302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7969457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a:t>
              </a:r>
              <a:r>
                <a:rPr lang="en-US" altLang="ko-KR" dirty="0">
                  <a:solidFill>
                    <a:schemeClr val="bg1"/>
                  </a:solidFill>
                  <a:latin typeface="Samsung Sharp Sans Medium" pitchFamily="2" charset="0"/>
                  <a:cs typeface="Samsung Sharp Sans Medium" pitchFamily="2" charset="0"/>
                </a:rPr>
                <a:t>Main Features of TensorFlow</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Main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Features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of TensorFlow (1/3)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C95676FF-9757-459A-AB46-0EE9E558648A}"/>
              </a:ext>
            </a:extLst>
          </p:cNvPr>
          <p:cNvSpPr/>
          <p:nvPr/>
        </p:nvSpPr>
        <p:spPr>
          <a:xfrm>
            <a:off x="558924" y="1864185"/>
            <a:ext cx="8909076" cy="105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TensorFlow is a programming interface used to build and execute machine learning algorithms. It supports many platforms, and it is flexible for expansion.</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TensorFlow</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API</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has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become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more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stable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and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mature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after</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its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initial</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release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1.0</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2017.</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It was renewed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after</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release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2.0</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2019.</a:t>
            </a:r>
          </a:p>
        </p:txBody>
      </p:sp>
    </p:spTree>
    <p:extLst>
      <p:ext uri="{BB962C8B-B14F-4D97-AF65-F5344CB8AC3E}">
        <p14:creationId xmlns:p14="http://schemas.microsoft.com/office/powerpoint/2010/main" val="40887489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a:t>
              </a:r>
              <a:r>
                <a:rPr lang="en-US" altLang="ko-KR" dirty="0">
                  <a:solidFill>
                    <a:schemeClr val="bg1"/>
                  </a:solidFill>
                  <a:latin typeface="Samsung Sharp Sans Medium" pitchFamily="2" charset="0"/>
                  <a:cs typeface="Samsung Sharp Sans Medium" pitchFamily="2" charset="0"/>
                </a:rPr>
                <a:t>Main Features of TensorFlow</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Main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Features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of TensorFlow (2/3)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1" name="직사각형 10">
            <a:extLst>
              <a:ext uri="{FF2B5EF4-FFF2-40B4-BE49-F238E27FC236}">
                <a16:creationId xmlns="" xmlns:a16="http://schemas.microsoft.com/office/drawing/2014/main" id="{C95676FF-9757-459A-AB46-0EE9E558648A}"/>
              </a:ext>
            </a:extLst>
          </p:cNvPr>
          <p:cNvSpPr/>
          <p:nvPr/>
        </p:nvSpPr>
        <p:spPr>
          <a:xfrm>
            <a:off x="558924" y="1864185"/>
            <a:ext cx="8909076" cy="1713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Based on user feedback, the TensorFlow team decided to support dynamic computational graphs for TensorFlow 2.0.</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Thus, building and training neural networks became much easier.</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dynamic computational graphs iterate graph execution and declaration, TensorFlow 2.0 will be much more natural and comfortable for Python and </a:t>
            </a:r>
            <a:r>
              <a:rPr lang="en-US" altLang="ko-KR" sz="1300" dirty="0" err="1">
                <a:solidFill>
                  <a:schemeClr val="tx1"/>
                </a:solidFill>
                <a:latin typeface="SamsungOne 400" panose="020B0503030303020204" pitchFamily="34" charset="0"/>
                <a:ea typeface="SamsungOne 400" panose="020B0503030303020204" pitchFamily="34" charset="0"/>
              </a:rPr>
              <a:t>NumPy</a:t>
            </a:r>
            <a:r>
              <a:rPr lang="en-US" altLang="ko-KR" sz="1300" dirty="0">
                <a:solidFill>
                  <a:schemeClr val="tx1"/>
                </a:solidFill>
                <a:latin typeface="SamsungOne 400" panose="020B0503030303020204" pitchFamily="34" charset="0"/>
                <a:ea typeface="SamsungOne 400" panose="020B0503030303020204" pitchFamily="34" charset="0"/>
              </a:rPr>
              <a:t> users. </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TensorFlow 2.0 offers TensorFlow 1.x API in the </a:t>
            </a:r>
            <a:r>
              <a:rPr lang="en-US" altLang="ko-KR" sz="1300" dirty="0" err="1">
                <a:solidFill>
                  <a:schemeClr val="tx1"/>
                </a:solidFill>
                <a:latin typeface="SamsungOne 400" panose="020B0503030303020204" pitchFamily="34" charset="0"/>
                <a:ea typeface="SamsungOne 400" panose="020B0503030303020204" pitchFamily="34" charset="0"/>
              </a:rPr>
              <a:t>tf.combat</a:t>
            </a:r>
            <a:r>
              <a:rPr lang="en-US" altLang="ko-KR" sz="1300" dirty="0">
                <a:solidFill>
                  <a:schemeClr val="tx1"/>
                </a:solidFill>
                <a:latin typeface="SamsungOne 400" panose="020B0503030303020204" pitchFamily="34" charset="0"/>
                <a:ea typeface="SamsungOne 400" panose="020B0503030303020204" pitchFamily="34" charset="0"/>
              </a:rPr>
              <a:t> module. </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Using the above model, users will be able to gradually migrate their codes to TensorFlow v.2 API. </a:t>
            </a:r>
          </a:p>
        </p:txBody>
      </p:sp>
    </p:spTree>
    <p:extLst>
      <p:ext uri="{BB962C8B-B14F-4D97-AF65-F5344CB8AC3E}">
        <p14:creationId xmlns:p14="http://schemas.microsoft.com/office/powerpoint/2010/main" val="26227245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a:t>
              </a:r>
              <a:r>
                <a:rPr lang="en-US" altLang="ko-KR" dirty="0">
                  <a:solidFill>
                    <a:schemeClr val="bg1"/>
                  </a:solidFill>
                  <a:latin typeface="Samsung Sharp Sans Medium" pitchFamily="2" charset="0"/>
                  <a:cs typeface="Samsung Sharp Sans Medium" pitchFamily="2" charset="0"/>
                </a:rPr>
                <a:t>Main Features of TensorFlow</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Main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Features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of TensorFlow (3/3)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1" name="직사각형 10">
            <a:extLst>
              <a:ext uri="{FF2B5EF4-FFF2-40B4-BE49-F238E27FC236}">
                <a16:creationId xmlns="" xmlns:a16="http://schemas.microsoft.com/office/drawing/2014/main" id="{C95676FF-9757-459A-AB46-0EE9E558648A}"/>
              </a:ext>
            </a:extLst>
          </p:cNvPr>
          <p:cNvSpPr/>
          <p:nvPr/>
        </p:nvSpPr>
        <p:spPr>
          <a:xfrm>
            <a:off x="558924" y="1864185"/>
            <a:ext cx="8909076" cy="1513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Another central feature of TensorFlow is the capability to use one or multiple GPUs.</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efficiently train deep learning models in large-scale datasets and systems.</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TensorFlow is an open-source library for the public, but it is sponsored and supported by Google.</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large team of software engineers is consistently expanding and improving the library.</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it is an open-source library, many developers support </a:t>
            </a:r>
            <a:r>
              <a:rPr lang="en-US" altLang="ko-KR" sz="1300" dirty="0" err="1">
                <a:solidFill>
                  <a:schemeClr val="tx1"/>
                </a:solidFill>
                <a:latin typeface="SamsungOne 400" panose="020B0503030303020204" pitchFamily="34" charset="0"/>
                <a:ea typeface="SamsungOne 400" panose="020B0503030303020204" pitchFamily="34" charset="0"/>
              </a:rPr>
              <a:t>TensorFlow</a:t>
            </a:r>
            <a:r>
              <a:rPr lang="en-US" altLang="ko-KR" sz="13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491579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Substitute x1 with 1 and x2 with 0.</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3" name="그룹 12"/>
          <p:cNvGrpSpPr/>
          <p:nvPr/>
        </p:nvGrpSpPr>
        <p:grpSpPr>
          <a:xfrm>
            <a:off x="1855068" y="2273871"/>
            <a:ext cx="6336828" cy="3531393"/>
            <a:chOff x="1855068" y="2201863"/>
            <a:chExt cx="6336828" cy="3531393"/>
          </a:xfrm>
        </p:grpSpPr>
        <p:sp>
          <p:nvSpPr>
            <p:cNvPr id="14" name="직사각형 13">
              <a:extLst>
                <a:ext uri="{FF2B5EF4-FFF2-40B4-BE49-F238E27FC236}">
                  <a16:creationId xmlns="" xmlns:a16="http://schemas.microsoft.com/office/drawing/2014/main" id="{72821115-D188-489C-9133-C6F3B32A099F}"/>
                </a:ext>
              </a:extLst>
            </p:cNvPr>
            <p:cNvSpPr/>
            <p:nvPr/>
          </p:nvSpPr>
          <p:spPr>
            <a:xfrm>
              <a:off x="1855068" y="2201863"/>
              <a:ext cx="6336828" cy="3531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18" name="TextBox 17">
              <a:extLst>
                <a:ext uri="{FF2B5EF4-FFF2-40B4-BE49-F238E27FC236}">
                  <a16:creationId xmlns="" xmlns:a16="http://schemas.microsoft.com/office/drawing/2014/main" id="{69C13C14-FB48-4F8E-92A3-49F3F4BE3AEF}"/>
                </a:ext>
              </a:extLst>
            </p:cNvPr>
            <p:cNvSpPr txBox="1"/>
            <p:nvPr/>
          </p:nvSpPr>
          <p:spPr>
            <a:xfrm>
              <a:off x="2351722" y="2456892"/>
              <a:ext cx="2428870"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The bias is generally fixed as 1.</a:t>
              </a:r>
              <a:endParaRPr kumimoji="1" lang="ko-KR" altLang="en-US" sz="1300" dirty="0">
                <a:latin typeface="SamsungOne 400" panose="020B0503030303020204" pitchFamily="34" charset="0"/>
              </a:endParaRPr>
            </a:p>
          </p:txBody>
        </p:sp>
        <p:grpSp>
          <p:nvGrpSpPr>
            <p:cNvPr id="19" name="그룹 18">
              <a:extLst>
                <a:ext uri="{FF2B5EF4-FFF2-40B4-BE49-F238E27FC236}">
                  <a16:creationId xmlns="" xmlns:a16="http://schemas.microsoft.com/office/drawing/2014/main" id="{99E8A04C-BCF6-49BF-B2BA-6890C863800A}"/>
                </a:ext>
              </a:extLst>
            </p:cNvPr>
            <p:cNvGrpSpPr/>
            <p:nvPr/>
          </p:nvGrpSpPr>
          <p:grpSpPr>
            <a:xfrm>
              <a:off x="2359125" y="2781528"/>
              <a:ext cx="4751769" cy="2696368"/>
              <a:chOff x="1656270" y="3163927"/>
              <a:chExt cx="4751769" cy="2696368"/>
            </a:xfrm>
          </p:grpSpPr>
          <p:sp>
            <p:nvSpPr>
              <p:cNvPr id="20" name="타원 19">
                <a:extLst>
                  <a:ext uri="{FF2B5EF4-FFF2-40B4-BE49-F238E27FC236}">
                    <a16:creationId xmlns="" xmlns:a16="http://schemas.microsoft.com/office/drawing/2014/main" id="{548DCC04-E20B-464F-8602-F8D88E927D7E}"/>
                  </a:ext>
                </a:extLst>
              </p:cNvPr>
              <p:cNvSpPr>
                <a:spLocks noChangeAspect="1"/>
              </p:cNvSpPr>
              <p:nvPr/>
            </p:nvSpPr>
            <p:spPr>
              <a:xfrm>
                <a:off x="4726761" y="4129070"/>
                <a:ext cx="666055" cy="666055"/>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a:latin typeface="SamsungOne 400" panose="020B0503030303020204" pitchFamily="34" charset="0"/>
                    <a:ea typeface="SamsungOne 400" panose="020B0503030303020204" pitchFamily="34" charset="0"/>
                  </a:rPr>
                  <a:t>-0.5</a:t>
                </a:r>
                <a:endParaRPr lang="ko-KR" altLang="en-US" sz="1300" dirty="0">
                  <a:latin typeface="SamsungOne 400" panose="020B0503030303020204" pitchFamily="34" charset="0"/>
                </a:endParaRPr>
              </a:p>
            </p:txBody>
          </p:sp>
          <p:sp>
            <p:nvSpPr>
              <p:cNvPr id="21" name="타원 20">
                <a:extLst>
                  <a:ext uri="{FF2B5EF4-FFF2-40B4-BE49-F238E27FC236}">
                    <a16:creationId xmlns="" xmlns:a16="http://schemas.microsoft.com/office/drawing/2014/main" id="{6A162B71-6E9B-4207-BB6D-85C2AF67294D}"/>
                  </a:ext>
                </a:extLst>
              </p:cNvPr>
              <p:cNvSpPr>
                <a:spLocks noChangeAspect="1"/>
              </p:cNvSpPr>
              <p:nvPr/>
            </p:nvSpPr>
            <p:spPr>
              <a:xfrm>
                <a:off x="3097188" y="3163927"/>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a:latin typeface="SamsungOne 400" panose="020B0503030303020204" pitchFamily="34" charset="0"/>
                    <a:ea typeface="SamsungOne 400" panose="020B0503030303020204" pitchFamily="34" charset="0"/>
                  </a:rPr>
                  <a:t>1</a:t>
                </a:r>
                <a:endParaRPr lang="ko-KR" altLang="en-US" sz="1300" dirty="0">
                  <a:latin typeface="SamsungOne 400" panose="020B0503030303020204" pitchFamily="34" charset="0"/>
                </a:endParaRPr>
              </a:p>
            </p:txBody>
          </p:sp>
          <p:sp>
            <p:nvSpPr>
              <p:cNvPr id="22" name="타원 21">
                <a:extLst>
                  <a:ext uri="{FF2B5EF4-FFF2-40B4-BE49-F238E27FC236}">
                    <a16:creationId xmlns="" xmlns:a16="http://schemas.microsoft.com/office/drawing/2014/main" id="{78CD42C3-4AD3-499E-A4C7-857E13FA451A}"/>
                  </a:ext>
                </a:extLst>
              </p:cNvPr>
              <p:cNvSpPr>
                <a:spLocks noChangeAspect="1"/>
              </p:cNvSpPr>
              <p:nvPr/>
            </p:nvSpPr>
            <p:spPr>
              <a:xfrm>
                <a:off x="3097188" y="4255066"/>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a:latin typeface="SamsungOne 400" panose="020B0503030303020204" pitchFamily="34" charset="0"/>
                    <a:ea typeface="SamsungOne 400" panose="020B0503030303020204" pitchFamily="34" charset="0"/>
                  </a:rPr>
                  <a:t>0</a:t>
                </a:r>
                <a:endParaRPr lang="ko-KR" altLang="en-US" sz="1300" dirty="0">
                  <a:latin typeface="SamsungOne 400" panose="020B0503030303020204" pitchFamily="34" charset="0"/>
                </a:endParaRPr>
              </a:p>
            </p:txBody>
          </p:sp>
          <p:sp>
            <p:nvSpPr>
              <p:cNvPr id="23" name="타원 22">
                <a:extLst>
                  <a:ext uri="{FF2B5EF4-FFF2-40B4-BE49-F238E27FC236}">
                    <a16:creationId xmlns="" xmlns:a16="http://schemas.microsoft.com/office/drawing/2014/main" id="{3B6F1B60-4547-4E04-ABB0-EB5B787C0554}"/>
                  </a:ext>
                </a:extLst>
              </p:cNvPr>
              <p:cNvSpPr>
                <a:spLocks noChangeAspect="1"/>
              </p:cNvSpPr>
              <p:nvPr/>
            </p:nvSpPr>
            <p:spPr>
              <a:xfrm>
                <a:off x="3097188" y="5346204"/>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a:latin typeface="SamsungOne 400" panose="020B0503030303020204" pitchFamily="34" charset="0"/>
                    <a:ea typeface="SamsungOne 400" panose="020B0503030303020204" pitchFamily="34" charset="0"/>
                  </a:rPr>
                  <a:t>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 xmlns:a16="http://schemas.microsoft.com/office/drawing/2014/main" id="{8A9D68A1-3AF1-458E-A778-3ACBCC208ABA}"/>
                  </a:ext>
                </a:extLst>
              </p:cNvPr>
              <p:cNvCxnSpPr>
                <a:cxnSpLocks/>
                <a:endCxn id="21" idx="2"/>
              </p:cNvCxnSpPr>
              <p:nvPr/>
            </p:nvCxnSpPr>
            <p:spPr>
              <a:xfrm>
                <a:off x="2503140" y="3370959"/>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 xmlns:a16="http://schemas.microsoft.com/office/drawing/2014/main" id="{5DBAAFBD-53A7-43F5-8475-4DCECA45A048}"/>
                  </a:ext>
                </a:extLst>
              </p:cNvPr>
              <p:cNvCxnSpPr>
                <a:cxnSpLocks/>
              </p:cNvCxnSpPr>
              <p:nvPr/>
            </p:nvCxnSpPr>
            <p:spPr>
              <a:xfrm>
                <a:off x="2503140" y="4462097"/>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 xmlns:a16="http://schemas.microsoft.com/office/drawing/2014/main" id="{D5356251-F482-47FE-89C9-36170762F570}"/>
                  </a:ext>
                </a:extLst>
              </p:cNvPr>
              <p:cNvCxnSpPr>
                <a:cxnSpLocks/>
              </p:cNvCxnSpPr>
              <p:nvPr/>
            </p:nvCxnSpPr>
            <p:spPr>
              <a:xfrm>
                <a:off x="2503140" y="5553236"/>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99D3977A-C330-4728-8ECD-05A749C8B1B9}"/>
                  </a:ext>
                </a:extLst>
              </p:cNvPr>
              <p:cNvCxnSpPr>
                <a:cxnSpLocks/>
                <a:stCxn id="23" idx="6"/>
              </p:cNvCxnSpPr>
              <p:nvPr/>
            </p:nvCxnSpPr>
            <p:spPr>
              <a:xfrm flipV="1">
                <a:off x="3511252" y="4570095"/>
                <a:ext cx="1224578" cy="98314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A55BAB39-2FDA-422E-B952-7C952AE863C3}"/>
                  </a:ext>
                </a:extLst>
              </p:cNvPr>
              <p:cNvCxnSpPr>
                <a:cxnSpLocks/>
                <a:stCxn id="21" idx="6"/>
              </p:cNvCxnSpPr>
              <p:nvPr/>
            </p:nvCxnSpPr>
            <p:spPr>
              <a:xfrm>
                <a:off x="3511252" y="3370959"/>
                <a:ext cx="1215509" cy="99414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0352A88E-6127-4615-900A-106824A90736}"/>
                  </a:ext>
                </a:extLst>
              </p:cNvPr>
              <p:cNvCxnSpPr>
                <a:stCxn id="22" idx="6"/>
                <a:endCxn id="20" idx="2"/>
              </p:cNvCxnSpPr>
              <p:nvPr/>
            </p:nvCxnSpPr>
            <p:spPr>
              <a:xfrm>
                <a:off x="3511252" y="4462098"/>
                <a:ext cx="1215509"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19BED287-F479-455A-8A21-43614BD5A691}"/>
                  </a:ext>
                </a:extLst>
              </p:cNvPr>
              <p:cNvSpPr txBox="1"/>
              <p:nvPr/>
            </p:nvSpPr>
            <p:spPr>
              <a:xfrm>
                <a:off x="2662396" y="3270821"/>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4" name="TextBox 33">
                <a:extLst>
                  <a:ext uri="{FF2B5EF4-FFF2-40B4-BE49-F238E27FC236}">
                    <a16:creationId xmlns="" xmlns:a16="http://schemas.microsoft.com/office/drawing/2014/main" id="{16D7FB56-127F-477C-8A33-0B32C90AD2B3}"/>
                  </a:ext>
                </a:extLst>
              </p:cNvPr>
              <p:cNvSpPr txBox="1"/>
              <p:nvPr/>
            </p:nvSpPr>
            <p:spPr>
              <a:xfrm>
                <a:off x="2662396" y="4368936"/>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5" name="TextBox 34">
                <a:extLst>
                  <a:ext uri="{FF2B5EF4-FFF2-40B4-BE49-F238E27FC236}">
                    <a16:creationId xmlns="" xmlns:a16="http://schemas.microsoft.com/office/drawing/2014/main" id="{CA54F8D7-59B3-45B5-8D26-50016D561FD7}"/>
                  </a:ext>
                </a:extLst>
              </p:cNvPr>
              <p:cNvSpPr txBox="1"/>
              <p:nvPr/>
            </p:nvSpPr>
            <p:spPr>
              <a:xfrm>
                <a:off x="2662396" y="5460184"/>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a:t>
                </a:r>
                <a:endParaRPr lang="ko-KR" altLang="en-US" sz="1300" dirty="0"/>
              </a:p>
            </p:txBody>
          </p:sp>
          <p:sp>
            <p:nvSpPr>
              <p:cNvPr id="36" name="TextBox 35">
                <a:extLst>
                  <a:ext uri="{FF2B5EF4-FFF2-40B4-BE49-F238E27FC236}">
                    <a16:creationId xmlns="" xmlns:a16="http://schemas.microsoft.com/office/drawing/2014/main" id="{794BB886-8A6D-4ECF-AE9A-73B1843BD683}"/>
                  </a:ext>
                </a:extLst>
              </p:cNvPr>
              <p:cNvSpPr txBox="1"/>
              <p:nvPr/>
            </p:nvSpPr>
            <p:spPr>
              <a:xfrm>
                <a:off x="4001711" y="3537013"/>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w0</a:t>
                </a:r>
                <a:endParaRPr lang="ko-KR" altLang="en-US" sz="1300" dirty="0"/>
              </a:p>
            </p:txBody>
          </p:sp>
          <p:sp>
            <p:nvSpPr>
              <p:cNvPr id="37" name="TextBox 36">
                <a:extLst>
                  <a:ext uri="{FF2B5EF4-FFF2-40B4-BE49-F238E27FC236}">
                    <a16:creationId xmlns="" xmlns:a16="http://schemas.microsoft.com/office/drawing/2014/main" id="{2CB2814B-32A0-412F-BE44-5C9C66B71552}"/>
                  </a:ext>
                </a:extLst>
              </p:cNvPr>
              <p:cNvSpPr txBox="1"/>
              <p:nvPr/>
            </p:nvSpPr>
            <p:spPr>
              <a:xfrm>
                <a:off x="4001711" y="4257092"/>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w1</a:t>
                </a:r>
                <a:endParaRPr lang="ko-KR" altLang="en-US" sz="1300" dirty="0"/>
              </a:p>
            </p:txBody>
          </p:sp>
          <p:sp>
            <p:nvSpPr>
              <p:cNvPr id="38" name="TextBox 37">
                <a:extLst>
                  <a:ext uri="{FF2B5EF4-FFF2-40B4-BE49-F238E27FC236}">
                    <a16:creationId xmlns="" xmlns:a16="http://schemas.microsoft.com/office/drawing/2014/main" id="{AFD11736-4FD1-4BD2-919C-3CCA01B970DD}"/>
                  </a:ext>
                </a:extLst>
              </p:cNvPr>
              <p:cNvSpPr txBox="1"/>
              <p:nvPr/>
            </p:nvSpPr>
            <p:spPr>
              <a:xfrm>
                <a:off x="4001711" y="5121189"/>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w2</a:t>
                </a:r>
                <a:endParaRPr lang="ko-KR" altLang="en-US" sz="1300" dirty="0"/>
              </a:p>
            </p:txBody>
          </p:sp>
          <p:sp>
            <p:nvSpPr>
              <p:cNvPr id="39" name="TextBox 38">
                <a:extLst>
                  <a:ext uri="{FF2B5EF4-FFF2-40B4-BE49-F238E27FC236}">
                    <a16:creationId xmlns="" xmlns:a16="http://schemas.microsoft.com/office/drawing/2014/main" id="{E9205EC6-AB95-419D-9C29-F399F5B63CFD}"/>
                  </a:ext>
                </a:extLst>
              </p:cNvPr>
              <p:cNvSpPr txBox="1"/>
              <p:nvPr/>
            </p:nvSpPr>
            <p:spPr>
              <a:xfrm>
                <a:off x="5382264" y="353701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x0*w0</a:t>
                </a:r>
                <a:endParaRPr lang="ko-KR" altLang="en-US" sz="1300" dirty="0"/>
              </a:p>
            </p:txBody>
          </p:sp>
          <p:sp>
            <p:nvSpPr>
              <p:cNvPr id="40" name="TextBox 39">
                <a:extLst>
                  <a:ext uri="{FF2B5EF4-FFF2-40B4-BE49-F238E27FC236}">
                    <a16:creationId xmlns="" xmlns:a16="http://schemas.microsoft.com/office/drawing/2014/main" id="{4CF50557-D3EC-4C11-A810-06E8ABAAD441}"/>
                  </a:ext>
                </a:extLst>
              </p:cNvPr>
              <p:cNvSpPr txBox="1"/>
              <p:nvPr/>
            </p:nvSpPr>
            <p:spPr>
              <a:xfrm>
                <a:off x="5382264" y="429014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x1*w1</a:t>
                </a:r>
                <a:endParaRPr lang="ko-KR" altLang="en-US" sz="1300" dirty="0"/>
              </a:p>
            </p:txBody>
          </p:sp>
          <p:sp>
            <p:nvSpPr>
              <p:cNvPr id="41" name="TextBox 40">
                <a:extLst>
                  <a:ext uri="{FF2B5EF4-FFF2-40B4-BE49-F238E27FC236}">
                    <a16:creationId xmlns="" xmlns:a16="http://schemas.microsoft.com/office/drawing/2014/main" id="{F7794492-F97D-4141-AEF3-54CC28256D7A}"/>
                  </a:ext>
                </a:extLst>
              </p:cNvPr>
              <p:cNvSpPr txBox="1"/>
              <p:nvPr/>
            </p:nvSpPr>
            <p:spPr>
              <a:xfrm>
                <a:off x="5382264" y="5121189"/>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x2*w2</a:t>
                </a:r>
                <a:endParaRPr lang="ko-KR" altLang="en-US" sz="1300" dirty="0"/>
              </a:p>
            </p:txBody>
          </p:sp>
          <p:sp>
            <p:nvSpPr>
              <p:cNvPr id="42" name="TextBox 41">
                <a:extLst>
                  <a:ext uri="{FF2B5EF4-FFF2-40B4-BE49-F238E27FC236}">
                    <a16:creationId xmlns="" xmlns:a16="http://schemas.microsoft.com/office/drawing/2014/main" id="{B7F226C3-3B90-4700-8579-CE36E6E74CA6}"/>
                  </a:ext>
                </a:extLst>
              </p:cNvPr>
              <p:cNvSpPr txBox="1"/>
              <p:nvPr/>
            </p:nvSpPr>
            <p:spPr>
              <a:xfrm>
                <a:off x="6007147" y="3537012"/>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3" name="TextBox 42">
                <a:extLst>
                  <a:ext uri="{FF2B5EF4-FFF2-40B4-BE49-F238E27FC236}">
                    <a16:creationId xmlns="" xmlns:a16="http://schemas.microsoft.com/office/drawing/2014/main" id="{30E8FB20-D562-4831-A9F1-D05379707FFD}"/>
                  </a:ext>
                </a:extLst>
              </p:cNvPr>
              <p:cNvSpPr txBox="1"/>
              <p:nvPr/>
            </p:nvSpPr>
            <p:spPr>
              <a:xfrm>
                <a:off x="6007147" y="4285476"/>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a:t>
                </a:r>
                <a:endParaRPr lang="ko-KR" altLang="en-US" sz="1300" dirty="0"/>
              </a:p>
            </p:txBody>
          </p:sp>
          <p:sp>
            <p:nvSpPr>
              <p:cNvPr id="44" name="TextBox 43">
                <a:extLst>
                  <a:ext uri="{FF2B5EF4-FFF2-40B4-BE49-F238E27FC236}">
                    <a16:creationId xmlns="" xmlns:a16="http://schemas.microsoft.com/office/drawing/2014/main" id="{75FA92D8-4644-47E1-94B8-D540A7688BD9}"/>
                  </a:ext>
                </a:extLst>
              </p:cNvPr>
              <p:cNvSpPr txBox="1"/>
              <p:nvPr/>
            </p:nvSpPr>
            <p:spPr>
              <a:xfrm>
                <a:off x="6007147" y="5121188"/>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a:t>
                </a:r>
                <a:endParaRPr lang="ko-KR" altLang="en-US" sz="1300" dirty="0"/>
              </a:p>
            </p:txBody>
          </p:sp>
          <p:sp>
            <p:nvSpPr>
              <p:cNvPr id="45" name="TextBox 44">
                <a:extLst>
                  <a:ext uri="{FF2B5EF4-FFF2-40B4-BE49-F238E27FC236}">
                    <a16:creationId xmlns="" xmlns:a16="http://schemas.microsoft.com/office/drawing/2014/main" id="{0FCB4E09-8947-4916-BACF-EB0126A7024C}"/>
                  </a:ext>
                </a:extLst>
              </p:cNvPr>
              <p:cNvSpPr txBox="1"/>
              <p:nvPr/>
            </p:nvSpPr>
            <p:spPr>
              <a:xfrm>
                <a:off x="5872793" y="3921578"/>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46" name="TextBox 45">
                <a:extLst>
                  <a:ext uri="{FF2B5EF4-FFF2-40B4-BE49-F238E27FC236}">
                    <a16:creationId xmlns="" xmlns:a16="http://schemas.microsoft.com/office/drawing/2014/main" id="{0A9721EF-B097-4671-B6C4-0C61BB5C9571}"/>
                  </a:ext>
                </a:extLst>
              </p:cNvPr>
              <p:cNvSpPr txBox="1"/>
              <p:nvPr/>
            </p:nvSpPr>
            <p:spPr>
              <a:xfrm>
                <a:off x="5872793" y="4691531"/>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47" name="TextBox 46">
                <a:extLst>
                  <a:ext uri="{FF2B5EF4-FFF2-40B4-BE49-F238E27FC236}">
                    <a16:creationId xmlns="" xmlns:a16="http://schemas.microsoft.com/office/drawing/2014/main" id="{8FA6BEC5-0126-47AF-87D7-009112484483}"/>
                  </a:ext>
                </a:extLst>
              </p:cNvPr>
              <p:cNvSpPr txBox="1"/>
              <p:nvPr/>
            </p:nvSpPr>
            <p:spPr>
              <a:xfrm>
                <a:off x="5382264" y="5660240"/>
                <a:ext cx="60271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Sum</a:t>
                </a:r>
              </a:p>
            </p:txBody>
          </p:sp>
          <p:sp>
            <p:nvSpPr>
              <p:cNvPr id="48" name="TextBox 47">
                <a:extLst>
                  <a:ext uri="{FF2B5EF4-FFF2-40B4-BE49-F238E27FC236}">
                    <a16:creationId xmlns="" xmlns:a16="http://schemas.microsoft.com/office/drawing/2014/main" id="{3250F78D-279E-4994-A40E-5AC2B2D49700}"/>
                  </a:ext>
                </a:extLst>
              </p:cNvPr>
              <p:cNvSpPr txBox="1"/>
              <p:nvPr/>
            </p:nvSpPr>
            <p:spPr>
              <a:xfrm>
                <a:off x="5984977" y="5660239"/>
                <a:ext cx="42306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9" name="TextBox 48">
                <a:extLst>
                  <a:ext uri="{FF2B5EF4-FFF2-40B4-BE49-F238E27FC236}">
                    <a16:creationId xmlns="" xmlns:a16="http://schemas.microsoft.com/office/drawing/2014/main" id="{1A41BF50-E831-443E-A640-3A62A3C791AD}"/>
                  </a:ext>
                </a:extLst>
              </p:cNvPr>
              <p:cNvSpPr txBox="1"/>
              <p:nvPr/>
            </p:nvSpPr>
            <p:spPr>
              <a:xfrm>
                <a:off x="1656270" y="3270821"/>
                <a:ext cx="73541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x0(bias)</a:t>
                </a:r>
                <a:endParaRPr lang="ko-KR" altLang="en-US" sz="1300" dirty="0"/>
              </a:p>
            </p:txBody>
          </p:sp>
          <p:sp>
            <p:nvSpPr>
              <p:cNvPr id="50" name="TextBox 49">
                <a:extLst>
                  <a:ext uri="{FF2B5EF4-FFF2-40B4-BE49-F238E27FC236}">
                    <a16:creationId xmlns="" xmlns:a16="http://schemas.microsoft.com/office/drawing/2014/main" id="{FF5C5C1B-6841-4499-A9DB-E60DF56F8D8C}"/>
                  </a:ext>
                </a:extLst>
              </p:cNvPr>
              <p:cNvSpPr txBox="1"/>
              <p:nvPr/>
            </p:nvSpPr>
            <p:spPr>
              <a:xfrm>
                <a:off x="2089076" y="4368936"/>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a:t>
                </a:r>
                <a:endParaRPr lang="ko-KR" altLang="en-US" sz="1300" dirty="0"/>
              </a:p>
            </p:txBody>
          </p:sp>
          <p:sp>
            <p:nvSpPr>
              <p:cNvPr id="51" name="TextBox 50">
                <a:extLst>
                  <a:ext uri="{FF2B5EF4-FFF2-40B4-BE49-F238E27FC236}">
                    <a16:creationId xmlns="" xmlns:a16="http://schemas.microsoft.com/office/drawing/2014/main" id="{2A203FE4-11D6-4B95-9680-505ED1E2D468}"/>
                  </a:ext>
                </a:extLst>
              </p:cNvPr>
              <p:cNvSpPr txBox="1"/>
              <p:nvPr/>
            </p:nvSpPr>
            <p:spPr>
              <a:xfrm>
                <a:off x="2089076" y="5460184"/>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a:t>
                </a:r>
                <a:endParaRPr lang="ko-KR" altLang="en-US" sz="1300" dirty="0"/>
              </a:p>
            </p:txBody>
          </p:sp>
        </p:grpSp>
      </p:grpSp>
    </p:spTree>
    <p:extLst>
      <p:ext uri="{BB962C8B-B14F-4D97-AF65-F5344CB8AC3E}">
        <p14:creationId xmlns:p14="http://schemas.microsoft.com/office/powerpoint/2010/main" val="14986652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 xmlns:a16="http://schemas.microsoft.com/office/drawing/2014/main" id="{9EA3B196-28DA-43C6-B209-1F71B30DE90D}"/>
              </a:ext>
            </a:extLst>
          </p:cNvPr>
          <p:cNvGrpSpPr/>
          <p:nvPr/>
        </p:nvGrpSpPr>
        <p:grpSpPr>
          <a:xfrm>
            <a:off x="1548280" y="1772816"/>
            <a:ext cx="7819449" cy="4502041"/>
            <a:chOff x="1481864" y="1804636"/>
            <a:chExt cx="7137126" cy="4578753"/>
          </a:xfrm>
        </p:grpSpPr>
        <p:grpSp>
          <p:nvGrpSpPr>
            <p:cNvPr id="26" name="그룹 25">
              <a:extLst>
                <a:ext uri="{FF2B5EF4-FFF2-40B4-BE49-F238E27FC236}">
                  <a16:creationId xmlns="" xmlns:a16="http://schemas.microsoft.com/office/drawing/2014/main" id="{A019A7F2-FCEB-48FE-8A72-DCB51A6EB1BB}"/>
                </a:ext>
              </a:extLst>
            </p:cNvPr>
            <p:cNvGrpSpPr/>
            <p:nvPr/>
          </p:nvGrpSpPr>
          <p:grpSpPr>
            <a:xfrm>
              <a:off x="1481864" y="1804636"/>
              <a:ext cx="3088489" cy="4578753"/>
              <a:chOff x="1481864" y="1804636"/>
              <a:chExt cx="3088489" cy="4578753"/>
            </a:xfrm>
          </p:grpSpPr>
          <p:sp>
            <p:nvSpPr>
              <p:cNvPr id="43" name="사각형: 둥근 모서리 1">
                <a:extLst>
                  <a:ext uri="{FF2B5EF4-FFF2-40B4-BE49-F238E27FC236}">
                    <a16:creationId xmlns="" xmlns:a16="http://schemas.microsoft.com/office/drawing/2014/main" id="{DD8AFE6B-D720-4AF0-8D38-FD1DBAC950D4}"/>
                  </a:ext>
                </a:extLst>
              </p:cNvPr>
              <p:cNvSpPr/>
              <p:nvPr/>
            </p:nvSpPr>
            <p:spPr>
              <a:xfrm>
                <a:off x="1481864" y="1868131"/>
                <a:ext cx="1579880" cy="489060"/>
              </a:xfrm>
              <a:prstGeom prst="roundRect">
                <a:avLst>
                  <a:gd name="adj" fmla="val 12512"/>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tf.keras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tf.estimator</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4" name="사각형: 둥근 모서리 9">
                <a:extLst>
                  <a:ext uri="{FF2B5EF4-FFF2-40B4-BE49-F238E27FC236}">
                    <a16:creationId xmlns="" xmlns:a16="http://schemas.microsoft.com/office/drawing/2014/main" id="{5F65A752-19FB-4B9F-9C21-264AF92A91FB}"/>
                  </a:ext>
                </a:extLst>
              </p:cNvPr>
              <p:cNvSpPr/>
              <p:nvPr/>
            </p:nvSpPr>
            <p:spPr>
              <a:xfrm>
                <a:off x="1481864" y="2502919"/>
                <a:ext cx="1579880" cy="1244318"/>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tf.nn</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tf.losses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tf.metrics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tf.optimizers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tf.train</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tf.initializers</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5" name="사각형: 둥근 모서리 13">
                <a:extLst>
                  <a:ext uri="{FF2B5EF4-FFF2-40B4-BE49-F238E27FC236}">
                    <a16:creationId xmlns="" xmlns:a16="http://schemas.microsoft.com/office/drawing/2014/main" id="{29605490-6084-4929-A708-608588D91080}"/>
                  </a:ext>
                </a:extLst>
              </p:cNvPr>
              <p:cNvSpPr/>
              <p:nvPr/>
            </p:nvSpPr>
            <p:spPr>
              <a:xfrm>
                <a:off x="1481864" y="3892965"/>
                <a:ext cx="1579880" cy="489060"/>
              </a:xfrm>
              <a:prstGeom prst="roundRect">
                <a:avLst>
                  <a:gd name="adj" fmla="val 12512"/>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tf.GradientTape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tf.gradients</a:t>
                </a:r>
                <a:r>
                  <a:rPr lang="en-US" altLang="ko-KR" sz="1200" dirty="0">
                    <a:solidFill>
                      <a:schemeClr val="tx1"/>
                    </a:solidFill>
                    <a:latin typeface="D2Coding" panose="020B0609020101020101" pitchFamily="49" charset="-127"/>
                    <a:ea typeface="D2Coding" panose="020B0609020101020101" pitchFamily="49" charset="-127"/>
                  </a:rPr>
                  <a:t> ()</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6" name="사각형: 둥근 모서리 14">
                <a:extLst>
                  <a:ext uri="{FF2B5EF4-FFF2-40B4-BE49-F238E27FC236}">
                    <a16:creationId xmlns="" xmlns:a16="http://schemas.microsoft.com/office/drawing/2014/main" id="{84A42608-AF30-47C2-9622-9D521C305381}"/>
                  </a:ext>
                </a:extLst>
              </p:cNvPr>
              <p:cNvSpPr/>
              <p:nvPr/>
            </p:nvSpPr>
            <p:spPr>
              <a:xfrm>
                <a:off x="1481864" y="4527753"/>
                <a:ext cx="1579880" cy="1302451"/>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tf.data</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tf.feature_column</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tf.audio</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tf.image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a:solidFill>
                      <a:schemeClr val="tx1"/>
                    </a:solidFill>
                    <a:latin typeface="D2Coding" panose="020B0609020101020101" pitchFamily="49" charset="-127"/>
                    <a:ea typeface="D2Coding" panose="020B0609020101020101" pitchFamily="49" charset="-127"/>
                  </a:rPr>
                  <a:t>tf.io</a:t>
                </a:r>
              </a:p>
              <a:p>
                <a:r>
                  <a:rPr lang="en-US" altLang="ko-KR" sz="1200" dirty="0" err="1">
                    <a:solidFill>
                      <a:schemeClr val="tx1"/>
                    </a:solidFill>
                    <a:latin typeface="D2Coding" panose="020B0609020101020101" pitchFamily="49" charset="-127"/>
                    <a:ea typeface="D2Coding" panose="020B0609020101020101" pitchFamily="49" charset="-127"/>
                  </a:rPr>
                  <a:t>tf.queue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7" name="사각형: 둥근 모서리 15">
                <a:extLst>
                  <a:ext uri="{FF2B5EF4-FFF2-40B4-BE49-F238E27FC236}">
                    <a16:creationId xmlns="" xmlns:a16="http://schemas.microsoft.com/office/drawing/2014/main" id="{5188835A-97F4-4434-A20A-2C5642B23DAA}"/>
                  </a:ext>
                </a:extLst>
              </p:cNvPr>
              <p:cNvSpPr/>
              <p:nvPr/>
            </p:nvSpPr>
            <p:spPr>
              <a:xfrm>
                <a:off x="1481864" y="5975931"/>
                <a:ext cx="1579880" cy="346866"/>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tf.summary</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8" name="TextBox 26">
                <a:extLst>
                  <a:ext uri="{FF2B5EF4-FFF2-40B4-BE49-F238E27FC236}">
                    <a16:creationId xmlns="" xmlns:a16="http://schemas.microsoft.com/office/drawing/2014/main" id="{5C972867-1B79-4563-8B96-BB5DF2F6B4F7}"/>
                  </a:ext>
                </a:extLst>
              </p:cNvPr>
              <p:cNvSpPr txBox="1"/>
              <p:nvPr/>
            </p:nvSpPr>
            <p:spPr>
              <a:xfrm>
                <a:off x="3279601" y="1804636"/>
                <a:ext cx="1290752" cy="653147"/>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High-level </a:t>
                </a:r>
              </a:p>
              <a:p>
                <a:pPr algn="l"/>
                <a:r>
                  <a:rPr lang="en-US" altLang="ko-KR" sz="1200" dirty="0"/>
                  <a:t>Deep Learning API</a:t>
                </a:r>
                <a:endParaRPr lang="ko-KR" altLang="en-US" sz="1200" dirty="0"/>
              </a:p>
            </p:txBody>
          </p:sp>
          <p:sp>
            <p:nvSpPr>
              <p:cNvPr id="49" name="TextBox 26">
                <a:extLst>
                  <a:ext uri="{FF2B5EF4-FFF2-40B4-BE49-F238E27FC236}">
                    <a16:creationId xmlns="" xmlns:a16="http://schemas.microsoft.com/office/drawing/2014/main" id="{B937CFD8-59D6-45BA-8B34-586E2946ADF7}"/>
                  </a:ext>
                </a:extLst>
              </p:cNvPr>
              <p:cNvSpPr txBox="1"/>
              <p:nvPr/>
            </p:nvSpPr>
            <p:spPr>
              <a:xfrm>
                <a:off x="3279601" y="2785792"/>
                <a:ext cx="1167755" cy="653147"/>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Low-level </a:t>
                </a:r>
              </a:p>
              <a:p>
                <a:pPr algn="l"/>
                <a:r>
                  <a:rPr lang="en-US" altLang="ko-KR" sz="1200" dirty="0"/>
                  <a:t>Deep Learning API</a:t>
                </a:r>
                <a:endParaRPr lang="ko-KR" altLang="en-US" sz="1200" dirty="0"/>
              </a:p>
            </p:txBody>
          </p:sp>
          <p:sp>
            <p:nvSpPr>
              <p:cNvPr id="50" name="TextBox 26">
                <a:extLst>
                  <a:ext uri="{FF2B5EF4-FFF2-40B4-BE49-F238E27FC236}">
                    <a16:creationId xmlns="" xmlns:a16="http://schemas.microsoft.com/office/drawing/2014/main" id="{B90A612D-F94A-40A6-B3FD-1EE57C7EF53B}"/>
                  </a:ext>
                </a:extLst>
              </p:cNvPr>
              <p:cNvSpPr txBox="1"/>
              <p:nvPr/>
            </p:nvSpPr>
            <p:spPr>
              <a:xfrm>
                <a:off x="3279601" y="5916856"/>
                <a:ext cx="1167755"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err="1"/>
                  <a:t>TensorBoard</a:t>
                </a:r>
                <a:endParaRPr lang="en-US" altLang="ko-KR" sz="1200" dirty="0"/>
              </a:p>
              <a:p>
                <a:pPr algn="l"/>
                <a:r>
                  <a:rPr lang="en-US" altLang="ko-KR" sz="1200" dirty="0"/>
                  <a:t>visualization</a:t>
                </a:r>
                <a:endParaRPr lang="ko-KR" altLang="en-US" sz="1200" dirty="0"/>
              </a:p>
            </p:txBody>
          </p:sp>
          <p:sp>
            <p:nvSpPr>
              <p:cNvPr id="51" name="TextBox 50">
                <a:extLst>
                  <a:ext uri="{FF2B5EF4-FFF2-40B4-BE49-F238E27FC236}">
                    <a16:creationId xmlns="" xmlns:a16="http://schemas.microsoft.com/office/drawing/2014/main" id="{1128BD49-60D9-4435-AD5C-D3AE5E7D4BD2}"/>
                  </a:ext>
                </a:extLst>
              </p:cNvPr>
              <p:cNvSpPr txBox="1"/>
              <p:nvPr/>
            </p:nvSpPr>
            <p:spPr>
              <a:xfrm>
                <a:off x="3279601" y="4952450"/>
                <a:ext cx="1167755"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Input, output,</a:t>
                </a:r>
              </a:p>
              <a:p>
                <a:pPr algn="l"/>
                <a:r>
                  <a:rPr lang="en-US" altLang="ko-KR" sz="1200" dirty="0"/>
                  <a:t>preprocessing</a:t>
                </a:r>
                <a:endParaRPr lang="ko-KR" altLang="en-US" sz="1200" dirty="0"/>
              </a:p>
            </p:txBody>
          </p:sp>
          <p:sp>
            <p:nvSpPr>
              <p:cNvPr id="52" name="TextBox 51">
                <a:extLst>
                  <a:ext uri="{FF2B5EF4-FFF2-40B4-BE49-F238E27FC236}">
                    <a16:creationId xmlns="" xmlns:a16="http://schemas.microsoft.com/office/drawing/2014/main" id="{7C0A70C3-5E24-4C3B-821F-F9DF3FC59B2C}"/>
                  </a:ext>
                </a:extLst>
              </p:cNvPr>
              <p:cNvSpPr txBox="1"/>
              <p:nvPr/>
            </p:nvSpPr>
            <p:spPr>
              <a:xfrm>
                <a:off x="3279601" y="3915492"/>
                <a:ext cx="1167755"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Automatic </a:t>
                </a:r>
              </a:p>
              <a:p>
                <a:pPr algn="l"/>
                <a:r>
                  <a:rPr lang="en-US" altLang="ko-KR" sz="1200" dirty="0"/>
                  <a:t>differentiation</a:t>
                </a:r>
                <a:endParaRPr lang="ko-KR" altLang="en-US" sz="1200" dirty="0"/>
              </a:p>
            </p:txBody>
          </p:sp>
          <p:sp>
            <p:nvSpPr>
              <p:cNvPr id="53" name="오른쪽 대괄호 52">
                <a:extLst>
                  <a:ext uri="{FF2B5EF4-FFF2-40B4-BE49-F238E27FC236}">
                    <a16:creationId xmlns="" xmlns:a16="http://schemas.microsoft.com/office/drawing/2014/main" id="{D6AE18BC-EF7A-4F20-91E6-C51C66001DCE}"/>
                  </a:ext>
                </a:extLst>
              </p:cNvPr>
              <p:cNvSpPr/>
              <p:nvPr/>
            </p:nvSpPr>
            <p:spPr>
              <a:xfrm>
                <a:off x="3151212" y="1868131"/>
                <a:ext cx="108000" cy="489060"/>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오른쪽 대괄호 53">
                <a:extLst>
                  <a:ext uri="{FF2B5EF4-FFF2-40B4-BE49-F238E27FC236}">
                    <a16:creationId xmlns="" xmlns:a16="http://schemas.microsoft.com/office/drawing/2014/main" id="{A2A1BD1F-62C1-4F7D-882C-0EFCA20B4118}"/>
                  </a:ext>
                </a:extLst>
              </p:cNvPr>
              <p:cNvSpPr/>
              <p:nvPr/>
            </p:nvSpPr>
            <p:spPr>
              <a:xfrm>
                <a:off x="3151212" y="2502919"/>
                <a:ext cx="108000" cy="1244316"/>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5" name="오른쪽 대괄호 54">
                <a:extLst>
                  <a:ext uri="{FF2B5EF4-FFF2-40B4-BE49-F238E27FC236}">
                    <a16:creationId xmlns="" xmlns:a16="http://schemas.microsoft.com/office/drawing/2014/main" id="{06F606F6-782E-4F0B-91E0-E25B9A858A4D}"/>
                  </a:ext>
                </a:extLst>
              </p:cNvPr>
              <p:cNvSpPr/>
              <p:nvPr/>
            </p:nvSpPr>
            <p:spPr>
              <a:xfrm>
                <a:off x="3151212" y="3893952"/>
                <a:ext cx="108000" cy="489600"/>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6" name="오른쪽 대괄호 55">
                <a:extLst>
                  <a:ext uri="{FF2B5EF4-FFF2-40B4-BE49-F238E27FC236}">
                    <a16:creationId xmlns="" xmlns:a16="http://schemas.microsoft.com/office/drawing/2014/main" id="{DD604DDC-AB22-45C9-B0AF-828B01C176F3}"/>
                  </a:ext>
                </a:extLst>
              </p:cNvPr>
              <p:cNvSpPr/>
              <p:nvPr/>
            </p:nvSpPr>
            <p:spPr>
              <a:xfrm>
                <a:off x="3151212" y="4527753"/>
                <a:ext cx="108000" cy="1302450"/>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7" name="오른쪽 대괄호 56">
                <a:extLst>
                  <a:ext uri="{FF2B5EF4-FFF2-40B4-BE49-F238E27FC236}">
                    <a16:creationId xmlns="" xmlns:a16="http://schemas.microsoft.com/office/drawing/2014/main" id="{13371830-8BC4-421B-B0CD-68BB6D36DB9B}"/>
                  </a:ext>
                </a:extLst>
              </p:cNvPr>
              <p:cNvSpPr/>
              <p:nvPr/>
            </p:nvSpPr>
            <p:spPr>
              <a:xfrm>
                <a:off x="3151212" y="5980515"/>
                <a:ext cx="108000" cy="342281"/>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30" name="그룹 29">
              <a:extLst>
                <a:ext uri="{FF2B5EF4-FFF2-40B4-BE49-F238E27FC236}">
                  <a16:creationId xmlns="" xmlns:a16="http://schemas.microsoft.com/office/drawing/2014/main" id="{03644E30-F7AD-46BB-BFDB-411012C8A230}"/>
                </a:ext>
              </a:extLst>
            </p:cNvPr>
            <p:cNvGrpSpPr/>
            <p:nvPr/>
          </p:nvGrpSpPr>
          <p:grpSpPr>
            <a:xfrm>
              <a:off x="4665213" y="1864382"/>
              <a:ext cx="3953777" cy="4458414"/>
              <a:chOff x="4737221" y="1864382"/>
              <a:chExt cx="3953777" cy="4458414"/>
            </a:xfrm>
          </p:grpSpPr>
          <p:sp>
            <p:nvSpPr>
              <p:cNvPr id="31" name="사각형: 둥근 모서리 16">
                <a:extLst>
                  <a:ext uri="{FF2B5EF4-FFF2-40B4-BE49-F238E27FC236}">
                    <a16:creationId xmlns="" xmlns:a16="http://schemas.microsoft.com/office/drawing/2014/main" id="{AD0BE20C-4411-4478-A101-DBBD06E3CFDA}"/>
                  </a:ext>
                </a:extLst>
              </p:cNvPr>
              <p:cNvSpPr/>
              <p:nvPr/>
            </p:nvSpPr>
            <p:spPr>
              <a:xfrm>
                <a:off x="4737221" y="1868131"/>
                <a:ext cx="1579880" cy="1553650"/>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tf.distribute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tf.saved_model</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tf.autograph</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tf.graph_util</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tf.lite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tf.quantization</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tf.tpu</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a:solidFill>
                      <a:schemeClr val="tx1"/>
                    </a:solidFill>
                    <a:latin typeface="D2Coding" panose="020B0609020101020101" pitchFamily="49" charset="-127"/>
                    <a:ea typeface="D2Coding" panose="020B0609020101020101" pitchFamily="49" charset="-127"/>
                  </a:rPr>
                  <a:t>tf.xla</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32" name="사각형: 둥근 모서리 17">
                <a:extLst>
                  <a:ext uri="{FF2B5EF4-FFF2-40B4-BE49-F238E27FC236}">
                    <a16:creationId xmlns="" xmlns:a16="http://schemas.microsoft.com/office/drawing/2014/main" id="{0A9C74E0-FF4B-4CFD-B42E-330BA6F6133F}"/>
                  </a:ext>
                </a:extLst>
              </p:cNvPr>
              <p:cNvSpPr/>
              <p:nvPr/>
            </p:nvSpPr>
            <p:spPr>
              <a:xfrm>
                <a:off x="4737221" y="3484837"/>
                <a:ext cx="1579880" cy="1214955"/>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tf.lookup</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tf.nest</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tf.ragged</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tf.sets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tf.sparse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th.strings</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33" name="사각형: 둥근 모서리 18">
                <a:extLst>
                  <a:ext uri="{FF2B5EF4-FFF2-40B4-BE49-F238E27FC236}">
                    <a16:creationId xmlns="" xmlns:a16="http://schemas.microsoft.com/office/drawing/2014/main" id="{7AFDF0E0-CCFE-42AA-BEE1-9E0DE9E2950E}"/>
                  </a:ext>
                </a:extLst>
              </p:cNvPr>
              <p:cNvSpPr/>
              <p:nvPr/>
            </p:nvSpPr>
            <p:spPr>
              <a:xfrm>
                <a:off x="4737221" y="4762848"/>
                <a:ext cx="1579880" cy="1024931"/>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tf.math</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tf.linalg</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tf.signal</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tf.random</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tf.bitwise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34" name="사각형: 둥근 모서리 19">
                <a:extLst>
                  <a:ext uri="{FF2B5EF4-FFF2-40B4-BE49-F238E27FC236}">
                    <a16:creationId xmlns="" xmlns:a16="http://schemas.microsoft.com/office/drawing/2014/main" id="{31B57A87-BFCA-48D1-A6BB-0EA3F980394B}"/>
                  </a:ext>
                </a:extLst>
              </p:cNvPr>
              <p:cNvSpPr/>
              <p:nvPr/>
            </p:nvSpPr>
            <p:spPr>
              <a:xfrm>
                <a:off x="4737221" y="5850836"/>
                <a:ext cx="1579880" cy="471960"/>
              </a:xfrm>
              <a:prstGeom prst="roundRect">
                <a:avLst>
                  <a:gd name="adj" fmla="val 11360"/>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tf.compat</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tf.config</a:t>
                </a:r>
                <a:r>
                  <a:rPr lang="en-US" altLang="ko-KR" sz="1200" dirty="0">
                    <a:solidFill>
                      <a:schemeClr val="tx1"/>
                    </a:solidFill>
                    <a:latin typeface="D2Coding" panose="020B0609020101020101" pitchFamily="49" charset="-127"/>
                    <a:ea typeface="D2Coding" panose="020B0609020101020101" pitchFamily="49" charset="-127"/>
                  </a:rPr>
                  <a:t>       </a:t>
                </a:r>
                <a:r>
                  <a:rPr lang="en-US" altLang="ko-KR" sz="1200" i="1" dirty="0">
                    <a:solidFill>
                      <a:schemeClr val="tx1"/>
                    </a:solidFill>
                    <a:latin typeface="D2Coding" panose="020B0609020101020101" pitchFamily="49" charset="-127"/>
                    <a:ea typeface="D2Coding" panose="020B0609020101020101" pitchFamily="49" charset="-127"/>
                  </a:rPr>
                  <a:t>&amp;more</a:t>
                </a:r>
                <a:endParaRPr lang="ko-KR" altLang="en-US" sz="1200" i="1" dirty="0">
                  <a:solidFill>
                    <a:schemeClr val="tx1"/>
                  </a:solidFill>
                  <a:latin typeface="D2Coding" panose="020B0609020101020101" pitchFamily="49" charset="-127"/>
                  <a:ea typeface="D2Coding" panose="020B0609020101020101" pitchFamily="49" charset="-127"/>
                </a:endParaRPr>
              </a:p>
            </p:txBody>
          </p:sp>
          <p:sp>
            <p:nvSpPr>
              <p:cNvPr id="35" name="TextBox 26">
                <a:extLst>
                  <a:ext uri="{FF2B5EF4-FFF2-40B4-BE49-F238E27FC236}">
                    <a16:creationId xmlns="" xmlns:a16="http://schemas.microsoft.com/office/drawing/2014/main" id="{19B9C3F6-F7E2-42B2-BEB7-1F26A7FF01EA}"/>
                  </a:ext>
                </a:extLst>
              </p:cNvPr>
              <p:cNvSpPr txBox="1"/>
              <p:nvPr/>
            </p:nvSpPr>
            <p:spPr>
              <a:xfrm>
                <a:off x="6580921" y="2467955"/>
                <a:ext cx="1400609"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Distribution and </a:t>
                </a:r>
              </a:p>
              <a:p>
                <a:pPr algn="l"/>
                <a:r>
                  <a:rPr lang="en-US" altLang="ko-KR" sz="1200" dirty="0"/>
                  <a:t>optimization</a:t>
                </a:r>
                <a:endParaRPr lang="ko-KR" altLang="en-US" sz="1200" dirty="0"/>
              </a:p>
            </p:txBody>
          </p:sp>
          <p:sp>
            <p:nvSpPr>
              <p:cNvPr id="36" name="TextBox 26">
                <a:extLst>
                  <a:ext uri="{FF2B5EF4-FFF2-40B4-BE49-F238E27FC236}">
                    <a16:creationId xmlns="" xmlns:a16="http://schemas.microsoft.com/office/drawing/2014/main" id="{12006B41-A9F4-49DA-9BAA-E04EAF98E11A}"/>
                  </a:ext>
                </a:extLst>
              </p:cNvPr>
              <p:cNvSpPr txBox="1"/>
              <p:nvPr/>
            </p:nvSpPr>
            <p:spPr>
              <a:xfrm>
                <a:off x="6557718" y="3873406"/>
                <a:ext cx="1167755"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Specific data </a:t>
                </a:r>
              </a:p>
              <a:p>
                <a:pPr algn="l"/>
                <a:r>
                  <a:rPr lang="en-US" altLang="ko-KR" sz="1200" dirty="0"/>
                  <a:t>structures</a:t>
                </a:r>
                <a:endParaRPr lang="ko-KR" altLang="en-US" sz="1200" dirty="0"/>
              </a:p>
            </p:txBody>
          </p:sp>
          <p:sp>
            <p:nvSpPr>
              <p:cNvPr id="37" name="TextBox 26">
                <a:extLst>
                  <a:ext uri="{FF2B5EF4-FFF2-40B4-BE49-F238E27FC236}">
                    <a16:creationId xmlns="" xmlns:a16="http://schemas.microsoft.com/office/drawing/2014/main" id="{8B82BADE-1294-4274-9B08-0553D445D8B5}"/>
                  </a:ext>
                </a:extLst>
              </p:cNvPr>
              <p:cNvSpPr txBox="1"/>
              <p:nvPr/>
            </p:nvSpPr>
            <p:spPr>
              <a:xfrm>
                <a:off x="6582341" y="5948316"/>
                <a:ext cx="1167755" cy="279920"/>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Others</a:t>
                </a:r>
                <a:endParaRPr lang="ko-KR" altLang="en-US" sz="1200" dirty="0"/>
              </a:p>
            </p:txBody>
          </p:sp>
          <p:sp>
            <p:nvSpPr>
              <p:cNvPr id="38" name="TextBox 26">
                <a:extLst>
                  <a:ext uri="{FF2B5EF4-FFF2-40B4-BE49-F238E27FC236}">
                    <a16:creationId xmlns="" xmlns:a16="http://schemas.microsoft.com/office/drawing/2014/main" id="{64746A76-53AF-461F-B9CC-25999D36A101}"/>
                  </a:ext>
                </a:extLst>
              </p:cNvPr>
              <p:cNvSpPr txBox="1"/>
              <p:nvPr/>
            </p:nvSpPr>
            <p:spPr>
              <a:xfrm>
                <a:off x="6557718" y="4924291"/>
                <a:ext cx="2133280" cy="653147"/>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Math operations including</a:t>
                </a:r>
              </a:p>
              <a:p>
                <a:pPr algn="l"/>
                <a:r>
                  <a:rPr lang="en-US" altLang="ko-KR" sz="1200" dirty="0"/>
                  <a:t>Linear algebra and signal processing</a:t>
                </a:r>
                <a:endParaRPr lang="ko-KR" altLang="en-US" sz="1200" dirty="0"/>
              </a:p>
            </p:txBody>
          </p:sp>
          <p:sp>
            <p:nvSpPr>
              <p:cNvPr id="39" name="오른쪽 대괄호 38">
                <a:extLst>
                  <a:ext uri="{FF2B5EF4-FFF2-40B4-BE49-F238E27FC236}">
                    <a16:creationId xmlns="" xmlns:a16="http://schemas.microsoft.com/office/drawing/2014/main" id="{726A6654-40B2-4FB5-B02B-D97B612F6D34}"/>
                  </a:ext>
                </a:extLst>
              </p:cNvPr>
              <p:cNvSpPr/>
              <p:nvPr/>
            </p:nvSpPr>
            <p:spPr>
              <a:xfrm>
                <a:off x="6411961" y="1864382"/>
                <a:ext cx="108000" cy="1557399"/>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0" name="오른쪽 대괄호 39">
                <a:extLst>
                  <a:ext uri="{FF2B5EF4-FFF2-40B4-BE49-F238E27FC236}">
                    <a16:creationId xmlns="" xmlns:a16="http://schemas.microsoft.com/office/drawing/2014/main" id="{2733A2F6-CF5E-44EF-8D98-EB90E8781C34}"/>
                  </a:ext>
                </a:extLst>
              </p:cNvPr>
              <p:cNvSpPr/>
              <p:nvPr/>
            </p:nvSpPr>
            <p:spPr>
              <a:xfrm>
                <a:off x="6411961" y="3483145"/>
                <a:ext cx="108000" cy="1214955"/>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오른쪽 대괄호 40">
                <a:extLst>
                  <a:ext uri="{FF2B5EF4-FFF2-40B4-BE49-F238E27FC236}">
                    <a16:creationId xmlns="" xmlns:a16="http://schemas.microsoft.com/office/drawing/2014/main" id="{D1CB336F-3E12-4A69-803D-1DCCB1725D72}"/>
                  </a:ext>
                </a:extLst>
              </p:cNvPr>
              <p:cNvSpPr/>
              <p:nvPr/>
            </p:nvSpPr>
            <p:spPr>
              <a:xfrm>
                <a:off x="6411961" y="4759463"/>
                <a:ext cx="108000" cy="1024931"/>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2" name="오른쪽 대괄호 41">
                <a:extLst>
                  <a:ext uri="{FF2B5EF4-FFF2-40B4-BE49-F238E27FC236}">
                    <a16:creationId xmlns="" xmlns:a16="http://schemas.microsoft.com/office/drawing/2014/main" id="{850F424B-3E34-4A89-9E42-5B4C2025F781}"/>
                  </a:ext>
                </a:extLst>
              </p:cNvPr>
              <p:cNvSpPr/>
              <p:nvPr/>
            </p:nvSpPr>
            <p:spPr>
              <a:xfrm>
                <a:off x="6411961" y="5845757"/>
                <a:ext cx="108000" cy="471961"/>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a:t>
              </a:r>
              <a:r>
                <a:rPr lang="en-US" altLang="ko-KR" dirty="0">
                  <a:solidFill>
                    <a:schemeClr val="bg1"/>
                  </a:solidFill>
                  <a:latin typeface="Samsung Sharp Sans Medium" pitchFamily="2" charset="0"/>
                  <a:cs typeface="Samsung Sharp Sans Medium" pitchFamily="2" charset="0"/>
                </a:rPr>
                <a:t>Main Features of TensorFlow</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340768"/>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Summary of the entire Python API in TensorFlow</a:t>
              </a:r>
              <a:endParaRPr lang="ko-KR" altLang="en-US" sz="1400"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3545363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912071" y="2748696"/>
            <a:ext cx="7999782" cy="2733977"/>
            <a:chOff x="912071" y="2748696"/>
            <a:chExt cx="7999782" cy="2733977"/>
          </a:xfrm>
        </p:grpSpPr>
        <p:sp>
          <p:nvSpPr>
            <p:cNvPr id="11" name="직사각형 133">
              <a:extLst>
                <a:ext uri="{FF2B5EF4-FFF2-40B4-BE49-F238E27FC236}">
                  <a16:creationId xmlns="" xmlns:a16="http://schemas.microsoft.com/office/drawing/2014/main" id="{551F01E8-8777-4A7B-AD71-63E7C805C68C}"/>
                </a:ext>
              </a:extLst>
            </p:cNvPr>
            <p:cNvSpPr/>
            <p:nvPr/>
          </p:nvSpPr>
          <p:spPr>
            <a:xfrm>
              <a:off x="912071" y="3133792"/>
              <a:ext cx="7999782"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Deep Learning Methods with TensorFlow and Keras </a:t>
              </a:r>
            </a:p>
          </p:txBody>
        </p:sp>
        <p:sp>
          <p:nvSpPr>
            <p:cNvPr id="12" name="직사각형 133">
              <a:extLst>
                <a:ext uri="{FF2B5EF4-FFF2-40B4-BE49-F238E27FC236}">
                  <a16:creationId xmlns="" xmlns:a16="http://schemas.microsoft.com/office/drawing/2014/main" id="{F30E60FD-5340-4E90-99F1-BB9E55EB305D}"/>
                </a:ext>
              </a:extLst>
            </p:cNvPr>
            <p:cNvSpPr/>
            <p:nvPr/>
          </p:nvSpPr>
          <p:spPr>
            <a:xfrm>
              <a:off x="912071" y="274869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13" name="그룹 12"/>
            <p:cNvGrpSpPr/>
            <p:nvPr/>
          </p:nvGrpSpPr>
          <p:grpSpPr>
            <a:xfrm>
              <a:off x="1051307" y="4365104"/>
              <a:ext cx="5700472" cy="1117569"/>
              <a:chOff x="1051307" y="3923538"/>
              <a:chExt cx="5700472" cy="1117569"/>
            </a:xfrm>
          </p:grpSpPr>
          <p:grpSp>
            <p:nvGrpSpPr>
              <p:cNvPr id="16" name="그룹 15">
                <a:extLst>
                  <a:ext uri="{FF2B5EF4-FFF2-40B4-BE49-F238E27FC236}">
                    <a16:creationId xmlns="" xmlns:a16="http://schemas.microsoft.com/office/drawing/2014/main" id="{78C7822F-4A92-4B26-8069-24743E91C31D}"/>
                  </a:ext>
                </a:extLst>
              </p:cNvPr>
              <p:cNvGrpSpPr/>
              <p:nvPr/>
            </p:nvGrpSpPr>
            <p:grpSpPr>
              <a:xfrm>
                <a:off x="1051307" y="3923538"/>
                <a:ext cx="5700472" cy="707780"/>
                <a:chOff x="1051307" y="4065033"/>
                <a:chExt cx="5700472" cy="707780"/>
              </a:xfrm>
            </p:grpSpPr>
            <p:sp>
              <p:nvSpPr>
                <p:cNvPr id="19" name="직사각형 18">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Main Features of TensorFlow</a:t>
                  </a:r>
                </a:p>
              </p:txBody>
            </p:sp>
            <p:sp>
              <p:nvSpPr>
                <p:cNvPr id="22" name="직사각형 21">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5" name="직사각형 24">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3.2. Keras Basics</a:t>
                  </a:r>
                </a:p>
              </p:txBody>
            </p:sp>
            <p:sp>
              <p:nvSpPr>
                <p:cNvPr id="28" name="직사각형 27">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
            <p:nvSpPr>
              <p:cNvPr id="17" name="직사각형 16">
                <a:extLst>
                  <a:ext uri="{FF2B5EF4-FFF2-40B4-BE49-F238E27FC236}">
                    <a16:creationId xmlns="" xmlns:a16="http://schemas.microsoft.com/office/drawing/2014/main" id="{475B5DE5-347D-4119-80E7-2377740127D9}"/>
                  </a:ext>
                </a:extLst>
              </p:cNvPr>
              <p:cNvSpPr/>
              <p:nvPr/>
            </p:nvSpPr>
            <p:spPr>
              <a:xfrm>
                <a:off x="1234128" y="476419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AI with Keras</a:t>
                </a:r>
              </a:p>
            </p:txBody>
          </p:sp>
          <p:sp>
            <p:nvSpPr>
              <p:cNvPr id="18" name="직사각형 17">
                <a:extLst>
                  <a:ext uri="{FF2B5EF4-FFF2-40B4-BE49-F238E27FC236}">
                    <a16:creationId xmlns="" xmlns:a16="http://schemas.microsoft.com/office/drawing/2014/main" id="{42D16157-71AB-4EEC-81F2-DE5463F000C0}"/>
                  </a:ext>
                </a:extLst>
              </p:cNvPr>
              <p:cNvSpPr/>
              <p:nvPr/>
            </p:nvSpPr>
            <p:spPr>
              <a:xfrm>
                <a:off x="1051307" y="476302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5788763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Keras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Basics</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 xmlns:a16="http://schemas.microsoft.com/office/drawing/2014/main" id="{C95676FF-9757-459A-AB46-0EE9E558648A}"/>
              </a:ext>
            </a:extLst>
          </p:cNvPr>
          <p:cNvSpPr/>
          <p:nvPr/>
        </p:nvSpPr>
        <p:spPr>
          <a:xfrm>
            <a:off x="558924" y="1864185"/>
            <a:ext cx="8909076" cy="105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most popular backend up to this day was TensorFlow which was the default backend for </a:t>
            </a:r>
            <a:r>
              <a:rPr lang="en-US" altLang="ko-KR" sz="1300" dirty="0" err="1">
                <a:solidFill>
                  <a:schemeClr val="tx1"/>
                </a:solidFill>
                <a:latin typeface="SamsungOne 400" panose="020B0503030303020204" pitchFamily="34" charset="0"/>
                <a:ea typeface="SamsungOne 400" panose="020B0503030303020204" pitchFamily="34" charset="0"/>
              </a:rPr>
              <a:t>Keras</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more and more TensorFlow users worked with Keras for high-level APIs, TensorFlow developers had to consider containing the </a:t>
            </a:r>
            <a:r>
              <a:rPr lang="en-US" altLang="ko-KR" sz="1300" dirty="0" err="1">
                <a:solidFill>
                  <a:schemeClr val="tx1"/>
                </a:solidFill>
                <a:latin typeface="SamsungOne 400" panose="020B0503030303020204" pitchFamily="34" charset="0"/>
                <a:ea typeface="SamsungOne 400" panose="020B0503030303020204" pitchFamily="34" charset="0"/>
              </a:rPr>
              <a:t>Keras</a:t>
            </a:r>
            <a:r>
              <a:rPr lang="en-US" altLang="ko-KR" sz="1300" dirty="0">
                <a:solidFill>
                  <a:schemeClr val="tx1"/>
                </a:solidFill>
                <a:latin typeface="SamsungOne 400" panose="020B0503030303020204" pitchFamily="34" charset="0"/>
                <a:ea typeface="SamsungOne 400" panose="020B0503030303020204" pitchFamily="34" charset="0"/>
              </a:rPr>
              <a:t> project in a separate module (</a:t>
            </a:r>
            <a:r>
              <a:rPr lang="en-US" altLang="ko-KR" sz="1300" dirty="0" err="1">
                <a:solidFill>
                  <a:schemeClr val="tx1"/>
                </a:solidFill>
                <a:latin typeface="SamsungOne 400" panose="020B0503030303020204" pitchFamily="34" charset="0"/>
                <a:ea typeface="SamsungOne 400" panose="020B0503030303020204" pitchFamily="34" charset="0"/>
              </a:rPr>
              <a:t>tf.keras</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TensorFlow 2.0, Keras and </a:t>
            </a:r>
            <a:r>
              <a:rPr lang="en-US" altLang="ko-KR" sz="1300" dirty="0" err="1">
                <a:solidFill>
                  <a:schemeClr val="tx1"/>
                </a:solidFill>
                <a:latin typeface="SamsungOne 400" panose="020B0503030303020204" pitchFamily="34" charset="0"/>
                <a:ea typeface="SamsungOne 400" panose="020B0503030303020204" pitchFamily="34" charset="0"/>
              </a:rPr>
              <a:t>tf.keras</a:t>
            </a:r>
            <a:r>
              <a:rPr lang="en-US" altLang="ko-KR" sz="1300" dirty="0">
                <a:solidFill>
                  <a:schemeClr val="tx1"/>
                </a:solidFill>
                <a:latin typeface="SamsungOne 400" panose="020B0503030303020204" pitchFamily="34" charset="0"/>
                <a:ea typeface="SamsungOne 400" panose="020B0503030303020204" pitchFamily="34" charset="0"/>
              </a:rPr>
              <a:t> are synchronized.</a:t>
            </a:r>
          </a:p>
        </p:txBody>
      </p:sp>
    </p:spTree>
    <p:extLst>
      <p:ext uri="{BB962C8B-B14F-4D97-AF65-F5344CB8AC3E}">
        <p14:creationId xmlns:p14="http://schemas.microsoft.com/office/powerpoint/2010/main" val="38824688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About the Keras library</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high-end deep learning library</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Does not support the low-end tensor operations.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Runs on top of TensorFlow.</a:t>
            </a:r>
          </a:p>
        </p:txBody>
      </p:sp>
      <p:grpSp>
        <p:nvGrpSpPr>
          <p:cNvPr id="10" name="Group 6">
            <a:extLst>
              <a:ext uri="{FF2B5EF4-FFF2-40B4-BE49-F238E27FC236}">
                <a16:creationId xmlns="" xmlns:a16="http://schemas.microsoft.com/office/drawing/2014/main" id="{231E349B-EDDF-4738-B2DB-293EF0925175}"/>
              </a:ext>
            </a:extLst>
          </p:cNvPr>
          <p:cNvGrpSpPr/>
          <p:nvPr/>
        </p:nvGrpSpPr>
        <p:grpSpPr>
          <a:xfrm>
            <a:off x="584573" y="2780928"/>
            <a:ext cx="5612994" cy="2071537"/>
            <a:chOff x="965266" y="3761892"/>
            <a:chExt cx="5612994" cy="2071537"/>
          </a:xfrm>
        </p:grpSpPr>
        <p:grpSp>
          <p:nvGrpSpPr>
            <p:cNvPr id="11" name="그룹 10">
              <a:extLst>
                <a:ext uri="{FF2B5EF4-FFF2-40B4-BE49-F238E27FC236}">
                  <a16:creationId xmlns="" xmlns:a16="http://schemas.microsoft.com/office/drawing/2014/main" id="{C6AA6FA2-047B-489C-BF22-DA32E2071EF9}"/>
                </a:ext>
              </a:extLst>
            </p:cNvPr>
            <p:cNvGrpSpPr/>
            <p:nvPr/>
          </p:nvGrpSpPr>
          <p:grpSpPr>
            <a:xfrm>
              <a:off x="3324565" y="3761892"/>
              <a:ext cx="3253695" cy="2071537"/>
              <a:chOff x="3324565" y="3989025"/>
              <a:chExt cx="3253695" cy="2071537"/>
            </a:xfrm>
          </p:grpSpPr>
          <p:sp>
            <p:nvSpPr>
              <p:cNvPr id="20" name="Rounded Rectangle 1">
                <a:extLst>
                  <a:ext uri="{FF2B5EF4-FFF2-40B4-BE49-F238E27FC236}">
                    <a16:creationId xmlns="" xmlns:a16="http://schemas.microsoft.com/office/drawing/2014/main" id="{50686D82-BFE0-4004-93C5-27F8D4BEF54F}"/>
                  </a:ext>
                </a:extLst>
              </p:cNvPr>
              <p:cNvSpPr/>
              <p:nvPr/>
            </p:nvSpPr>
            <p:spPr>
              <a:xfrm>
                <a:off x="3324567" y="3989025"/>
                <a:ext cx="3253693" cy="44317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spcAft>
                    <a:spcPts val="600"/>
                  </a:spcAft>
                </a:pPr>
                <a:r>
                  <a:rPr lang="en-US" dirty="0">
                    <a:solidFill>
                      <a:schemeClr val="bg1"/>
                    </a:solidFill>
                    <a:latin typeface="SamsungOne 700" panose="020B0803030303020204" pitchFamily="34" charset="0"/>
                    <a:ea typeface="맑은 고딕"/>
                  </a:rPr>
                  <a:t>Keras</a:t>
                </a:r>
              </a:p>
            </p:txBody>
          </p:sp>
          <p:sp>
            <p:nvSpPr>
              <p:cNvPr id="21" name="Rounded Rectangle 8">
                <a:extLst>
                  <a:ext uri="{FF2B5EF4-FFF2-40B4-BE49-F238E27FC236}">
                    <a16:creationId xmlns="" xmlns:a16="http://schemas.microsoft.com/office/drawing/2014/main" id="{A86F7222-A3F1-416B-9A1F-93574691C976}"/>
                  </a:ext>
                </a:extLst>
              </p:cNvPr>
              <p:cNvSpPr/>
              <p:nvPr/>
            </p:nvSpPr>
            <p:spPr>
              <a:xfrm>
                <a:off x="3324567" y="4531812"/>
                <a:ext cx="3253693" cy="443175"/>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spcAft>
                    <a:spcPts val="600"/>
                  </a:spcAft>
                </a:pPr>
                <a:r>
                  <a:rPr lang="en-US" sz="1400" dirty="0">
                    <a:solidFill>
                      <a:schemeClr val="bg1"/>
                    </a:solidFill>
                    <a:latin typeface="SamsungOne 700" panose="020B0803030303020204" pitchFamily="34" charset="0"/>
                    <a:ea typeface="맑은 고딕"/>
                  </a:rPr>
                  <a:t>TensorFlow, Theano, …</a:t>
                </a:r>
              </a:p>
            </p:txBody>
          </p:sp>
          <p:grpSp>
            <p:nvGrpSpPr>
              <p:cNvPr id="22" name="그룹 21">
                <a:extLst>
                  <a:ext uri="{FF2B5EF4-FFF2-40B4-BE49-F238E27FC236}">
                    <a16:creationId xmlns="" xmlns:a16="http://schemas.microsoft.com/office/drawing/2014/main" id="{4574EC64-BE25-45AA-9D50-411ED249D366}"/>
                  </a:ext>
                </a:extLst>
              </p:cNvPr>
              <p:cNvGrpSpPr/>
              <p:nvPr/>
            </p:nvGrpSpPr>
            <p:grpSpPr>
              <a:xfrm>
                <a:off x="3324566" y="5074599"/>
                <a:ext cx="3253694" cy="443175"/>
                <a:chOff x="3324566" y="4979161"/>
                <a:chExt cx="3253694" cy="443175"/>
              </a:xfrm>
            </p:grpSpPr>
            <p:sp>
              <p:nvSpPr>
                <p:cNvPr id="32" name="Rounded Rectangle 9">
                  <a:extLst>
                    <a:ext uri="{FF2B5EF4-FFF2-40B4-BE49-F238E27FC236}">
                      <a16:creationId xmlns="" xmlns:a16="http://schemas.microsoft.com/office/drawing/2014/main" id="{E4582242-4C16-402F-99F6-9E3AFC477FF6}"/>
                    </a:ext>
                  </a:extLst>
                </p:cNvPr>
                <p:cNvSpPr/>
                <p:nvPr/>
              </p:nvSpPr>
              <p:spPr>
                <a:xfrm>
                  <a:off x="3324566" y="4979161"/>
                  <a:ext cx="1565139" cy="443175"/>
                </a:xfrm>
                <a:prstGeom prst="round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a:r>
                    <a:rPr lang="en-US" sz="1400" dirty="0">
                      <a:solidFill>
                        <a:schemeClr val="tx1"/>
                      </a:solidFill>
                      <a:latin typeface="SamsungOne 700" panose="020B0803030303020204" pitchFamily="34" charset="0"/>
                      <a:ea typeface="맑은 고딕"/>
                    </a:rPr>
                    <a:t>CUDA</a:t>
                  </a:r>
                </a:p>
              </p:txBody>
            </p:sp>
            <p:sp>
              <p:nvSpPr>
                <p:cNvPr id="33" name="Rounded Rectangle 11">
                  <a:extLst>
                    <a:ext uri="{FF2B5EF4-FFF2-40B4-BE49-F238E27FC236}">
                      <a16:creationId xmlns="" xmlns:a16="http://schemas.microsoft.com/office/drawing/2014/main" id="{8C8A98C0-9F5F-4F8E-B82E-892DBB2C2228}"/>
                    </a:ext>
                  </a:extLst>
                </p:cNvPr>
                <p:cNvSpPr/>
                <p:nvPr/>
              </p:nvSpPr>
              <p:spPr>
                <a:xfrm>
                  <a:off x="5013121" y="4979161"/>
                  <a:ext cx="1565139" cy="443175"/>
                </a:xfrm>
                <a:prstGeom prst="round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a:r>
                    <a:rPr lang="en-US" sz="1400" dirty="0">
                      <a:solidFill>
                        <a:schemeClr val="tx1"/>
                      </a:solidFill>
                      <a:latin typeface="SamsungOne 700" panose="020B0803030303020204" pitchFamily="34" charset="0"/>
                      <a:ea typeface="맑은 고딕"/>
                    </a:rPr>
                    <a:t>Blas, Eigen</a:t>
                  </a:r>
                </a:p>
              </p:txBody>
            </p:sp>
          </p:grpSp>
          <p:grpSp>
            <p:nvGrpSpPr>
              <p:cNvPr id="26" name="그룹 25">
                <a:extLst>
                  <a:ext uri="{FF2B5EF4-FFF2-40B4-BE49-F238E27FC236}">
                    <a16:creationId xmlns="" xmlns:a16="http://schemas.microsoft.com/office/drawing/2014/main" id="{CFF28CF9-91C5-4B78-B23A-15C30A65E760}"/>
                  </a:ext>
                </a:extLst>
              </p:cNvPr>
              <p:cNvGrpSpPr/>
              <p:nvPr/>
            </p:nvGrpSpPr>
            <p:grpSpPr>
              <a:xfrm>
                <a:off x="3324565" y="5617387"/>
                <a:ext cx="3253695" cy="443175"/>
                <a:chOff x="3324565" y="5617387"/>
                <a:chExt cx="3253695" cy="443175"/>
              </a:xfrm>
            </p:grpSpPr>
            <p:sp>
              <p:nvSpPr>
                <p:cNvPr id="30" name="Rounded Rectangle 12">
                  <a:extLst>
                    <a:ext uri="{FF2B5EF4-FFF2-40B4-BE49-F238E27FC236}">
                      <a16:creationId xmlns="" xmlns:a16="http://schemas.microsoft.com/office/drawing/2014/main" id="{9AC785E4-2F4E-4326-ABF5-4942962D616B}"/>
                    </a:ext>
                  </a:extLst>
                </p:cNvPr>
                <p:cNvSpPr/>
                <p:nvPr/>
              </p:nvSpPr>
              <p:spPr>
                <a:xfrm>
                  <a:off x="3324565" y="5617387"/>
                  <a:ext cx="1565139" cy="443175"/>
                </a:xfrm>
                <a:prstGeom prst="round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bevelB w="0" h="0"/>
                  </a:sp3d>
                </a:bodyPr>
                <a:lstStyle/>
                <a:p>
                  <a:pPr algn="ctr" defTabSz="914400"/>
                  <a:r>
                    <a:rPr lang="en-US" sz="1400" dirty="0">
                      <a:solidFill>
                        <a:prstClr val="black">
                          <a:lumMod val="75000"/>
                          <a:lumOff val="25000"/>
                        </a:prstClr>
                      </a:solidFill>
                      <a:latin typeface="SamsungOne 700" panose="020B0803030303020204" pitchFamily="34" charset="0"/>
                      <a:ea typeface="SamsungOne 700" panose="020B0803030303020204" pitchFamily="34" charset="0"/>
                    </a:rPr>
                    <a:t>GPU</a:t>
                  </a:r>
                </a:p>
              </p:txBody>
            </p:sp>
            <p:sp>
              <p:nvSpPr>
                <p:cNvPr id="31" name="Rounded Rectangle 13">
                  <a:extLst>
                    <a:ext uri="{FF2B5EF4-FFF2-40B4-BE49-F238E27FC236}">
                      <a16:creationId xmlns="" xmlns:a16="http://schemas.microsoft.com/office/drawing/2014/main" id="{85707741-2D8C-437D-9D1E-812651C5A06A}"/>
                    </a:ext>
                  </a:extLst>
                </p:cNvPr>
                <p:cNvSpPr/>
                <p:nvPr/>
              </p:nvSpPr>
              <p:spPr>
                <a:xfrm>
                  <a:off x="5013121" y="5617387"/>
                  <a:ext cx="1565139" cy="443175"/>
                </a:xfrm>
                <a:prstGeom prst="round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bevelB w="0" h="0"/>
                  </a:sp3d>
                </a:bodyPr>
                <a:lstStyle/>
                <a:p>
                  <a:pPr algn="ctr" defTabSz="914400"/>
                  <a:r>
                    <a:rPr lang="en-US" sz="1400" dirty="0">
                      <a:solidFill>
                        <a:prstClr val="black">
                          <a:lumMod val="75000"/>
                          <a:lumOff val="25000"/>
                        </a:prstClr>
                      </a:solidFill>
                      <a:latin typeface="SamsungOne 700" panose="020B0803030303020204" pitchFamily="34" charset="0"/>
                      <a:ea typeface="SamsungOne 700" panose="020B0803030303020204" pitchFamily="34" charset="0"/>
                    </a:rPr>
                    <a:t>CPU</a:t>
                  </a:r>
                </a:p>
              </p:txBody>
            </p:sp>
          </p:grpSp>
        </p:grpSp>
        <p:sp>
          <p:nvSpPr>
            <p:cNvPr id="12" name="TextBox 11">
              <a:extLst>
                <a:ext uri="{FF2B5EF4-FFF2-40B4-BE49-F238E27FC236}">
                  <a16:creationId xmlns="" xmlns:a16="http://schemas.microsoft.com/office/drawing/2014/main" id="{A56CADD6-779C-4CD6-B454-2A4B7720B28C}"/>
                </a:ext>
              </a:extLst>
            </p:cNvPr>
            <p:cNvSpPr txBox="1"/>
            <p:nvPr/>
          </p:nvSpPr>
          <p:spPr>
            <a:xfrm>
              <a:off x="1279894" y="3837285"/>
              <a:ext cx="1684396" cy="292388"/>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High level APIs</a:t>
              </a:r>
              <a:endParaRPr lang="ko-KR" altLang="en-US" sz="1300" dirty="0">
                <a:latin typeface="SamsungOne 400" panose="020B050303030302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A891D373-A60C-45BF-B5B7-001504EC64F9}"/>
                </a:ext>
              </a:extLst>
            </p:cNvPr>
            <p:cNvSpPr txBox="1"/>
            <p:nvPr/>
          </p:nvSpPr>
          <p:spPr>
            <a:xfrm>
              <a:off x="1279894" y="4380072"/>
              <a:ext cx="1684396" cy="292388"/>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Framework</a:t>
              </a:r>
              <a:endParaRPr lang="ko-KR" altLang="en-US" sz="1300" dirty="0">
                <a:latin typeface="SamsungOne 400" panose="020B0503030303020204" pitchFamily="34" charset="0"/>
                <a:cs typeface="Times New Roman" panose="02020603050405020304" pitchFamily="18" charset="0"/>
              </a:endParaRPr>
            </a:p>
          </p:txBody>
        </p:sp>
        <p:sp>
          <p:nvSpPr>
            <p:cNvPr id="14" name="TextBox 13">
              <a:extLst>
                <a:ext uri="{FF2B5EF4-FFF2-40B4-BE49-F238E27FC236}">
                  <a16:creationId xmlns="" xmlns:a16="http://schemas.microsoft.com/office/drawing/2014/main" id="{F0B867C2-0A83-4E57-936A-CD21BECF220E}"/>
                </a:ext>
              </a:extLst>
            </p:cNvPr>
            <p:cNvSpPr txBox="1"/>
            <p:nvPr/>
          </p:nvSpPr>
          <p:spPr>
            <a:xfrm>
              <a:off x="965266" y="4922859"/>
              <a:ext cx="2285733" cy="292388"/>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Linear Algebra, Math</a:t>
              </a:r>
              <a:endParaRPr lang="ko-KR" altLang="en-US" sz="1300" dirty="0">
                <a:latin typeface="SamsungOne 400" panose="020B0503030303020204" pitchFamily="34" charset="0"/>
                <a:cs typeface="Times New Roman" panose="02020603050405020304" pitchFamily="18" charset="0"/>
              </a:endParaRPr>
            </a:p>
          </p:txBody>
        </p:sp>
        <p:sp>
          <p:nvSpPr>
            <p:cNvPr id="15" name="TextBox 14">
              <a:extLst>
                <a:ext uri="{FF2B5EF4-FFF2-40B4-BE49-F238E27FC236}">
                  <a16:creationId xmlns="" xmlns:a16="http://schemas.microsoft.com/office/drawing/2014/main" id="{C74684EC-0838-4C6F-BF62-27B0DB491747}"/>
                </a:ext>
              </a:extLst>
            </p:cNvPr>
            <p:cNvSpPr txBox="1"/>
            <p:nvPr/>
          </p:nvSpPr>
          <p:spPr>
            <a:xfrm>
              <a:off x="1087670" y="5465647"/>
              <a:ext cx="2051786" cy="292388"/>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Hardware</a:t>
              </a:r>
              <a:endParaRPr lang="ko-KR" altLang="en-US" sz="1300" dirty="0">
                <a:latin typeface="SamsungOne 400" panose="020B0503030303020204" pitchFamily="34" charset="0"/>
                <a:cs typeface="Times New Roman" panose="02020603050405020304" pitchFamily="18" charset="0"/>
              </a:endParaRPr>
            </a:p>
          </p:txBody>
        </p:sp>
        <p:sp>
          <p:nvSpPr>
            <p:cNvPr id="16" name="오른쪽 중괄호 20">
              <a:extLst>
                <a:ext uri="{FF2B5EF4-FFF2-40B4-BE49-F238E27FC236}">
                  <a16:creationId xmlns="" xmlns:a16="http://schemas.microsoft.com/office/drawing/2014/main" id="{E1C0DBEE-695F-4E29-B1A2-79682FE5664E}"/>
                </a:ext>
              </a:extLst>
            </p:cNvPr>
            <p:cNvSpPr/>
            <p:nvPr/>
          </p:nvSpPr>
          <p:spPr>
            <a:xfrm flipH="1">
              <a:off x="3099264" y="5410398"/>
              <a:ext cx="78171" cy="402886"/>
            </a:xfrm>
            <a:prstGeom prst="rightBrace">
              <a:avLst>
                <a:gd name="adj1" fmla="val 98540"/>
                <a:gd name="adj2" fmla="val 50000"/>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00B050"/>
                </a:solidFill>
              </a:endParaRPr>
            </a:p>
          </p:txBody>
        </p:sp>
        <p:sp>
          <p:nvSpPr>
            <p:cNvPr id="17" name="오른쪽 중괄호 20">
              <a:extLst>
                <a:ext uri="{FF2B5EF4-FFF2-40B4-BE49-F238E27FC236}">
                  <a16:creationId xmlns="" xmlns:a16="http://schemas.microsoft.com/office/drawing/2014/main" id="{1E50B102-0DE8-47A8-A0A6-CF1B00AA5515}"/>
                </a:ext>
              </a:extLst>
            </p:cNvPr>
            <p:cNvSpPr/>
            <p:nvPr/>
          </p:nvSpPr>
          <p:spPr>
            <a:xfrm flipH="1">
              <a:off x="3099264" y="4867610"/>
              <a:ext cx="78171" cy="402886"/>
            </a:xfrm>
            <a:prstGeom prst="rightBrace">
              <a:avLst>
                <a:gd name="adj1" fmla="val 98540"/>
                <a:gd name="adj2" fmla="val 50000"/>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00B050"/>
                </a:solidFill>
              </a:endParaRPr>
            </a:p>
          </p:txBody>
        </p:sp>
        <p:sp>
          <p:nvSpPr>
            <p:cNvPr id="18" name="오른쪽 중괄호 20">
              <a:extLst>
                <a:ext uri="{FF2B5EF4-FFF2-40B4-BE49-F238E27FC236}">
                  <a16:creationId xmlns="" xmlns:a16="http://schemas.microsoft.com/office/drawing/2014/main" id="{0610E871-6634-4318-B702-360EA94122B6}"/>
                </a:ext>
              </a:extLst>
            </p:cNvPr>
            <p:cNvSpPr/>
            <p:nvPr/>
          </p:nvSpPr>
          <p:spPr>
            <a:xfrm flipH="1">
              <a:off x="3099264" y="4324823"/>
              <a:ext cx="78171" cy="402886"/>
            </a:xfrm>
            <a:prstGeom prst="rightBrace">
              <a:avLst>
                <a:gd name="adj1" fmla="val 98540"/>
                <a:gd name="adj2" fmla="val 50000"/>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00B050"/>
                </a:solidFill>
              </a:endParaRPr>
            </a:p>
          </p:txBody>
        </p:sp>
        <p:sp>
          <p:nvSpPr>
            <p:cNvPr id="19" name="오른쪽 중괄호 20">
              <a:extLst>
                <a:ext uri="{FF2B5EF4-FFF2-40B4-BE49-F238E27FC236}">
                  <a16:creationId xmlns="" xmlns:a16="http://schemas.microsoft.com/office/drawing/2014/main" id="{03FDD413-9655-438B-B3E1-FBAA0107375E}"/>
                </a:ext>
              </a:extLst>
            </p:cNvPr>
            <p:cNvSpPr/>
            <p:nvPr/>
          </p:nvSpPr>
          <p:spPr>
            <a:xfrm flipH="1">
              <a:off x="3099264" y="3782036"/>
              <a:ext cx="78171" cy="402886"/>
            </a:xfrm>
            <a:prstGeom prst="rightBrace">
              <a:avLst>
                <a:gd name="adj1" fmla="val 98540"/>
                <a:gd name="adj2" fmla="val 50000"/>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00B050"/>
                </a:solidFill>
              </a:endParaRPr>
            </a:p>
          </p:txBody>
        </p:sp>
      </p:grpSp>
    </p:spTree>
    <p:extLst>
      <p:ext uri="{BB962C8B-B14F-4D97-AF65-F5344CB8AC3E}">
        <p14:creationId xmlns:p14="http://schemas.microsoft.com/office/powerpoint/2010/main" val="4584614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About the Keras library</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easy to model deep neural networks with Keras.</a:t>
            </a:r>
          </a:p>
        </p:txBody>
      </p:sp>
      <p:grpSp>
        <p:nvGrpSpPr>
          <p:cNvPr id="34" name="그룹 33">
            <a:extLst>
              <a:ext uri="{FF2B5EF4-FFF2-40B4-BE49-F238E27FC236}">
                <a16:creationId xmlns="" xmlns:a16="http://schemas.microsoft.com/office/drawing/2014/main" id="{704C8406-A212-4B71-AB07-2A94EE639D44}"/>
              </a:ext>
            </a:extLst>
          </p:cNvPr>
          <p:cNvGrpSpPr/>
          <p:nvPr/>
        </p:nvGrpSpPr>
        <p:grpSpPr>
          <a:xfrm>
            <a:off x="2335375" y="2492896"/>
            <a:ext cx="5384440" cy="3054563"/>
            <a:chOff x="13487449" y="2772430"/>
            <a:chExt cx="6173930" cy="3502434"/>
          </a:xfrm>
        </p:grpSpPr>
        <p:grpSp>
          <p:nvGrpSpPr>
            <p:cNvPr id="35" name="그룹 5">
              <a:extLst>
                <a:ext uri="{FF2B5EF4-FFF2-40B4-BE49-F238E27FC236}">
                  <a16:creationId xmlns="" xmlns:a16="http://schemas.microsoft.com/office/drawing/2014/main" id="{97A8DA7B-96B3-4A19-B048-29BB22030DA8}"/>
                </a:ext>
              </a:extLst>
            </p:cNvPr>
            <p:cNvGrpSpPr>
              <a:grpSpLocks noChangeAspect="1"/>
            </p:cNvGrpSpPr>
            <p:nvPr/>
          </p:nvGrpSpPr>
          <p:grpSpPr>
            <a:xfrm>
              <a:off x="13487449" y="2772430"/>
              <a:ext cx="5505406" cy="2893272"/>
              <a:chOff x="2814822" y="2900908"/>
              <a:chExt cx="6485630" cy="3408412"/>
            </a:xfrm>
          </p:grpSpPr>
          <p:grpSp>
            <p:nvGrpSpPr>
              <p:cNvPr id="37" name="Group 8">
                <a:extLst>
                  <a:ext uri="{FF2B5EF4-FFF2-40B4-BE49-F238E27FC236}">
                    <a16:creationId xmlns="" xmlns:a16="http://schemas.microsoft.com/office/drawing/2014/main" id="{4678B862-3FC2-4DD8-9610-F4FF12FC4C93}"/>
                  </a:ext>
                </a:extLst>
              </p:cNvPr>
              <p:cNvGrpSpPr/>
              <p:nvPr/>
            </p:nvGrpSpPr>
            <p:grpSpPr>
              <a:xfrm>
                <a:off x="3359696" y="3429320"/>
                <a:ext cx="5344007" cy="2880000"/>
                <a:chOff x="3359696" y="2709240"/>
                <a:chExt cx="5344007" cy="2880000"/>
              </a:xfrm>
            </p:grpSpPr>
            <p:sp>
              <p:nvSpPr>
                <p:cNvPr id="41" name="Google Shape;893;p84">
                  <a:extLst>
                    <a:ext uri="{FF2B5EF4-FFF2-40B4-BE49-F238E27FC236}">
                      <a16:creationId xmlns="" xmlns:a16="http://schemas.microsoft.com/office/drawing/2014/main" id="{E15347F6-043D-469B-8455-5D4031C68729}"/>
                    </a:ext>
                  </a:extLst>
                </p:cNvPr>
                <p:cNvSpPr/>
                <p:nvPr/>
              </p:nvSpPr>
              <p:spPr>
                <a:xfrm>
                  <a:off x="3359696" y="3097517"/>
                  <a:ext cx="551325" cy="550337"/>
                </a:xfrm>
                <a:prstGeom prst="ellipse">
                  <a:avLst/>
                </a:prstGeom>
                <a:solidFill>
                  <a:srgbClr val="193EB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2" name="Google Shape;894;p84">
                  <a:extLst>
                    <a:ext uri="{FF2B5EF4-FFF2-40B4-BE49-F238E27FC236}">
                      <a16:creationId xmlns="" xmlns:a16="http://schemas.microsoft.com/office/drawing/2014/main" id="{ED92EACF-6923-42C1-9BC1-CBC88B8EE8EB}"/>
                    </a:ext>
                  </a:extLst>
                </p:cNvPr>
                <p:cNvSpPr/>
                <p:nvPr/>
              </p:nvSpPr>
              <p:spPr>
                <a:xfrm>
                  <a:off x="3359696" y="3874071"/>
                  <a:ext cx="551325" cy="550337"/>
                </a:xfrm>
                <a:prstGeom prst="ellipse">
                  <a:avLst/>
                </a:prstGeom>
                <a:solidFill>
                  <a:srgbClr val="193EB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3" name="Google Shape;895;p84">
                  <a:extLst>
                    <a:ext uri="{FF2B5EF4-FFF2-40B4-BE49-F238E27FC236}">
                      <a16:creationId xmlns="" xmlns:a16="http://schemas.microsoft.com/office/drawing/2014/main" id="{1C1BC563-F0DE-47EF-87BC-29A092E20F6F}"/>
                    </a:ext>
                  </a:extLst>
                </p:cNvPr>
                <p:cNvSpPr/>
                <p:nvPr/>
              </p:nvSpPr>
              <p:spPr>
                <a:xfrm>
                  <a:off x="3359696" y="4650626"/>
                  <a:ext cx="551325" cy="550337"/>
                </a:xfrm>
                <a:prstGeom prst="ellipse">
                  <a:avLst/>
                </a:prstGeom>
                <a:solidFill>
                  <a:srgbClr val="193EB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4" name="Google Shape;896;p84">
                  <a:extLst>
                    <a:ext uri="{FF2B5EF4-FFF2-40B4-BE49-F238E27FC236}">
                      <a16:creationId xmlns="" xmlns:a16="http://schemas.microsoft.com/office/drawing/2014/main" id="{AD574D4F-CAFD-4411-BC0C-C31A26FA62BC}"/>
                    </a:ext>
                  </a:extLst>
                </p:cNvPr>
                <p:cNvSpPr/>
                <p:nvPr/>
              </p:nvSpPr>
              <p:spPr>
                <a:xfrm>
                  <a:off x="5177569" y="2709240"/>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5" name="Google Shape;897;p84">
                  <a:extLst>
                    <a:ext uri="{FF2B5EF4-FFF2-40B4-BE49-F238E27FC236}">
                      <a16:creationId xmlns="" xmlns:a16="http://schemas.microsoft.com/office/drawing/2014/main" id="{7D14815D-3560-4130-AEBA-A455B076ADA9}"/>
                    </a:ext>
                  </a:extLst>
                </p:cNvPr>
                <p:cNvSpPr/>
                <p:nvPr/>
              </p:nvSpPr>
              <p:spPr>
                <a:xfrm>
                  <a:off x="5177569" y="3485794"/>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6" name="Google Shape;898;p84">
                  <a:extLst>
                    <a:ext uri="{FF2B5EF4-FFF2-40B4-BE49-F238E27FC236}">
                      <a16:creationId xmlns="" xmlns:a16="http://schemas.microsoft.com/office/drawing/2014/main" id="{B75A47E4-0B22-4DB9-8812-B9ABD14DE612}"/>
                    </a:ext>
                  </a:extLst>
                </p:cNvPr>
                <p:cNvSpPr/>
                <p:nvPr/>
              </p:nvSpPr>
              <p:spPr>
                <a:xfrm>
                  <a:off x="5177569" y="4262348"/>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7" name="Google Shape;899;p84">
                  <a:extLst>
                    <a:ext uri="{FF2B5EF4-FFF2-40B4-BE49-F238E27FC236}">
                      <a16:creationId xmlns="" xmlns:a16="http://schemas.microsoft.com/office/drawing/2014/main" id="{8826350D-CB9F-41F7-A89F-A52FAD1BF603}"/>
                    </a:ext>
                  </a:extLst>
                </p:cNvPr>
                <p:cNvSpPr/>
                <p:nvPr/>
              </p:nvSpPr>
              <p:spPr>
                <a:xfrm>
                  <a:off x="5177569" y="5038903"/>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cxnSp>
              <p:nvCxnSpPr>
                <p:cNvPr id="48" name="Google Shape;900;p84">
                  <a:extLst>
                    <a:ext uri="{FF2B5EF4-FFF2-40B4-BE49-F238E27FC236}">
                      <a16:creationId xmlns="" xmlns:a16="http://schemas.microsoft.com/office/drawing/2014/main" id="{D9AF86D5-445F-4FE6-BECF-CBF6F2B70087}"/>
                    </a:ext>
                  </a:extLst>
                </p:cNvPr>
                <p:cNvCxnSpPr>
                  <a:stCxn id="41" idx="6"/>
                  <a:endCxn id="44" idx="2"/>
                </p:cNvCxnSpPr>
                <p:nvPr/>
              </p:nvCxnSpPr>
              <p:spPr>
                <a:xfrm flipV="1">
                  <a:off x="3911021" y="2984408"/>
                  <a:ext cx="1266547"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Google Shape;901;p84">
                  <a:extLst>
                    <a:ext uri="{FF2B5EF4-FFF2-40B4-BE49-F238E27FC236}">
                      <a16:creationId xmlns="" xmlns:a16="http://schemas.microsoft.com/office/drawing/2014/main" id="{C87833F3-F88F-44A8-923F-2156C407D533}"/>
                    </a:ext>
                  </a:extLst>
                </p:cNvPr>
                <p:cNvCxnSpPr>
                  <a:stCxn id="41" idx="6"/>
                  <a:endCxn id="45" idx="2"/>
                </p:cNvCxnSpPr>
                <p:nvPr/>
              </p:nvCxnSpPr>
              <p:spPr>
                <a:xfrm>
                  <a:off x="3911021" y="3372685"/>
                  <a:ext cx="1266547"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Google Shape;902;p84">
                  <a:extLst>
                    <a:ext uri="{FF2B5EF4-FFF2-40B4-BE49-F238E27FC236}">
                      <a16:creationId xmlns="" xmlns:a16="http://schemas.microsoft.com/office/drawing/2014/main" id="{007ABBB9-43F4-4A84-8AE2-3DC4888ADBA4}"/>
                    </a:ext>
                  </a:extLst>
                </p:cNvPr>
                <p:cNvCxnSpPr>
                  <a:stCxn id="41" idx="6"/>
                  <a:endCxn id="46" idx="2"/>
                </p:cNvCxnSpPr>
                <p:nvPr/>
              </p:nvCxnSpPr>
              <p:spPr>
                <a:xfrm>
                  <a:off x="3911021" y="3372685"/>
                  <a:ext cx="1266547" cy="1164831"/>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Google Shape;903;p84">
                  <a:extLst>
                    <a:ext uri="{FF2B5EF4-FFF2-40B4-BE49-F238E27FC236}">
                      <a16:creationId xmlns="" xmlns:a16="http://schemas.microsoft.com/office/drawing/2014/main" id="{47242184-36D9-481D-B860-6EDB8517A3DC}"/>
                    </a:ext>
                  </a:extLst>
                </p:cNvPr>
                <p:cNvCxnSpPr>
                  <a:endCxn id="47" idx="2"/>
                </p:cNvCxnSpPr>
                <p:nvPr/>
              </p:nvCxnSpPr>
              <p:spPr>
                <a:xfrm>
                  <a:off x="3947020" y="4158548"/>
                  <a:ext cx="1230549" cy="115552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Google Shape;904;p84">
                  <a:extLst>
                    <a:ext uri="{FF2B5EF4-FFF2-40B4-BE49-F238E27FC236}">
                      <a16:creationId xmlns="" xmlns:a16="http://schemas.microsoft.com/office/drawing/2014/main" id="{B7FC4A6C-D54B-447D-A50D-7A1CCACD36EE}"/>
                    </a:ext>
                  </a:extLst>
                </p:cNvPr>
                <p:cNvCxnSpPr>
                  <a:endCxn id="47" idx="2"/>
                </p:cNvCxnSpPr>
                <p:nvPr/>
              </p:nvCxnSpPr>
              <p:spPr>
                <a:xfrm>
                  <a:off x="3947020" y="4905478"/>
                  <a:ext cx="1230549" cy="40859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Google Shape;905;p84">
                  <a:extLst>
                    <a:ext uri="{FF2B5EF4-FFF2-40B4-BE49-F238E27FC236}">
                      <a16:creationId xmlns="" xmlns:a16="http://schemas.microsoft.com/office/drawing/2014/main" id="{1B8B3148-A8B3-4F24-8551-43D5E2A1E78A}"/>
                    </a:ext>
                  </a:extLst>
                </p:cNvPr>
                <p:cNvCxnSpPr>
                  <a:stCxn id="43" idx="6"/>
                  <a:endCxn id="46" idx="2"/>
                </p:cNvCxnSpPr>
                <p:nvPr/>
              </p:nvCxnSpPr>
              <p:spPr>
                <a:xfrm flipV="1">
                  <a:off x="3911021" y="4537516"/>
                  <a:ext cx="1266547" cy="388278"/>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Google Shape;906;p84">
                  <a:extLst>
                    <a:ext uri="{FF2B5EF4-FFF2-40B4-BE49-F238E27FC236}">
                      <a16:creationId xmlns="" xmlns:a16="http://schemas.microsoft.com/office/drawing/2014/main" id="{D9554011-33D4-4E1E-A1FE-FE489A6688CD}"/>
                    </a:ext>
                  </a:extLst>
                </p:cNvPr>
                <p:cNvCxnSpPr>
                  <a:stCxn id="43" idx="6"/>
                  <a:endCxn id="45" idx="2"/>
                </p:cNvCxnSpPr>
                <p:nvPr/>
              </p:nvCxnSpPr>
              <p:spPr>
                <a:xfrm flipV="1">
                  <a:off x="3911021" y="3760962"/>
                  <a:ext cx="1266547" cy="1164832"/>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Google Shape;907;p84">
                  <a:extLst>
                    <a:ext uri="{FF2B5EF4-FFF2-40B4-BE49-F238E27FC236}">
                      <a16:creationId xmlns="" xmlns:a16="http://schemas.microsoft.com/office/drawing/2014/main" id="{07713EE3-8313-4CC3-B61E-ED00CA3E4B03}"/>
                    </a:ext>
                  </a:extLst>
                </p:cNvPr>
                <p:cNvCxnSpPr>
                  <a:stCxn id="43" idx="6"/>
                  <a:endCxn id="44" idx="2"/>
                </p:cNvCxnSpPr>
                <p:nvPr/>
              </p:nvCxnSpPr>
              <p:spPr>
                <a:xfrm flipV="1">
                  <a:off x="3911021" y="2984408"/>
                  <a:ext cx="1266547" cy="1941386"/>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Google Shape;908;p84">
                  <a:extLst>
                    <a:ext uri="{FF2B5EF4-FFF2-40B4-BE49-F238E27FC236}">
                      <a16:creationId xmlns="" xmlns:a16="http://schemas.microsoft.com/office/drawing/2014/main" id="{FD80B313-F0C7-4CF6-B895-2AAEC30B8C8D}"/>
                    </a:ext>
                  </a:extLst>
                </p:cNvPr>
                <p:cNvCxnSpPr>
                  <a:stCxn id="41" idx="6"/>
                  <a:endCxn id="47" idx="2"/>
                </p:cNvCxnSpPr>
                <p:nvPr/>
              </p:nvCxnSpPr>
              <p:spPr>
                <a:xfrm>
                  <a:off x="3911021" y="3372685"/>
                  <a:ext cx="1266547" cy="1941386"/>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Google Shape;909;p84">
                  <a:extLst>
                    <a:ext uri="{FF2B5EF4-FFF2-40B4-BE49-F238E27FC236}">
                      <a16:creationId xmlns="" xmlns:a16="http://schemas.microsoft.com/office/drawing/2014/main" id="{52287246-4AB0-4103-BB00-69532A485AFD}"/>
                    </a:ext>
                  </a:extLst>
                </p:cNvPr>
                <p:cNvCxnSpPr>
                  <a:stCxn id="42" idx="6"/>
                  <a:endCxn id="44" idx="2"/>
                </p:cNvCxnSpPr>
                <p:nvPr/>
              </p:nvCxnSpPr>
              <p:spPr>
                <a:xfrm flipV="1">
                  <a:off x="3911021" y="2984408"/>
                  <a:ext cx="1266547" cy="1164831"/>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Google Shape;910;p84">
                  <a:extLst>
                    <a:ext uri="{FF2B5EF4-FFF2-40B4-BE49-F238E27FC236}">
                      <a16:creationId xmlns="" xmlns:a16="http://schemas.microsoft.com/office/drawing/2014/main" id="{6BEE48FA-8277-4E63-B2E5-C12390A9E5EB}"/>
                    </a:ext>
                  </a:extLst>
                </p:cNvPr>
                <p:cNvCxnSpPr>
                  <a:endCxn id="45" idx="2"/>
                </p:cNvCxnSpPr>
                <p:nvPr/>
              </p:nvCxnSpPr>
              <p:spPr>
                <a:xfrm flipV="1">
                  <a:off x="3947129" y="3760962"/>
                  <a:ext cx="1230440" cy="37617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Google Shape;911;p84">
                  <a:extLst>
                    <a:ext uri="{FF2B5EF4-FFF2-40B4-BE49-F238E27FC236}">
                      <a16:creationId xmlns="" xmlns:a16="http://schemas.microsoft.com/office/drawing/2014/main" id="{B9349D11-A48A-405B-93EF-E21FDD7C155F}"/>
                    </a:ext>
                  </a:extLst>
                </p:cNvPr>
                <p:cNvCxnSpPr>
                  <a:stCxn id="42" idx="6"/>
                  <a:endCxn id="46" idx="2"/>
                </p:cNvCxnSpPr>
                <p:nvPr/>
              </p:nvCxnSpPr>
              <p:spPr>
                <a:xfrm>
                  <a:off x="3911021" y="4149239"/>
                  <a:ext cx="1266547"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Google Shape;896;p84">
                  <a:extLst>
                    <a:ext uri="{FF2B5EF4-FFF2-40B4-BE49-F238E27FC236}">
                      <a16:creationId xmlns="" xmlns:a16="http://schemas.microsoft.com/office/drawing/2014/main" id="{0125D46B-7A7C-4CB1-A2DB-7547075D5D1D}"/>
                    </a:ext>
                  </a:extLst>
                </p:cNvPr>
                <p:cNvSpPr/>
                <p:nvPr/>
              </p:nvSpPr>
              <p:spPr>
                <a:xfrm>
                  <a:off x="6524993" y="2709240"/>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61" name="Google Shape;897;p84">
                  <a:extLst>
                    <a:ext uri="{FF2B5EF4-FFF2-40B4-BE49-F238E27FC236}">
                      <a16:creationId xmlns="" xmlns:a16="http://schemas.microsoft.com/office/drawing/2014/main" id="{DD185B00-B74E-4D39-B331-9F3419F98921}"/>
                    </a:ext>
                  </a:extLst>
                </p:cNvPr>
                <p:cNvSpPr/>
                <p:nvPr/>
              </p:nvSpPr>
              <p:spPr>
                <a:xfrm>
                  <a:off x="6524993" y="3485794"/>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62" name="Google Shape;898;p84">
                  <a:extLst>
                    <a:ext uri="{FF2B5EF4-FFF2-40B4-BE49-F238E27FC236}">
                      <a16:creationId xmlns="" xmlns:a16="http://schemas.microsoft.com/office/drawing/2014/main" id="{6C46BCD0-DA92-4F0F-A1D5-15F4430FDB0A}"/>
                    </a:ext>
                  </a:extLst>
                </p:cNvPr>
                <p:cNvSpPr/>
                <p:nvPr/>
              </p:nvSpPr>
              <p:spPr>
                <a:xfrm>
                  <a:off x="6524993" y="4262348"/>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63" name="Google Shape;899;p84">
                  <a:extLst>
                    <a:ext uri="{FF2B5EF4-FFF2-40B4-BE49-F238E27FC236}">
                      <a16:creationId xmlns="" xmlns:a16="http://schemas.microsoft.com/office/drawing/2014/main" id="{5246AD3E-9236-4978-8ABD-1E49248A2785}"/>
                    </a:ext>
                  </a:extLst>
                </p:cNvPr>
                <p:cNvSpPr/>
                <p:nvPr/>
              </p:nvSpPr>
              <p:spPr>
                <a:xfrm>
                  <a:off x="6524993" y="5038903"/>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cxnSp>
              <p:nvCxnSpPr>
                <p:cNvPr id="64" name="Google Shape;900;p84">
                  <a:extLst>
                    <a:ext uri="{FF2B5EF4-FFF2-40B4-BE49-F238E27FC236}">
                      <a16:creationId xmlns="" xmlns:a16="http://schemas.microsoft.com/office/drawing/2014/main" id="{04F2F649-C2E3-46CF-BB1C-5385747102C5}"/>
                    </a:ext>
                  </a:extLst>
                </p:cNvPr>
                <p:cNvCxnSpPr>
                  <a:stCxn id="60" idx="2"/>
                  <a:endCxn id="44" idx="6"/>
                </p:cNvCxnSpPr>
                <p:nvPr/>
              </p:nvCxnSpPr>
              <p:spPr>
                <a:xfrm flipH="1">
                  <a:off x="5728894" y="2984408"/>
                  <a:ext cx="796099" cy="0"/>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Google Shape;900;p84">
                  <a:extLst>
                    <a:ext uri="{FF2B5EF4-FFF2-40B4-BE49-F238E27FC236}">
                      <a16:creationId xmlns="" xmlns:a16="http://schemas.microsoft.com/office/drawing/2014/main" id="{5AE78C46-A72E-44E0-81A7-D6990EE8F4DF}"/>
                    </a:ext>
                  </a:extLst>
                </p:cNvPr>
                <p:cNvCxnSpPr>
                  <a:stCxn id="61" idx="2"/>
                  <a:endCxn id="44" idx="6"/>
                </p:cNvCxnSpPr>
                <p:nvPr/>
              </p:nvCxnSpPr>
              <p:spPr>
                <a:xfrm flipH="1" flipV="1">
                  <a:off x="5728894" y="2984408"/>
                  <a:ext cx="796099" cy="77655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Google Shape;900;p84">
                  <a:extLst>
                    <a:ext uri="{FF2B5EF4-FFF2-40B4-BE49-F238E27FC236}">
                      <a16:creationId xmlns="" xmlns:a16="http://schemas.microsoft.com/office/drawing/2014/main" id="{C0795FD8-4B02-47D3-8963-A9265F001F48}"/>
                    </a:ext>
                  </a:extLst>
                </p:cNvPr>
                <p:cNvCxnSpPr>
                  <a:stCxn id="62" idx="2"/>
                  <a:endCxn id="44" idx="6"/>
                </p:cNvCxnSpPr>
                <p:nvPr/>
              </p:nvCxnSpPr>
              <p:spPr>
                <a:xfrm flipH="1" flipV="1">
                  <a:off x="5728894" y="2984408"/>
                  <a:ext cx="796099" cy="1553108"/>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Google Shape;900;p84">
                  <a:extLst>
                    <a:ext uri="{FF2B5EF4-FFF2-40B4-BE49-F238E27FC236}">
                      <a16:creationId xmlns="" xmlns:a16="http://schemas.microsoft.com/office/drawing/2014/main" id="{A83DD949-8573-425A-BAB4-EDCB20D385A3}"/>
                    </a:ext>
                  </a:extLst>
                </p:cNvPr>
                <p:cNvCxnSpPr>
                  <a:stCxn id="63" idx="2"/>
                  <a:endCxn id="44" idx="6"/>
                </p:cNvCxnSpPr>
                <p:nvPr/>
              </p:nvCxnSpPr>
              <p:spPr>
                <a:xfrm flipH="1" flipV="1">
                  <a:off x="5728894" y="2984408"/>
                  <a:ext cx="796099" cy="2329663"/>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Google Shape;900;p84">
                  <a:extLst>
                    <a:ext uri="{FF2B5EF4-FFF2-40B4-BE49-F238E27FC236}">
                      <a16:creationId xmlns="" xmlns:a16="http://schemas.microsoft.com/office/drawing/2014/main" id="{2A2089AC-4F7F-4796-8AC9-FF124147FA5E}"/>
                    </a:ext>
                  </a:extLst>
                </p:cNvPr>
                <p:cNvCxnSpPr>
                  <a:stCxn id="60" idx="2"/>
                  <a:endCxn id="45" idx="6"/>
                </p:cNvCxnSpPr>
                <p:nvPr/>
              </p:nvCxnSpPr>
              <p:spPr>
                <a:xfrm flipH="1">
                  <a:off x="5728894" y="2984408"/>
                  <a:ext cx="796099" cy="77655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Google Shape;900;p84">
                  <a:extLst>
                    <a:ext uri="{FF2B5EF4-FFF2-40B4-BE49-F238E27FC236}">
                      <a16:creationId xmlns="" xmlns:a16="http://schemas.microsoft.com/office/drawing/2014/main" id="{8BC4E0EE-D712-4A3C-884B-25E455EC1B47}"/>
                    </a:ext>
                  </a:extLst>
                </p:cNvPr>
                <p:cNvCxnSpPr>
                  <a:stCxn id="61" idx="2"/>
                  <a:endCxn id="45" idx="6"/>
                </p:cNvCxnSpPr>
                <p:nvPr/>
              </p:nvCxnSpPr>
              <p:spPr>
                <a:xfrm flipH="1">
                  <a:off x="5728894" y="3760962"/>
                  <a:ext cx="796099" cy="0"/>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Google Shape;900;p84">
                  <a:extLst>
                    <a:ext uri="{FF2B5EF4-FFF2-40B4-BE49-F238E27FC236}">
                      <a16:creationId xmlns="" xmlns:a16="http://schemas.microsoft.com/office/drawing/2014/main" id="{DEED1EC0-56C9-4E12-B15E-DB5D2A97FE82}"/>
                    </a:ext>
                  </a:extLst>
                </p:cNvPr>
                <p:cNvCxnSpPr>
                  <a:stCxn id="62" idx="2"/>
                  <a:endCxn id="45" idx="6"/>
                </p:cNvCxnSpPr>
                <p:nvPr/>
              </p:nvCxnSpPr>
              <p:spPr>
                <a:xfrm flipH="1" flipV="1">
                  <a:off x="5728894" y="3760962"/>
                  <a:ext cx="796099" cy="77655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Google Shape;900;p84">
                  <a:extLst>
                    <a:ext uri="{FF2B5EF4-FFF2-40B4-BE49-F238E27FC236}">
                      <a16:creationId xmlns="" xmlns:a16="http://schemas.microsoft.com/office/drawing/2014/main" id="{EAD7658A-2344-454A-8FA0-621BDF5A53D9}"/>
                    </a:ext>
                  </a:extLst>
                </p:cNvPr>
                <p:cNvCxnSpPr>
                  <a:stCxn id="63" idx="2"/>
                  <a:endCxn id="45" idx="6"/>
                </p:cNvCxnSpPr>
                <p:nvPr/>
              </p:nvCxnSpPr>
              <p:spPr>
                <a:xfrm flipH="1" flipV="1">
                  <a:off x="5728894" y="3760962"/>
                  <a:ext cx="796099" cy="1553109"/>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Google Shape;900;p84">
                  <a:extLst>
                    <a:ext uri="{FF2B5EF4-FFF2-40B4-BE49-F238E27FC236}">
                      <a16:creationId xmlns="" xmlns:a16="http://schemas.microsoft.com/office/drawing/2014/main" id="{4D72D407-097D-4BA8-A582-A73AA9E650BA}"/>
                    </a:ext>
                  </a:extLst>
                </p:cNvPr>
                <p:cNvCxnSpPr>
                  <a:stCxn id="60" idx="2"/>
                  <a:endCxn id="46" idx="6"/>
                </p:cNvCxnSpPr>
                <p:nvPr/>
              </p:nvCxnSpPr>
              <p:spPr>
                <a:xfrm flipH="1">
                  <a:off x="5728894" y="2984408"/>
                  <a:ext cx="796099" cy="1553108"/>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Google Shape;900;p84">
                  <a:extLst>
                    <a:ext uri="{FF2B5EF4-FFF2-40B4-BE49-F238E27FC236}">
                      <a16:creationId xmlns="" xmlns:a16="http://schemas.microsoft.com/office/drawing/2014/main" id="{2542083D-5C76-428B-B75B-F875E822394E}"/>
                    </a:ext>
                  </a:extLst>
                </p:cNvPr>
                <p:cNvCxnSpPr>
                  <a:stCxn id="61" idx="2"/>
                  <a:endCxn id="46" idx="6"/>
                </p:cNvCxnSpPr>
                <p:nvPr/>
              </p:nvCxnSpPr>
              <p:spPr>
                <a:xfrm flipH="1">
                  <a:off x="5728894" y="3760962"/>
                  <a:ext cx="796099" cy="77655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Google Shape;900;p84">
                  <a:extLst>
                    <a:ext uri="{FF2B5EF4-FFF2-40B4-BE49-F238E27FC236}">
                      <a16:creationId xmlns="" xmlns:a16="http://schemas.microsoft.com/office/drawing/2014/main" id="{6F42F8EC-7284-4CED-AFAA-5C86D5CC908C}"/>
                    </a:ext>
                  </a:extLst>
                </p:cNvPr>
                <p:cNvCxnSpPr>
                  <a:stCxn id="62" idx="2"/>
                  <a:endCxn id="46" idx="6"/>
                </p:cNvCxnSpPr>
                <p:nvPr/>
              </p:nvCxnSpPr>
              <p:spPr>
                <a:xfrm flipH="1">
                  <a:off x="5728894" y="4537516"/>
                  <a:ext cx="796099" cy="0"/>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Google Shape;900;p84">
                  <a:extLst>
                    <a:ext uri="{FF2B5EF4-FFF2-40B4-BE49-F238E27FC236}">
                      <a16:creationId xmlns="" xmlns:a16="http://schemas.microsoft.com/office/drawing/2014/main" id="{D0A1D834-0646-4B8F-BEE0-1CC26482C67F}"/>
                    </a:ext>
                  </a:extLst>
                </p:cNvPr>
                <p:cNvCxnSpPr>
                  <a:stCxn id="63" idx="2"/>
                  <a:endCxn id="46" idx="6"/>
                </p:cNvCxnSpPr>
                <p:nvPr/>
              </p:nvCxnSpPr>
              <p:spPr>
                <a:xfrm flipH="1" flipV="1">
                  <a:off x="5728894" y="4537516"/>
                  <a:ext cx="796099" cy="776555"/>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Google Shape;900;p84">
                  <a:extLst>
                    <a:ext uri="{FF2B5EF4-FFF2-40B4-BE49-F238E27FC236}">
                      <a16:creationId xmlns="" xmlns:a16="http://schemas.microsoft.com/office/drawing/2014/main" id="{B37BC1D6-A35A-478A-9F08-F3CB72FCB0B2}"/>
                    </a:ext>
                  </a:extLst>
                </p:cNvPr>
                <p:cNvCxnSpPr>
                  <a:stCxn id="60" idx="2"/>
                  <a:endCxn id="47" idx="6"/>
                </p:cNvCxnSpPr>
                <p:nvPr/>
              </p:nvCxnSpPr>
              <p:spPr>
                <a:xfrm flipH="1">
                  <a:off x="5728894" y="2984408"/>
                  <a:ext cx="796099" cy="2329663"/>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Google Shape;900;p84">
                  <a:extLst>
                    <a:ext uri="{FF2B5EF4-FFF2-40B4-BE49-F238E27FC236}">
                      <a16:creationId xmlns="" xmlns:a16="http://schemas.microsoft.com/office/drawing/2014/main" id="{F0F949B2-5F0A-4276-BEFF-5AB5302505BE}"/>
                    </a:ext>
                  </a:extLst>
                </p:cNvPr>
                <p:cNvCxnSpPr>
                  <a:stCxn id="61" idx="2"/>
                  <a:endCxn id="47" idx="6"/>
                </p:cNvCxnSpPr>
                <p:nvPr/>
              </p:nvCxnSpPr>
              <p:spPr>
                <a:xfrm flipH="1">
                  <a:off x="5728894" y="3760962"/>
                  <a:ext cx="796099" cy="1553109"/>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Google Shape;900;p84">
                  <a:extLst>
                    <a:ext uri="{FF2B5EF4-FFF2-40B4-BE49-F238E27FC236}">
                      <a16:creationId xmlns="" xmlns:a16="http://schemas.microsoft.com/office/drawing/2014/main" id="{86673B0A-15FD-4260-9B78-FC5092AA4871}"/>
                    </a:ext>
                  </a:extLst>
                </p:cNvPr>
                <p:cNvCxnSpPr>
                  <a:stCxn id="62" idx="2"/>
                  <a:endCxn id="47" idx="6"/>
                </p:cNvCxnSpPr>
                <p:nvPr/>
              </p:nvCxnSpPr>
              <p:spPr>
                <a:xfrm flipH="1">
                  <a:off x="5728894" y="4537516"/>
                  <a:ext cx="796099" cy="776555"/>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Google Shape;900;p84">
                  <a:extLst>
                    <a:ext uri="{FF2B5EF4-FFF2-40B4-BE49-F238E27FC236}">
                      <a16:creationId xmlns="" xmlns:a16="http://schemas.microsoft.com/office/drawing/2014/main" id="{F8046C84-DF8F-4CF1-9A53-ACFBD1C713F8}"/>
                    </a:ext>
                  </a:extLst>
                </p:cNvPr>
                <p:cNvCxnSpPr>
                  <a:stCxn id="63" idx="2"/>
                  <a:endCxn id="47" idx="6"/>
                </p:cNvCxnSpPr>
                <p:nvPr/>
              </p:nvCxnSpPr>
              <p:spPr>
                <a:xfrm flipH="1">
                  <a:off x="5728894" y="5314072"/>
                  <a:ext cx="796099" cy="0"/>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Google Shape;894;p84">
                  <a:extLst>
                    <a:ext uri="{FF2B5EF4-FFF2-40B4-BE49-F238E27FC236}">
                      <a16:creationId xmlns="" xmlns:a16="http://schemas.microsoft.com/office/drawing/2014/main" id="{FDBD3621-715B-483F-B625-5AB6B6E70B37}"/>
                    </a:ext>
                  </a:extLst>
                </p:cNvPr>
                <p:cNvSpPr/>
                <p:nvPr/>
              </p:nvSpPr>
              <p:spPr>
                <a:xfrm>
                  <a:off x="8152378" y="3874071"/>
                  <a:ext cx="551325" cy="550337"/>
                </a:xfrm>
                <a:prstGeom prst="ellipse">
                  <a:avLst/>
                </a:prstGeom>
                <a:solidFill>
                  <a:srgbClr val="FFC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cxnSp>
              <p:nvCxnSpPr>
                <p:cNvPr id="81" name="Google Shape;900;p84">
                  <a:extLst>
                    <a:ext uri="{FF2B5EF4-FFF2-40B4-BE49-F238E27FC236}">
                      <a16:creationId xmlns="" xmlns:a16="http://schemas.microsoft.com/office/drawing/2014/main" id="{ECB140B1-E0A8-4F37-8A50-CF0DBBAD7563}"/>
                    </a:ext>
                  </a:extLst>
                </p:cNvPr>
                <p:cNvCxnSpPr>
                  <a:stCxn id="60" idx="6"/>
                  <a:endCxn id="80" idx="2"/>
                </p:cNvCxnSpPr>
                <p:nvPr/>
              </p:nvCxnSpPr>
              <p:spPr>
                <a:xfrm>
                  <a:off x="7076318" y="2984408"/>
                  <a:ext cx="1076059" cy="1164831"/>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Google Shape;900;p84">
                  <a:extLst>
                    <a:ext uri="{FF2B5EF4-FFF2-40B4-BE49-F238E27FC236}">
                      <a16:creationId xmlns="" xmlns:a16="http://schemas.microsoft.com/office/drawing/2014/main" id="{4BB2F6D8-78CF-432E-9840-AD8B183273CC}"/>
                    </a:ext>
                  </a:extLst>
                </p:cNvPr>
                <p:cNvCxnSpPr>
                  <a:stCxn id="61" idx="6"/>
                  <a:endCxn id="80" idx="2"/>
                </p:cNvCxnSpPr>
                <p:nvPr/>
              </p:nvCxnSpPr>
              <p:spPr>
                <a:xfrm>
                  <a:off x="7076318" y="3760962"/>
                  <a:ext cx="1076059"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Google Shape;900;p84">
                  <a:extLst>
                    <a:ext uri="{FF2B5EF4-FFF2-40B4-BE49-F238E27FC236}">
                      <a16:creationId xmlns="" xmlns:a16="http://schemas.microsoft.com/office/drawing/2014/main" id="{F2196E8E-BF5F-45BF-B002-7B90C3482CC7}"/>
                    </a:ext>
                  </a:extLst>
                </p:cNvPr>
                <p:cNvCxnSpPr>
                  <a:stCxn id="62" idx="6"/>
                  <a:endCxn id="80" idx="2"/>
                </p:cNvCxnSpPr>
                <p:nvPr/>
              </p:nvCxnSpPr>
              <p:spPr>
                <a:xfrm flipV="1">
                  <a:off x="7076318" y="4149239"/>
                  <a:ext cx="1076059"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Google Shape;900;p84">
                  <a:extLst>
                    <a:ext uri="{FF2B5EF4-FFF2-40B4-BE49-F238E27FC236}">
                      <a16:creationId xmlns="" xmlns:a16="http://schemas.microsoft.com/office/drawing/2014/main" id="{4AC8D84A-E8B3-41BD-96F4-98F12045DD74}"/>
                    </a:ext>
                  </a:extLst>
                </p:cNvPr>
                <p:cNvCxnSpPr>
                  <a:stCxn id="63" idx="6"/>
                  <a:endCxn id="80" idx="2"/>
                </p:cNvCxnSpPr>
                <p:nvPr/>
              </p:nvCxnSpPr>
              <p:spPr>
                <a:xfrm flipV="1">
                  <a:off x="7076318" y="4149239"/>
                  <a:ext cx="1076059" cy="1164832"/>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 xmlns:a16="http://schemas.microsoft.com/office/drawing/2014/main" id="{91816BDF-F08F-4E5F-8136-4FF133E4808D}"/>
                  </a:ext>
                </a:extLst>
              </p:cNvPr>
              <p:cNvSpPr txBox="1"/>
              <p:nvPr/>
            </p:nvSpPr>
            <p:spPr>
              <a:xfrm>
                <a:off x="5008306" y="2900911"/>
                <a:ext cx="2237273" cy="415738"/>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itchFamily="18" charset="0"/>
                  </a:rPr>
                  <a:t>Hidden Layers</a:t>
                </a:r>
                <a:endParaRPr lang="ko-KR" altLang="en-US" sz="1400" dirty="0">
                  <a:solidFill>
                    <a:srgbClr val="FF0000"/>
                  </a:solidFill>
                  <a:latin typeface="SamsungOne 700" panose="020B0803030303020204" pitchFamily="34" charset="0"/>
                  <a:cs typeface="Times New Roman" pitchFamily="18" charset="0"/>
                </a:endParaRPr>
              </a:p>
            </p:txBody>
          </p:sp>
          <p:sp>
            <p:nvSpPr>
              <p:cNvPr id="39" name="TextBox 38">
                <a:extLst>
                  <a:ext uri="{FF2B5EF4-FFF2-40B4-BE49-F238E27FC236}">
                    <a16:creationId xmlns="" xmlns:a16="http://schemas.microsoft.com/office/drawing/2014/main" id="{C1467582-8046-46D8-8EF5-795A67809CE3}"/>
                  </a:ext>
                </a:extLst>
              </p:cNvPr>
              <p:cNvSpPr txBox="1"/>
              <p:nvPr/>
            </p:nvSpPr>
            <p:spPr>
              <a:xfrm>
                <a:off x="2814822" y="2900908"/>
                <a:ext cx="1641074" cy="415740"/>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Times New Roman" pitchFamily="18" charset="0"/>
                  </a:rPr>
                  <a:t>Input Layer</a:t>
                </a:r>
                <a:endParaRPr lang="ko-KR" altLang="en-US" sz="1400" dirty="0">
                  <a:solidFill>
                    <a:srgbClr val="193EB0"/>
                  </a:solidFill>
                  <a:latin typeface="SamsungOne 700" panose="020B0803030303020204" pitchFamily="34" charset="0"/>
                  <a:cs typeface="Times New Roman" pitchFamily="18" charset="0"/>
                </a:endParaRPr>
              </a:p>
            </p:txBody>
          </p:sp>
          <p:sp>
            <p:nvSpPr>
              <p:cNvPr id="40" name="TextBox 39">
                <a:extLst>
                  <a:ext uri="{FF2B5EF4-FFF2-40B4-BE49-F238E27FC236}">
                    <a16:creationId xmlns="" xmlns:a16="http://schemas.microsoft.com/office/drawing/2014/main" id="{F9E853F8-BB4C-426B-A43D-D224CFFDB70D}"/>
                  </a:ext>
                </a:extLst>
              </p:cNvPr>
              <p:cNvSpPr txBox="1"/>
              <p:nvPr/>
            </p:nvSpPr>
            <p:spPr>
              <a:xfrm>
                <a:off x="7555628" y="2900911"/>
                <a:ext cx="1744824" cy="415738"/>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FFC000"/>
                    </a:solidFill>
                    <a:latin typeface="SamsungOne 700" panose="020B0803030303020204" pitchFamily="34" charset="0"/>
                    <a:ea typeface="SamsungOne 700" panose="020B0803030303020204" pitchFamily="34" charset="0"/>
                    <a:cs typeface="Times New Roman" pitchFamily="18" charset="0"/>
                  </a:rPr>
                  <a:t>Output Layer</a:t>
                </a:r>
                <a:endParaRPr lang="ko-KR" altLang="en-US" sz="1400" dirty="0">
                  <a:solidFill>
                    <a:srgbClr val="FFC000"/>
                  </a:solidFill>
                  <a:latin typeface="SamsungOne 700" panose="020B0803030303020204" pitchFamily="34" charset="0"/>
                  <a:cs typeface="Times New Roman" pitchFamily="18" charset="0"/>
                </a:endParaRPr>
              </a:p>
            </p:txBody>
          </p:sp>
        </p:grpSp>
        <p:sp>
          <p:nvSpPr>
            <p:cNvPr id="36" name="TextBox 35">
              <a:extLst>
                <a:ext uri="{FF2B5EF4-FFF2-40B4-BE49-F238E27FC236}">
                  <a16:creationId xmlns="" xmlns:a16="http://schemas.microsoft.com/office/drawing/2014/main" id="{36784E02-8153-47CC-8252-3803070E310A}"/>
                </a:ext>
              </a:extLst>
            </p:cNvPr>
            <p:cNvSpPr txBox="1"/>
            <p:nvPr/>
          </p:nvSpPr>
          <p:spPr>
            <a:xfrm>
              <a:off x="17327421" y="5921957"/>
              <a:ext cx="2333958" cy="352907"/>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latin typeface="SamsungOne 700" panose="020B0803030303020204" pitchFamily="34" charset="0"/>
                  <a:ea typeface="SamsungOne 700" panose="020B0803030303020204" pitchFamily="34" charset="0"/>
                  <a:cs typeface="Times New Roman" panose="02020603050405020304" pitchFamily="18" charset="0"/>
                </a:rPr>
                <a:t>Node</a:t>
              </a:r>
              <a:r>
                <a:rPr lang="ko-KR" altLang="en-US" sz="1400" dirty="0">
                  <a:latin typeface="SamsungOne 700" panose="020B0803030303020204" pitchFamily="34" charset="0"/>
                  <a:cs typeface="Times New Roman" panose="02020603050405020304" pitchFamily="18" charset="0"/>
                </a:rPr>
                <a:t> </a:t>
              </a:r>
              <a:r>
                <a:rPr lang="en-US" altLang="ko-KR" sz="1400" dirty="0">
                  <a:latin typeface="SamsungOne 700" panose="020B0803030303020204" pitchFamily="34" charset="0"/>
                  <a:ea typeface="SamsungOne 700" panose="020B0803030303020204" pitchFamily="34" charset="0"/>
                  <a:cs typeface="Times New Roman" panose="02020603050405020304" pitchFamily="18" charset="0"/>
                </a:rPr>
                <a:t>(activation)</a:t>
              </a:r>
              <a:endParaRPr lang="en-US" sz="1400" dirty="0">
                <a:latin typeface="SamsungOne 700" panose="020B0803030303020204" pitchFamily="34" charset="0"/>
                <a:ea typeface="SamsungOne 700" panose="020B0803030303020204" pitchFamily="34" charset="0"/>
                <a:cs typeface="Times New Roman" panose="02020603050405020304" pitchFamily="18" charset="0"/>
              </a:endParaRPr>
            </a:p>
          </p:txBody>
        </p:sp>
      </p:grpSp>
      <p:sp>
        <p:nvSpPr>
          <p:cNvPr id="85" name="오른쪽 화살표 1">
            <a:extLst>
              <a:ext uri="{FF2B5EF4-FFF2-40B4-BE49-F238E27FC236}">
                <a16:creationId xmlns="" xmlns:a16="http://schemas.microsoft.com/office/drawing/2014/main" id="{0F8663E1-A79C-4E32-894D-85459A274172}"/>
              </a:ext>
            </a:extLst>
          </p:cNvPr>
          <p:cNvSpPr/>
          <p:nvPr/>
        </p:nvSpPr>
        <p:spPr>
          <a:xfrm rot="12807443">
            <a:off x="5503481" y="5015499"/>
            <a:ext cx="547018" cy="157992"/>
          </a:xfrm>
          <a:prstGeom prst="rightArrow">
            <a:avLst>
              <a:gd name="adj1" fmla="val 50000"/>
              <a:gd name="adj2" fmla="val 55382"/>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Tree>
    <p:extLst>
      <p:ext uri="{BB962C8B-B14F-4D97-AF65-F5344CB8AC3E}">
        <p14:creationId xmlns:p14="http://schemas.microsoft.com/office/powerpoint/2010/main" val="2083557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work 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easy to model deep neural networks with Keras.</a:t>
            </a:r>
          </a:p>
        </p:txBody>
      </p:sp>
      <p:grpSp>
        <p:nvGrpSpPr>
          <p:cNvPr id="86" name="그룹 85">
            <a:extLst>
              <a:ext uri="{FF2B5EF4-FFF2-40B4-BE49-F238E27FC236}">
                <a16:creationId xmlns="" xmlns:a16="http://schemas.microsoft.com/office/drawing/2014/main" id="{53BCE744-3CC4-486F-AE4E-0EECFFEAD426}"/>
              </a:ext>
            </a:extLst>
          </p:cNvPr>
          <p:cNvGrpSpPr/>
          <p:nvPr/>
        </p:nvGrpSpPr>
        <p:grpSpPr>
          <a:xfrm>
            <a:off x="711201" y="2348880"/>
            <a:ext cx="8632824" cy="2399890"/>
            <a:chOff x="2747628" y="1975850"/>
            <a:chExt cx="7056784" cy="2399890"/>
          </a:xfrm>
        </p:grpSpPr>
        <p:sp>
          <p:nvSpPr>
            <p:cNvPr id="87" name="TextBox 86">
              <a:extLst>
                <a:ext uri="{FF2B5EF4-FFF2-40B4-BE49-F238E27FC236}">
                  <a16:creationId xmlns="" xmlns:a16="http://schemas.microsoft.com/office/drawing/2014/main" id="{5428C92E-5ED5-429F-AC28-53554B8662AB}"/>
                </a:ext>
              </a:extLst>
            </p:cNvPr>
            <p:cNvSpPr txBox="1"/>
            <p:nvPr/>
          </p:nvSpPr>
          <p:spPr>
            <a:xfrm>
              <a:off x="2747628" y="1975850"/>
              <a:ext cx="7056784" cy="3693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ko-KR"/>
              </a:defPPr>
              <a:lvl1pPr algn="ctr" defTabSz="914400" latinLnBrk="1">
                <a:defRPr>
                  <a:solidFill>
                    <a:schemeClr val="lt1"/>
                  </a:solidFill>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latinLnBrk="0">
                <a:spcAft>
                  <a:spcPts val="600"/>
                </a:spcAft>
              </a:pPr>
              <a:r>
                <a:rPr lang="en-US" sz="1400" dirty="0">
                  <a:solidFill>
                    <a:prstClr val="black">
                      <a:lumMod val="85000"/>
                      <a:lumOff val="15000"/>
                    </a:prstClr>
                  </a:solidFill>
                  <a:latin typeface="SamsungOne 400" panose="020B0503030303020204" pitchFamily="34" charset="0"/>
                  <a:ea typeface="SamsungOne 400" panose="020B0503030303020204" pitchFamily="34" charset="0"/>
                </a:rPr>
                <a:t>Define a model’s layer structure (specify the activation functions).</a:t>
              </a:r>
            </a:p>
          </p:txBody>
        </p:sp>
        <p:sp>
          <p:nvSpPr>
            <p:cNvPr id="88" name="TextBox 87">
              <a:extLst>
                <a:ext uri="{FF2B5EF4-FFF2-40B4-BE49-F238E27FC236}">
                  <a16:creationId xmlns="" xmlns:a16="http://schemas.microsoft.com/office/drawing/2014/main" id="{7D0B99CE-E23A-4E73-BCA6-31C582901663}"/>
                </a:ext>
              </a:extLst>
            </p:cNvPr>
            <p:cNvSpPr txBox="1"/>
            <p:nvPr/>
          </p:nvSpPr>
          <p:spPr>
            <a:xfrm>
              <a:off x="2747628" y="2652012"/>
              <a:ext cx="7056784" cy="3693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ko-KR"/>
              </a:defPPr>
              <a:lvl1pPr algn="ctr" defTabSz="914400" latinLnBrk="1">
                <a:defRPr>
                  <a:solidFill>
                    <a:schemeClr val="lt1"/>
                  </a:solidFill>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latinLnBrk="0">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Define the loss function and the optimization method.</a:t>
              </a:r>
            </a:p>
          </p:txBody>
        </p:sp>
        <p:sp>
          <p:nvSpPr>
            <p:cNvPr id="89" name="TextBox 88">
              <a:extLst>
                <a:ext uri="{FF2B5EF4-FFF2-40B4-BE49-F238E27FC236}">
                  <a16:creationId xmlns="" xmlns:a16="http://schemas.microsoft.com/office/drawing/2014/main" id="{89E1EEA3-97DB-46C9-99B7-062BA557D45D}"/>
                </a:ext>
              </a:extLst>
            </p:cNvPr>
            <p:cNvSpPr txBox="1"/>
            <p:nvPr/>
          </p:nvSpPr>
          <p:spPr>
            <a:xfrm>
              <a:off x="2747628" y="3329210"/>
              <a:ext cx="7056784" cy="3693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ko-KR"/>
              </a:defPPr>
              <a:lvl1pPr algn="ctr" defTabSz="914400" latinLnBrk="1">
                <a:defRPr>
                  <a:solidFill>
                    <a:schemeClr val="lt1"/>
                  </a:solidFill>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latinLnBrk="0">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Compile the model.</a:t>
              </a:r>
              <a:endParaRPr lang="en-US"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90" name="TextBox 89">
              <a:extLst>
                <a:ext uri="{FF2B5EF4-FFF2-40B4-BE49-F238E27FC236}">
                  <a16:creationId xmlns="" xmlns:a16="http://schemas.microsoft.com/office/drawing/2014/main" id="{457BF887-8650-45E9-9584-CF7B2B316B8A}"/>
                </a:ext>
              </a:extLst>
            </p:cNvPr>
            <p:cNvSpPr txBox="1"/>
            <p:nvPr/>
          </p:nvSpPr>
          <p:spPr>
            <a:xfrm>
              <a:off x="2747628" y="4006408"/>
              <a:ext cx="7056784" cy="3693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ko-KR"/>
              </a:defPPr>
              <a:lvl1pPr algn="ctr" defTabSz="914400" latinLnBrk="1">
                <a:defRPr>
                  <a:solidFill>
                    <a:schemeClr val="lt1"/>
                  </a:solidFill>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latinLnBrk="0">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Specify the batch learning method and start the training (gradient descent).</a:t>
              </a:r>
              <a:endParaRPr lang="en-US"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91" name="오른쪽 화살표 1">
            <a:extLst>
              <a:ext uri="{FF2B5EF4-FFF2-40B4-BE49-F238E27FC236}">
                <a16:creationId xmlns="" xmlns:a16="http://schemas.microsoft.com/office/drawing/2014/main" id="{EC0CF2A0-76BA-4655-8B0F-FC9A86C61945}"/>
              </a:ext>
            </a:extLst>
          </p:cNvPr>
          <p:cNvSpPr/>
          <p:nvPr/>
        </p:nvSpPr>
        <p:spPr>
          <a:xfrm rot="5400000">
            <a:off x="4911901" y="2563865"/>
            <a:ext cx="231424" cy="610589"/>
          </a:xfrm>
          <a:prstGeom prst="rightArrow">
            <a:avLst>
              <a:gd name="adj1" fmla="val 73460"/>
              <a:gd name="adj2" fmla="val 51491"/>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92" name="오른쪽 화살표 1">
            <a:extLst>
              <a:ext uri="{FF2B5EF4-FFF2-40B4-BE49-F238E27FC236}">
                <a16:creationId xmlns="" xmlns:a16="http://schemas.microsoft.com/office/drawing/2014/main" id="{0A9E2643-C197-4210-B5D3-41D73141C323}"/>
              </a:ext>
            </a:extLst>
          </p:cNvPr>
          <p:cNvSpPr/>
          <p:nvPr/>
        </p:nvSpPr>
        <p:spPr>
          <a:xfrm rot="5400000">
            <a:off x="4911901" y="3241063"/>
            <a:ext cx="231424" cy="610589"/>
          </a:xfrm>
          <a:prstGeom prst="rightArrow">
            <a:avLst>
              <a:gd name="adj1" fmla="val 73460"/>
              <a:gd name="adj2" fmla="val 51491"/>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93" name="오른쪽 화살표 1">
            <a:extLst>
              <a:ext uri="{FF2B5EF4-FFF2-40B4-BE49-F238E27FC236}">
                <a16:creationId xmlns="" xmlns:a16="http://schemas.microsoft.com/office/drawing/2014/main" id="{15D17D7A-A2BD-4C9B-BE65-476AF68A249B}"/>
              </a:ext>
            </a:extLst>
          </p:cNvPr>
          <p:cNvSpPr/>
          <p:nvPr/>
        </p:nvSpPr>
        <p:spPr>
          <a:xfrm rot="5400000">
            <a:off x="4911901" y="3923469"/>
            <a:ext cx="231424" cy="610589"/>
          </a:xfrm>
          <a:prstGeom prst="rightArrow">
            <a:avLst>
              <a:gd name="adj1" fmla="val 73460"/>
              <a:gd name="adj2" fmla="val 51491"/>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Tree>
    <p:extLst>
      <p:ext uri="{BB962C8B-B14F-4D97-AF65-F5344CB8AC3E}">
        <p14:creationId xmlns:p14="http://schemas.microsoft.com/office/powerpoint/2010/main" val="3246029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3">
                <a:extLst>
                  <a:ext uri="{FF2B5EF4-FFF2-40B4-BE49-F238E27FC236}">
                    <a16:creationId xmlns="" xmlns:a16="http://schemas.microsoft.com/office/drawing/2014/main" id="{FF5FF356-229B-4897-8BAD-23741CF08628}"/>
                  </a:ext>
                </a:extLst>
              </p:cNvPr>
              <p:cNvGraphicFramePr>
                <a:graphicFrameLocks noGrp="1"/>
              </p:cNvGraphicFramePr>
              <p:nvPr>
                <p:extLst>
                  <p:ext uri="{D42A27DB-BD31-4B8C-83A1-F6EECF244321}">
                    <p14:modId xmlns:p14="http://schemas.microsoft.com/office/powerpoint/2010/main" val="777271978"/>
                  </p:ext>
                </p:extLst>
              </p:nvPr>
            </p:nvGraphicFramePr>
            <p:xfrm>
              <a:off x="702940" y="2276872"/>
              <a:ext cx="8640762" cy="3125121"/>
            </p:xfrm>
            <a:graphic>
              <a:graphicData uri="http://schemas.openxmlformats.org/drawingml/2006/table">
                <a:tbl>
                  <a:tblPr firstRow="1" bandRow="1">
                    <a:tableStyleId>{5940675A-B579-460E-94D1-54222C63F5DA}</a:tableStyleId>
                  </a:tblPr>
                  <a:tblGrid>
                    <a:gridCol w="1344598">
                      <a:extLst>
                        <a:ext uri="{9D8B030D-6E8A-4147-A177-3AD203B41FA5}">
                          <a16:colId xmlns="" xmlns:a16="http://schemas.microsoft.com/office/drawing/2014/main" val="20000"/>
                        </a:ext>
                      </a:extLst>
                    </a:gridCol>
                    <a:gridCol w="3994987">
                      <a:extLst>
                        <a:ext uri="{9D8B030D-6E8A-4147-A177-3AD203B41FA5}">
                          <a16:colId xmlns="" xmlns:a16="http://schemas.microsoft.com/office/drawing/2014/main" val="20001"/>
                        </a:ext>
                      </a:extLst>
                    </a:gridCol>
                    <a:gridCol w="3301177">
                      <a:extLst>
                        <a:ext uri="{9D8B030D-6E8A-4147-A177-3AD203B41FA5}">
                          <a16:colId xmlns="" xmlns:a16="http://schemas.microsoft.com/office/drawing/2014/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 Expression</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662991">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Squared Error</a:t>
                          </a:r>
                        </a:p>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(L2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𝐿</m:t>
                                </m:r>
                                <m:r>
                                  <a:rPr lang="en-US" sz="1400" i="1" kern="1200" smtClean="0">
                                    <a:solidFill>
                                      <a:schemeClr val="tx1"/>
                                    </a:solidFill>
                                    <a:latin typeface="Cambria Math" panose="02040503050406030204" pitchFamily="18" charset="0"/>
                                    <a:ea typeface="+mn-ea"/>
                                    <a:cs typeface="+mn-cs"/>
                                  </a:rPr>
                                  <m:t>=</m:t>
                                </m:r>
                                <m:nary>
                                  <m:naryPr>
                                    <m:chr m:val="∑"/>
                                    <m:limLoc m:val="undOvr"/>
                                    <m:ctrlPr>
                                      <a:rPr lang="en-US" sz="1400" i="1" kern="1200">
                                        <a:solidFill>
                                          <a:schemeClr val="tx1"/>
                                        </a:solidFill>
                                        <a:latin typeface="Cambria Math" panose="02040503050406030204" pitchFamily="18" charset="0"/>
                                        <a:ea typeface="+mn-ea"/>
                                        <a:cs typeface="+mn-cs"/>
                                      </a:rPr>
                                    </m:ctrlPr>
                                  </m:naryPr>
                                  <m:sub>
                                    <m:r>
                                      <a:rPr lang="en-US" sz="1400" i="1" kern="1200">
                                        <a:solidFill>
                                          <a:schemeClr val="tx1"/>
                                        </a:solidFill>
                                        <a:latin typeface="Cambria Math" panose="02040503050406030204" pitchFamily="18" charset="0"/>
                                        <a:ea typeface="+mn-ea"/>
                                        <a:cs typeface="+mn-cs"/>
                                      </a:rPr>
                                      <m:t>𝑖</m:t>
                                    </m:r>
                                    <m:r>
                                      <a:rPr lang="en-US" sz="1400" i="1" kern="1200">
                                        <a:solidFill>
                                          <a:schemeClr val="tx1"/>
                                        </a:solidFill>
                                        <a:latin typeface="Cambria Math" panose="02040503050406030204" pitchFamily="18" charset="0"/>
                                        <a:ea typeface="+mn-ea"/>
                                        <a:cs typeface="+mn-cs"/>
                                      </a:rPr>
                                      <m:t>=1</m:t>
                                    </m:r>
                                  </m:sub>
                                  <m:sup>
                                    <m:r>
                                      <a:rPr lang="en-US" sz="1400" i="1" kern="1200" smtClean="0">
                                        <a:solidFill>
                                          <a:schemeClr val="tx1"/>
                                        </a:solidFill>
                                        <a:latin typeface="Cambria Math" panose="02040503050406030204" pitchFamily="18" charset="0"/>
                                        <a:ea typeface="+mn-ea"/>
                                        <a:cs typeface="+mn-cs"/>
                                      </a:rPr>
                                      <m:t>𝑛</m:t>
                                    </m:r>
                                  </m:sup>
                                  <m:e>
                                    <m:sSup>
                                      <m:sSupPr>
                                        <m:ctrlPr>
                                          <a:rPr lang="en-US" sz="1400" i="1" kern="1200">
                                            <a:solidFill>
                                              <a:schemeClr val="tx1"/>
                                            </a:solidFill>
                                            <a:latin typeface="Cambria Math" panose="02040503050406030204" pitchFamily="18" charset="0"/>
                                            <a:ea typeface="+mn-ea"/>
                                            <a:cs typeface="+mn-cs"/>
                                          </a:rPr>
                                        </m:ctrlPr>
                                      </m:sSupPr>
                                      <m:e>
                                        <m:d>
                                          <m:dPr>
                                            <m:ctrlPr>
                                              <a:rPr lang="en-US" sz="1400" i="1" kern="1200" smtClean="0">
                                                <a:solidFill>
                                                  <a:schemeClr val="tx1"/>
                                                </a:solidFill>
                                                <a:latin typeface="Cambria Math" panose="02040503050406030204" pitchFamily="18" charset="0"/>
                                                <a:ea typeface="+mn-ea"/>
                                                <a:cs typeface="+mn-cs"/>
                                              </a:rPr>
                                            </m:ctrlPr>
                                          </m:dPr>
                                          <m:e>
                                            <m:sSub>
                                              <m:sSubPr>
                                                <m:ctrlPr>
                                                  <a:rPr lang="en-US" sz="1400" i="1" kern="1200" smtClean="0">
                                                    <a:solidFill>
                                                      <a:schemeClr val="tx1"/>
                                                    </a:solidFill>
                                                    <a:latin typeface="Cambria Math" panose="02040503050406030204" pitchFamily="18" charset="0"/>
                                                    <a:ea typeface="+mn-ea"/>
                                                    <a:cs typeface="+mn-cs"/>
                                                  </a:rPr>
                                                </m:ctrlPr>
                                              </m:sSubPr>
                                              <m:e>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𝑦</m:t>
                                                    </m:r>
                                                  </m:e>
                                                  <m:sub>
                                                    <m:r>
                                                      <a:rPr lang="en-US" sz="1400" i="1" kern="1200" smtClean="0">
                                                        <a:solidFill>
                                                          <a:schemeClr val="tx1"/>
                                                        </a:solidFill>
                                                        <a:latin typeface="Cambria Math" panose="02040503050406030204" pitchFamily="18" charset="0"/>
                                                        <a:ea typeface="+mn-ea"/>
                                                        <a:cs typeface="+mn-cs"/>
                                                      </a:rPr>
                                                      <m:t>𝑖</m:t>
                                                    </m:r>
                                                  </m:sub>
                                                </m:sSub>
                                                <m:r>
                                                  <a:rPr lang="en-US" sz="1400" i="1" kern="1200" smtClean="0">
                                                    <a:solidFill>
                                                      <a:schemeClr val="tx1"/>
                                                    </a:solidFill>
                                                    <a:latin typeface="Cambria Math" panose="02040503050406030204" pitchFamily="18" charset="0"/>
                                                    <a:ea typeface="+mn-ea"/>
                                                    <a:cs typeface="+mn-cs"/>
                                                  </a:rPr>
                                                  <m:t>−</m:t>
                                                </m:r>
                                                <m:acc>
                                                  <m:accPr>
                                                    <m:chr m:val="̂"/>
                                                    <m:ctrlPr>
                                                      <a:rPr lang="en-US" sz="1400" i="1" kern="1200" smtClean="0">
                                                        <a:solidFill>
                                                          <a:schemeClr val="tx1"/>
                                                        </a:solidFill>
                                                        <a:latin typeface="Cambria Math" panose="02040503050406030204" pitchFamily="18" charset="0"/>
                                                        <a:ea typeface="+mn-ea"/>
                                                        <a:cs typeface="+mn-cs"/>
                                                      </a:rPr>
                                                    </m:ctrlPr>
                                                  </m:accPr>
                                                  <m:e>
                                                    <m:r>
                                                      <a:rPr lang="en-US" sz="1400" i="1" kern="1200" smtClean="0">
                                                        <a:solidFill>
                                                          <a:schemeClr val="tx1"/>
                                                        </a:solidFill>
                                                        <a:latin typeface="Cambria Math" panose="02040503050406030204" pitchFamily="18" charset="0"/>
                                                        <a:ea typeface="+mn-ea"/>
                                                        <a:cs typeface="+mn-cs"/>
                                                      </a:rPr>
                                                      <m:t>𝑦</m:t>
                                                    </m:r>
                                                    <m:r>
                                                      <a:rPr lang="en-US" sz="1400" i="1" kern="1200" smtClean="0">
                                                        <a:solidFill>
                                                          <a:schemeClr val="tx1"/>
                                                        </a:solidFill>
                                                        <a:latin typeface="Cambria Math" panose="02040503050406030204" pitchFamily="18" charset="0"/>
                                                        <a:ea typeface="+mn-ea"/>
                                                        <a:cs typeface="+mn-cs"/>
                                                      </a:rPr>
                                                      <m:t> </m:t>
                                                    </m:r>
                                                  </m:e>
                                                </m:acc>
                                              </m:e>
                                              <m:sub>
                                                <m:r>
                                                  <a:rPr lang="en-US" sz="1400" i="1" kern="1200" smtClean="0">
                                                    <a:solidFill>
                                                      <a:schemeClr val="tx1"/>
                                                    </a:solidFill>
                                                    <a:latin typeface="Cambria Math" panose="02040503050406030204" pitchFamily="18" charset="0"/>
                                                    <a:ea typeface="+mn-ea"/>
                                                    <a:cs typeface="+mn-cs"/>
                                                  </a:rPr>
                                                  <m:t>𝑖</m:t>
                                                </m:r>
                                              </m:sub>
                                            </m:sSub>
                                          </m:e>
                                        </m:d>
                                      </m:e>
                                      <m:sup>
                                        <m:r>
                                          <a:rPr lang="en-US" sz="1400" i="1" kern="1200">
                                            <a:solidFill>
                                              <a:schemeClr val="tx1"/>
                                            </a:solidFill>
                                            <a:latin typeface="Cambria Math" panose="02040503050406030204" pitchFamily="18" charset="0"/>
                                            <a:ea typeface="+mn-ea"/>
                                            <a:cs typeface="+mn-cs"/>
                                          </a:rPr>
                                          <m:t>2</m:t>
                                        </m:r>
                                      </m:sup>
                                    </m:sSup>
                                  </m:e>
                                </m:nary>
                              </m:oMath>
                            </m:oMathPara>
                          </a14:m>
                          <a:endParaRPr lang="en-US" sz="1400" i="1" kern="1200" dirty="0">
                            <a:solidFill>
                              <a:schemeClr val="tx1"/>
                            </a:solidFill>
                            <a:latin typeface="Cambria Math" panose="02040503050406030204" pitchFamily="18"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mse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662991">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Absolute Error</a:t>
                          </a:r>
                        </a:p>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(L1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𝐿</m:t>
                                </m:r>
                                <m:r>
                                  <a:rPr lang="en-US" sz="1400" i="1" kern="1200" smtClean="0">
                                    <a:solidFill>
                                      <a:schemeClr val="tx1"/>
                                    </a:solidFill>
                                    <a:latin typeface="Cambria Math" panose="02040503050406030204" pitchFamily="18" charset="0"/>
                                    <a:ea typeface="+mn-ea"/>
                                    <a:cs typeface="+mn-cs"/>
                                  </a:rPr>
                                  <m:t>=</m:t>
                                </m:r>
                                <m:nary>
                                  <m:naryPr>
                                    <m:chr m:val="∑"/>
                                    <m:limLoc m:val="undOvr"/>
                                    <m:ctrlPr>
                                      <a:rPr lang="en-US" sz="1400" i="1" kern="1200">
                                        <a:solidFill>
                                          <a:schemeClr val="tx1"/>
                                        </a:solidFill>
                                        <a:latin typeface="Cambria Math" panose="02040503050406030204" pitchFamily="18" charset="0"/>
                                        <a:ea typeface="+mn-ea"/>
                                        <a:cs typeface="+mn-cs"/>
                                      </a:rPr>
                                    </m:ctrlPr>
                                  </m:naryPr>
                                  <m:sub>
                                    <m:r>
                                      <a:rPr lang="en-US" sz="1400" i="1" kern="1200">
                                        <a:solidFill>
                                          <a:schemeClr val="tx1"/>
                                        </a:solidFill>
                                        <a:latin typeface="Cambria Math" panose="02040503050406030204" pitchFamily="18" charset="0"/>
                                        <a:ea typeface="+mn-ea"/>
                                        <a:cs typeface="+mn-cs"/>
                                      </a:rPr>
                                      <m:t>𝑖</m:t>
                                    </m:r>
                                    <m:r>
                                      <a:rPr lang="en-US" sz="1400" i="1" kern="1200">
                                        <a:solidFill>
                                          <a:schemeClr val="tx1"/>
                                        </a:solidFill>
                                        <a:latin typeface="Cambria Math" panose="02040503050406030204" pitchFamily="18" charset="0"/>
                                        <a:ea typeface="+mn-ea"/>
                                        <a:cs typeface="+mn-cs"/>
                                      </a:rPr>
                                      <m:t>=1</m:t>
                                    </m:r>
                                  </m:sub>
                                  <m:sup>
                                    <m:r>
                                      <a:rPr lang="en-US" sz="1400" i="1" kern="1200" smtClean="0">
                                        <a:solidFill>
                                          <a:schemeClr val="tx1"/>
                                        </a:solidFill>
                                        <a:latin typeface="Cambria Math" panose="02040503050406030204" pitchFamily="18" charset="0"/>
                                        <a:ea typeface="+mn-ea"/>
                                        <a:cs typeface="+mn-cs"/>
                                      </a:rPr>
                                      <m:t>𝑛</m:t>
                                    </m:r>
                                  </m:sup>
                                  <m:e>
                                    <m:d>
                                      <m:dPr>
                                        <m:begChr m:val="|"/>
                                        <m:endChr m:val="|"/>
                                        <m:ctrlPr>
                                          <a:rPr lang="en-US" sz="1400" i="1" kern="1200" smtClean="0">
                                            <a:solidFill>
                                              <a:schemeClr val="tx1"/>
                                            </a:solidFill>
                                            <a:latin typeface="Cambria Math" panose="02040503050406030204" pitchFamily="18" charset="0"/>
                                            <a:ea typeface="+mn-ea"/>
                                            <a:cs typeface="+mn-cs"/>
                                          </a:rPr>
                                        </m:ctrlPr>
                                      </m:dPr>
                                      <m:e>
                                        <m:sSub>
                                          <m:sSubPr>
                                            <m:ctrlPr>
                                              <a:rPr lang="en-US" sz="1400" i="1" kern="1200" smtClean="0">
                                                <a:solidFill>
                                                  <a:schemeClr val="tx1"/>
                                                </a:solidFill>
                                                <a:latin typeface="Cambria Math" panose="02040503050406030204" pitchFamily="18" charset="0"/>
                                                <a:ea typeface="+mn-ea"/>
                                                <a:cs typeface="+mn-cs"/>
                                              </a:rPr>
                                            </m:ctrlPr>
                                          </m:sSubPr>
                                          <m:e>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𝑦</m:t>
                                                </m:r>
                                              </m:e>
                                              <m:sub>
                                                <m:r>
                                                  <a:rPr lang="en-US" sz="1400" i="1" kern="1200" smtClean="0">
                                                    <a:solidFill>
                                                      <a:schemeClr val="tx1"/>
                                                    </a:solidFill>
                                                    <a:latin typeface="Cambria Math" panose="02040503050406030204" pitchFamily="18" charset="0"/>
                                                    <a:ea typeface="+mn-ea"/>
                                                    <a:cs typeface="+mn-cs"/>
                                                  </a:rPr>
                                                  <m:t>𝑖</m:t>
                                                </m:r>
                                              </m:sub>
                                            </m:sSub>
                                            <m:r>
                                              <a:rPr lang="en-US" sz="1400" i="1" kern="1200" smtClean="0">
                                                <a:solidFill>
                                                  <a:schemeClr val="tx1"/>
                                                </a:solidFill>
                                                <a:latin typeface="Cambria Math" panose="02040503050406030204" pitchFamily="18" charset="0"/>
                                                <a:ea typeface="+mn-ea"/>
                                                <a:cs typeface="+mn-cs"/>
                                              </a:rPr>
                                              <m:t>−</m:t>
                                            </m:r>
                                            <m:acc>
                                              <m:accPr>
                                                <m:chr m:val="̂"/>
                                                <m:ctrlPr>
                                                  <a:rPr lang="en-US" sz="1400" i="1" kern="1200" smtClean="0">
                                                    <a:solidFill>
                                                      <a:schemeClr val="tx1"/>
                                                    </a:solidFill>
                                                    <a:latin typeface="Cambria Math" panose="02040503050406030204" pitchFamily="18" charset="0"/>
                                                    <a:ea typeface="+mn-ea"/>
                                                    <a:cs typeface="+mn-cs"/>
                                                  </a:rPr>
                                                </m:ctrlPr>
                                              </m:accPr>
                                              <m:e>
                                                <m:r>
                                                  <a:rPr lang="en-US" sz="1400" i="1" kern="1200" smtClean="0">
                                                    <a:solidFill>
                                                      <a:schemeClr val="tx1"/>
                                                    </a:solidFill>
                                                    <a:latin typeface="Cambria Math" panose="02040503050406030204" pitchFamily="18" charset="0"/>
                                                    <a:ea typeface="+mn-ea"/>
                                                    <a:cs typeface="+mn-cs"/>
                                                  </a:rPr>
                                                  <m:t>𝑦</m:t>
                                                </m:r>
                                                <m:r>
                                                  <a:rPr lang="en-US" sz="1400" i="1" kern="1200" smtClean="0">
                                                    <a:solidFill>
                                                      <a:schemeClr val="tx1"/>
                                                    </a:solidFill>
                                                    <a:latin typeface="Cambria Math" panose="02040503050406030204" pitchFamily="18" charset="0"/>
                                                    <a:ea typeface="+mn-ea"/>
                                                    <a:cs typeface="+mn-cs"/>
                                                  </a:rPr>
                                                  <m:t> </m:t>
                                                </m:r>
                                              </m:e>
                                            </m:acc>
                                          </m:e>
                                          <m:sub>
                                            <m:r>
                                              <a:rPr lang="en-US" sz="1400" i="1" kern="1200" smtClean="0">
                                                <a:solidFill>
                                                  <a:schemeClr val="tx1"/>
                                                </a:solidFill>
                                                <a:latin typeface="Cambria Math" panose="02040503050406030204" pitchFamily="18" charset="0"/>
                                                <a:ea typeface="+mn-ea"/>
                                                <a:cs typeface="+mn-cs"/>
                                              </a:rPr>
                                              <m:t>𝑖</m:t>
                                            </m:r>
                                          </m:sub>
                                        </m:sSub>
                                      </m:e>
                                    </m:d>
                                  </m:e>
                                </m:nary>
                              </m:oMath>
                            </m:oMathPara>
                          </a14:m>
                          <a:endParaRPr lang="en-US" sz="1400" i="1" kern="1200" dirty="0">
                            <a:solidFill>
                              <a:schemeClr val="tx1"/>
                            </a:solidFill>
                            <a:latin typeface="Cambria Math" panose="02040503050406030204" pitchFamily="18"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900273">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 </a:t>
                          </a:r>
                        </a:p>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𝐿</m:t>
                                </m:r>
                                <m:r>
                                  <a:rPr lang="en-US" sz="1400" i="1" kern="1200" smtClean="0">
                                    <a:solidFill>
                                      <a:schemeClr val="tx1"/>
                                    </a:solidFill>
                                    <a:latin typeface="Cambria Math" panose="02040503050406030204" pitchFamily="18" charset="0"/>
                                    <a:ea typeface="+mn-ea"/>
                                    <a:cs typeface="+mn-cs"/>
                                  </a:rPr>
                                  <m:t>=−</m:t>
                                </m:r>
                                <m:f>
                                  <m:fPr>
                                    <m:ctrlPr>
                                      <a:rPr lang="en-US" sz="1400" i="1" kern="1200" smtClean="0">
                                        <a:solidFill>
                                          <a:schemeClr val="tx1"/>
                                        </a:solidFill>
                                        <a:latin typeface="Cambria Math" panose="02040503050406030204" pitchFamily="18" charset="0"/>
                                        <a:ea typeface="+mn-ea"/>
                                        <a:cs typeface="+mn-cs"/>
                                      </a:rPr>
                                    </m:ctrlPr>
                                  </m:fPr>
                                  <m:num>
                                    <m:r>
                                      <a:rPr lang="en-US" sz="1400" i="1" kern="1200" smtClean="0">
                                        <a:solidFill>
                                          <a:schemeClr val="tx1"/>
                                        </a:solidFill>
                                        <a:latin typeface="Cambria Math" panose="02040503050406030204" pitchFamily="18" charset="0"/>
                                        <a:ea typeface="+mn-ea"/>
                                        <a:cs typeface="+mn-cs"/>
                                      </a:rPr>
                                      <m:t>1</m:t>
                                    </m:r>
                                  </m:num>
                                  <m:den>
                                    <m:r>
                                      <a:rPr lang="en-US" sz="1400" i="1" kern="1200" smtClean="0">
                                        <a:solidFill>
                                          <a:schemeClr val="tx1"/>
                                        </a:solidFill>
                                        <a:latin typeface="Cambria Math" panose="02040503050406030204" pitchFamily="18" charset="0"/>
                                        <a:ea typeface="+mn-ea"/>
                                        <a:cs typeface="+mn-cs"/>
                                      </a:rPr>
                                      <m:t>𝑛</m:t>
                                    </m:r>
                                  </m:den>
                                </m:f>
                                <m:nary>
                                  <m:naryPr>
                                    <m:chr m:val="∑"/>
                                    <m:limLoc m:val="undOvr"/>
                                    <m:ctrlPr>
                                      <a:rPr lang="en-US" sz="1400" i="1" kern="1200">
                                        <a:solidFill>
                                          <a:schemeClr val="tx1"/>
                                        </a:solidFill>
                                        <a:latin typeface="Cambria Math" panose="02040503050406030204" pitchFamily="18" charset="0"/>
                                        <a:ea typeface="+mn-ea"/>
                                        <a:cs typeface="+mn-cs"/>
                                      </a:rPr>
                                    </m:ctrlPr>
                                  </m:naryPr>
                                  <m:sub>
                                    <m:r>
                                      <a:rPr lang="en-US" sz="1400" i="1" kern="1200">
                                        <a:solidFill>
                                          <a:schemeClr val="tx1"/>
                                        </a:solidFill>
                                        <a:latin typeface="Cambria Math" panose="02040503050406030204" pitchFamily="18" charset="0"/>
                                        <a:ea typeface="+mn-ea"/>
                                        <a:cs typeface="+mn-cs"/>
                                      </a:rPr>
                                      <m:t>𝑖</m:t>
                                    </m:r>
                                    <m:r>
                                      <a:rPr lang="en-US" sz="1400" i="1" kern="1200">
                                        <a:solidFill>
                                          <a:schemeClr val="tx1"/>
                                        </a:solidFill>
                                        <a:latin typeface="Cambria Math" panose="02040503050406030204" pitchFamily="18" charset="0"/>
                                        <a:ea typeface="+mn-ea"/>
                                        <a:cs typeface="+mn-cs"/>
                                      </a:rPr>
                                      <m:t>=1</m:t>
                                    </m:r>
                                  </m:sub>
                                  <m:sup>
                                    <m:r>
                                      <a:rPr lang="en-US" sz="1400" i="1" kern="1200" smtClean="0">
                                        <a:solidFill>
                                          <a:schemeClr val="tx1"/>
                                        </a:solidFill>
                                        <a:latin typeface="Cambria Math" panose="02040503050406030204" pitchFamily="18" charset="0"/>
                                        <a:ea typeface="+mn-ea"/>
                                        <a:cs typeface="+mn-cs"/>
                                      </a:rPr>
                                      <m:t>𝑛</m:t>
                                    </m:r>
                                  </m:sup>
                                  <m:e>
                                    <m:d>
                                      <m:dPr>
                                        <m:ctrlPr>
                                          <a:rPr lang="en-US" sz="1400" i="1" kern="1200">
                                            <a:solidFill>
                                              <a:schemeClr val="tx1"/>
                                            </a:solidFill>
                                            <a:latin typeface="Cambria Math" panose="02040503050406030204" pitchFamily="18" charset="0"/>
                                            <a:ea typeface="+mn-ea"/>
                                            <a:cs typeface="+mn-cs"/>
                                          </a:rPr>
                                        </m:ctrlPr>
                                      </m:dPr>
                                      <m:e>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𝑦</m:t>
                                            </m:r>
                                          </m:e>
                                          <m:sub>
                                            <m:r>
                                              <a:rPr lang="en-US" sz="1400" i="1" kern="1200" smtClean="0">
                                                <a:solidFill>
                                                  <a:schemeClr val="tx1"/>
                                                </a:solidFill>
                                                <a:latin typeface="Cambria Math" panose="02040503050406030204" pitchFamily="18" charset="0"/>
                                                <a:ea typeface="+mn-ea"/>
                                                <a:cs typeface="+mn-cs"/>
                                              </a:rPr>
                                              <m:t>𝑖</m:t>
                                            </m:r>
                                          </m:sub>
                                        </m:sSub>
                                        <m:r>
                                          <a:rPr lang="en-US" sz="1400" i="1" kern="1200">
                                            <a:solidFill>
                                              <a:schemeClr val="tx1"/>
                                            </a:solidFill>
                                            <a:latin typeface="Cambria Math" panose="02040503050406030204" pitchFamily="18" charset="0"/>
                                            <a:ea typeface="+mn-ea"/>
                                            <a:cs typeface="+mn-cs"/>
                                          </a:rPr>
                                          <m:t>𝑙</m:t>
                                        </m:r>
                                        <m:r>
                                          <a:rPr lang="en-US" sz="1400" i="1" kern="1200" smtClean="0">
                                            <a:solidFill>
                                              <a:schemeClr val="tx1"/>
                                            </a:solidFill>
                                            <a:latin typeface="Cambria Math" panose="02040503050406030204" pitchFamily="18" charset="0"/>
                                            <a:ea typeface="+mn-ea"/>
                                            <a:cs typeface="+mn-cs"/>
                                          </a:rPr>
                                          <m:t>𝑜𝑔</m:t>
                                        </m:r>
                                        <m:d>
                                          <m:dPr>
                                            <m:ctrlPr>
                                              <a:rPr lang="en-US" sz="1400" i="1" kern="1200">
                                                <a:solidFill>
                                                  <a:schemeClr val="tx1"/>
                                                </a:solidFill>
                                                <a:latin typeface="Cambria Math" panose="02040503050406030204" pitchFamily="18" charset="0"/>
                                                <a:ea typeface="+mn-ea"/>
                                                <a:cs typeface="+mn-cs"/>
                                              </a:rPr>
                                            </m:ctrlPr>
                                          </m:dPr>
                                          <m:e>
                                            <m:sSub>
                                              <m:sSubPr>
                                                <m:ctrlPr>
                                                  <a:rPr lang="en-US" sz="1400" i="1" kern="1200" smtClean="0">
                                                    <a:solidFill>
                                                      <a:schemeClr val="tx1"/>
                                                    </a:solidFill>
                                                    <a:latin typeface="Cambria Math" panose="02040503050406030204" pitchFamily="18" charset="0"/>
                                                    <a:ea typeface="+mn-ea"/>
                                                    <a:cs typeface="+mn-cs"/>
                                                  </a:rPr>
                                                </m:ctrlPr>
                                              </m:sSubPr>
                                              <m:e>
                                                <m:acc>
                                                  <m:accPr>
                                                    <m:chr m:val="̂"/>
                                                    <m:ctrlPr>
                                                      <a:rPr lang="en-US" sz="1400" i="1" kern="1200" smtClean="0">
                                                        <a:solidFill>
                                                          <a:schemeClr val="tx1"/>
                                                        </a:solidFill>
                                                        <a:latin typeface="Cambria Math" panose="02040503050406030204" pitchFamily="18" charset="0"/>
                                                        <a:ea typeface="+mn-ea"/>
                                                        <a:cs typeface="+mn-cs"/>
                                                      </a:rPr>
                                                    </m:ctrlPr>
                                                  </m:accPr>
                                                  <m:e>
                                                    <m:r>
                                                      <a:rPr lang="en-US" sz="1400" i="1" kern="1200" smtClean="0">
                                                        <a:solidFill>
                                                          <a:schemeClr val="tx1"/>
                                                        </a:solidFill>
                                                        <a:latin typeface="Cambria Math" panose="02040503050406030204" pitchFamily="18" charset="0"/>
                                                        <a:ea typeface="+mn-ea"/>
                                                        <a:cs typeface="+mn-cs"/>
                                                      </a:rPr>
                                                      <m:t>𝑝</m:t>
                                                    </m:r>
                                                    <m:r>
                                                      <a:rPr lang="en-US" sz="1400" i="1" kern="1200" smtClean="0">
                                                        <a:solidFill>
                                                          <a:schemeClr val="tx1"/>
                                                        </a:solidFill>
                                                        <a:latin typeface="Cambria Math" panose="02040503050406030204" pitchFamily="18" charset="0"/>
                                                        <a:ea typeface="+mn-ea"/>
                                                        <a:cs typeface="+mn-cs"/>
                                                      </a:rPr>
                                                      <m:t> </m:t>
                                                    </m:r>
                                                  </m:e>
                                                </m:acc>
                                              </m:e>
                                              <m:sub>
                                                <m:r>
                                                  <a:rPr lang="en-US" sz="1400" i="1" kern="1200" smtClean="0">
                                                    <a:solidFill>
                                                      <a:schemeClr val="tx1"/>
                                                    </a:solidFill>
                                                    <a:latin typeface="Cambria Math" panose="02040503050406030204" pitchFamily="18" charset="0"/>
                                                    <a:ea typeface="+mn-ea"/>
                                                    <a:cs typeface="+mn-cs"/>
                                                  </a:rPr>
                                                  <m:t>𝑖</m:t>
                                                </m:r>
                                              </m:sub>
                                            </m:sSub>
                                          </m:e>
                                        </m:d>
                                        <m:r>
                                          <a:rPr lang="en-US" sz="1400" i="1" kern="1200">
                                            <a:solidFill>
                                              <a:schemeClr val="tx1"/>
                                            </a:solidFill>
                                            <a:latin typeface="Cambria Math" panose="02040503050406030204" pitchFamily="18" charset="0"/>
                                            <a:ea typeface="+mn-ea"/>
                                            <a:cs typeface="+mn-cs"/>
                                          </a:rPr>
                                          <m:t>+</m:t>
                                        </m:r>
                                        <m:d>
                                          <m:dPr>
                                            <m:ctrlPr>
                                              <a:rPr lang="en-US" sz="1400" i="1" kern="1200">
                                                <a:solidFill>
                                                  <a:schemeClr val="tx1"/>
                                                </a:solidFill>
                                                <a:latin typeface="Cambria Math" panose="02040503050406030204" pitchFamily="18" charset="0"/>
                                                <a:ea typeface="+mn-ea"/>
                                                <a:cs typeface="+mn-cs"/>
                                              </a:rPr>
                                            </m:ctrlPr>
                                          </m:dPr>
                                          <m:e>
                                            <m:r>
                                              <a:rPr lang="en-US" sz="1400" i="1" kern="1200">
                                                <a:solidFill>
                                                  <a:schemeClr val="tx1"/>
                                                </a:solidFill>
                                                <a:latin typeface="Cambria Math" panose="02040503050406030204" pitchFamily="18" charset="0"/>
                                                <a:ea typeface="+mn-ea"/>
                                                <a:cs typeface="+mn-cs"/>
                                              </a:rPr>
                                              <m:t>1−</m:t>
                                            </m:r>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𝑦</m:t>
                                                </m:r>
                                              </m:e>
                                              <m:sub>
                                                <m:r>
                                                  <a:rPr lang="en-US" sz="1400" i="1" kern="1200" smtClean="0">
                                                    <a:solidFill>
                                                      <a:schemeClr val="tx1"/>
                                                    </a:solidFill>
                                                    <a:latin typeface="Cambria Math" panose="02040503050406030204" pitchFamily="18" charset="0"/>
                                                    <a:ea typeface="+mn-ea"/>
                                                    <a:cs typeface="+mn-cs"/>
                                                  </a:rPr>
                                                  <m:t>𝑖</m:t>
                                                </m:r>
                                              </m:sub>
                                            </m:sSub>
                                          </m:e>
                                        </m:d>
                                        <m:r>
                                          <a:rPr lang="en-US" sz="1400" i="1" kern="1200">
                                            <a:solidFill>
                                              <a:schemeClr val="tx1"/>
                                            </a:solidFill>
                                            <a:latin typeface="Cambria Math" panose="02040503050406030204" pitchFamily="18" charset="0"/>
                                            <a:ea typeface="+mn-ea"/>
                                            <a:cs typeface="+mn-cs"/>
                                          </a:rPr>
                                          <m:t> </m:t>
                                        </m:r>
                                        <m:r>
                                          <a:rPr lang="en-US" sz="1400" i="1" kern="1200">
                                            <a:solidFill>
                                              <a:schemeClr val="tx1"/>
                                            </a:solidFill>
                                            <a:latin typeface="Cambria Math" panose="02040503050406030204" pitchFamily="18" charset="0"/>
                                            <a:ea typeface="+mn-ea"/>
                                            <a:cs typeface="+mn-cs"/>
                                          </a:rPr>
                                          <m:t>𝑙𝑜𝑔</m:t>
                                        </m:r>
                                        <m:r>
                                          <a:rPr lang="en-US" sz="1400" i="1" kern="1200">
                                            <a:solidFill>
                                              <a:schemeClr val="tx1"/>
                                            </a:solidFill>
                                            <a:latin typeface="Cambria Math" panose="02040503050406030204" pitchFamily="18" charset="0"/>
                                            <a:ea typeface="+mn-ea"/>
                                            <a:cs typeface="+mn-cs"/>
                                          </a:rPr>
                                          <m:t>(1−</m:t>
                                        </m:r>
                                        <m:sSub>
                                          <m:sSubPr>
                                            <m:ctrlPr>
                                              <a:rPr lang="en-US" sz="1400" i="1" kern="1200" smtClean="0">
                                                <a:solidFill>
                                                  <a:schemeClr val="tx1"/>
                                                </a:solidFill>
                                                <a:latin typeface="Cambria Math" panose="02040503050406030204" pitchFamily="18" charset="0"/>
                                                <a:ea typeface="+mn-ea"/>
                                                <a:cs typeface="+mn-cs"/>
                                              </a:rPr>
                                            </m:ctrlPr>
                                          </m:sSubPr>
                                          <m:e>
                                            <m:acc>
                                              <m:accPr>
                                                <m:chr m:val="̂"/>
                                                <m:ctrlPr>
                                                  <a:rPr lang="en-US" sz="1400" i="1" kern="1200" smtClean="0">
                                                    <a:solidFill>
                                                      <a:schemeClr val="tx1"/>
                                                    </a:solidFill>
                                                    <a:latin typeface="Cambria Math" panose="02040503050406030204" pitchFamily="18" charset="0"/>
                                                    <a:ea typeface="+mn-ea"/>
                                                    <a:cs typeface="+mn-cs"/>
                                                  </a:rPr>
                                                </m:ctrlPr>
                                              </m:accPr>
                                              <m:e>
                                                <m:r>
                                                  <a:rPr lang="en-US" sz="1400" i="1" kern="1200" smtClean="0">
                                                    <a:solidFill>
                                                      <a:schemeClr val="tx1"/>
                                                    </a:solidFill>
                                                    <a:latin typeface="Cambria Math" panose="02040503050406030204" pitchFamily="18" charset="0"/>
                                                    <a:ea typeface="+mn-ea"/>
                                                    <a:cs typeface="+mn-cs"/>
                                                  </a:rPr>
                                                  <m:t>𝑝</m:t>
                                                </m:r>
                                                <m:r>
                                                  <a:rPr lang="en-US" sz="1400" i="1" kern="1200" smtClean="0">
                                                    <a:solidFill>
                                                      <a:schemeClr val="tx1"/>
                                                    </a:solidFill>
                                                    <a:latin typeface="Cambria Math" panose="02040503050406030204" pitchFamily="18" charset="0"/>
                                                    <a:ea typeface="+mn-ea"/>
                                                    <a:cs typeface="+mn-cs"/>
                                                  </a:rPr>
                                                  <m:t> </m:t>
                                                </m:r>
                                              </m:e>
                                            </m:acc>
                                          </m:e>
                                          <m:sub>
                                            <m:r>
                                              <a:rPr lang="en-US" sz="1400" i="1" kern="1200" smtClean="0">
                                                <a:solidFill>
                                                  <a:schemeClr val="tx1"/>
                                                </a:solidFill>
                                                <a:latin typeface="Cambria Math" panose="02040503050406030204" pitchFamily="18" charset="0"/>
                                                <a:ea typeface="+mn-ea"/>
                                                <a:cs typeface="+mn-cs"/>
                                              </a:rPr>
                                              <m:t>𝑖</m:t>
                                            </m:r>
                                          </m:sub>
                                        </m:sSub>
                                        <m:r>
                                          <a:rPr lang="en-US" sz="1400" i="1" kern="1200">
                                            <a:solidFill>
                                              <a:schemeClr val="tx1"/>
                                            </a:solidFill>
                                            <a:latin typeface="Cambria Math" panose="02040503050406030204" pitchFamily="18" charset="0"/>
                                            <a:ea typeface="+mn-ea"/>
                                            <a:cs typeface="+mn-cs"/>
                                          </a:rPr>
                                          <m:t>)</m:t>
                                        </m:r>
                                      </m:e>
                                    </m:d>
                                  </m:e>
                                </m:nary>
                              </m:oMath>
                            </m:oMathPara>
                          </a14:m>
                          <a:endParaRPr lang="en-US" sz="1400" i="1" kern="1200" dirty="0">
                            <a:solidFill>
                              <a:schemeClr val="tx1"/>
                            </a:solidFill>
                            <a:latin typeface="Cambria Math" panose="02040503050406030204" pitchFamily="18"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binary_crossentropy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682866">
                    <a:tc>
                      <a:txBody>
                        <a:bodyPr/>
                        <a:lstStyle/>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Multi-Class</a:t>
                          </a:r>
                        </a:p>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400" i="1" kern="1200" smtClean="0">
                                    <a:solidFill>
                                      <a:schemeClr val="tx1"/>
                                    </a:solidFill>
                                    <a:latin typeface="Cambria Math" panose="02040503050406030204" pitchFamily="18" charset="0"/>
                                    <a:ea typeface="+mn-ea"/>
                                    <a:cs typeface="+mn-cs"/>
                                  </a:rPr>
                                  <m:t>𝐿</m:t>
                                </m:r>
                                <m:r>
                                  <a:rPr lang="en-US" altLang="ko-KR" sz="1400" i="1" kern="1200" smtClean="0">
                                    <a:solidFill>
                                      <a:schemeClr val="tx1"/>
                                    </a:solidFill>
                                    <a:latin typeface="Cambria Math" panose="02040503050406030204" pitchFamily="18" charset="0"/>
                                    <a:ea typeface="+mn-ea"/>
                                    <a:cs typeface="+mn-cs"/>
                                  </a:rPr>
                                  <m:t>=−</m:t>
                                </m:r>
                                <m:f>
                                  <m:fPr>
                                    <m:ctrlPr>
                                      <a:rPr lang="en-US" altLang="ko-KR" sz="1400" i="1" kern="1200" smtClean="0">
                                        <a:solidFill>
                                          <a:schemeClr val="tx1"/>
                                        </a:solidFill>
                                        <a:latin typeface="Cambria Math" panose="02040503050406030204" pitchFamily="18" charset="0"/>
                                        <a:ea typeface="+mn-ea"/>
                                        <a:cs typeface="+mn-cs"/>
                                      </a:rPr>
                                    </m:ctrlPr>
                                  </m:fPr>
                                  <m:num>
                                    <m:r>
                                      <a:rPr lang="en-US" altLang="ko-KR" sz="1400" i="1" kern="1200" smtClean="0">
                                        <a:solidFill>
                                          <a:schemeClr val="tx1"/>
                                        </a:solidFill>
                                        <a:latin typeface="Cambria Math" panose="02040503050406030204" pitchFamily="18" charset="0"/>
                                        <a:ea typeface="+mn-ea"/>
                                        <a:cs typeface="+mn-cs"/>
                                      </a:rPr>
                                      <m:t>1</m:t>
                                    </m:r>
                                  </m:num>
                                  <m:den>
                                    <m:r>
                                      <a:rPr lang="en-US" altLang="ko-KR" sz="1400" i="1" kern="1200" smtClean="0">
                                        <a:solidFill>
                                          <a:schemeClr val="tx1"/>
                                        </a:solidFill>
                                        <a:latin typeface="Cambria Math" panose="02040503050406030204" pitchFamily="18" charset="0"/>
                                        <a:ea typeface="+mn-ea"/>
                                        <a:cs typeface="+mn-cs"/>
                                      </a:rPr>
                                      <m:t>𝑛</m:t>
                                    </m:r>
                                  </m:den>
                                </m:f>
                                <m:nary>
                                  <m:naryPr>
                                    <m:chr m:val="∑"/>
                                    <m:ctrlPr>
                                      <a:rPr lang="en-US" altLang="ko-KR" sz="1400" i="1" kern="1200" smtClean="0">
                                        <a:solidFill>
                                          <a:schemeClr val="tx1"/>
                                        </a:solidFill>
                                        <a:latin typeface="Cambria Math" panose="02040503050406030204" pitchFamily="18" charset="0"/>
                                        <a:ea typeface="+mn-ea"/>
                                        <a:cs typeface="+mn-cs"/>
                                      </a:rPr>
                                    </m:ctrlPr>
                                  </m:naryPr>
                                  <m:sub>
                                    <m:r>
                                      <m:rPr>
                                        <m:brk m:alnAt="23"/>
                                      </m:rPr>
                                      <a:rPr lang="en-US" altLang="ko-KR" sz="1400" i="1" kern="1200" smtClean="0">
                                        <a:solidFill>
                                          <a:schemeClr val="tx1"/>
                                        </a:solidFill>
                                        <a:latin typeface="Cambria Math" panose="02040503050406030204" pitchFamily="18" charset="0"/>
                                        <a:ea typeface="+mn-ea"/>
                                        <a:cs typeface="+mn-cs"/>
                                      </a:rPr>
                                      <m:t>𝑖</m:t>
                                    </m:r>
                                    <m:r>
                                      <a:rPr lang="en-US" altLang="ko-KR" sz="1400" i="1" kern="1200" smtClean="0">
                                        <a:solidFill>
                                          <a:schemeClr val="tx1"/>
                                        </a:solidFill>
                                        <a:latin typeface="Cambria Math" panose="02040503050406030204" pitchFamily="18" charset="0"/>
                                        <a:ea typeface="+mn-ea"/>
                                        <a:cs typeface="+mn-cs"/>
                                      </a:rPr>
                                      <m:t>=1</m:t>
                                    </m:r>
                                  </m:sub>
                                  <m:sup>
                                    <m:r>
                                      <a:rPr lang="en-US" altLang="ko-KR" sz="1400" i="1" kern="1200" smtClean="0">
                                        <a:solidFill>
                                          <a:schemeClr val="tx1"/>
                                        </a:solidFill>
                                        <a:latin typeface="Cambria Math" panose="02040503050406030204" pitchFamily="18" charset="0"/>
                                        <a:ea typeface="+mn-ea"/>
                                        <a:cs typeface="+mn-cs"/>
                                      </a:rPr>
                                      <m:t>𝑛</m:t>
                                    </m:r>
                                  </m:sup>
                                  <m:e>
                                    <m:nary>
                                      <m:naryPr>
                                        <m:chr m:val="∑"/>
                                        <m:ctrlPr>
                                          <a:rPr lang="en-US" altLang="ko-KR" sz="1400" i="1" kern="1200" smtClean="0">
                                            <a:solidFill>
                                              <a:schemeClr val="tx1"/>
                                            </a:solidFill>
                                            <a:latin typeface="Cambria Math" panose="02040503050406030204" pitchFamily="18" charset="0"/>
                                            <a:ea typeface="+mn-ea"/>
                                            <a:cs typeface="+mn-cs"/>
                                          </a:rPr>
                                        </m:ctrlPr>
                                      </m:naryPr>
                                      <m:sub>
                                        <m:r>
                                          <m:rPr>
                                            <m:brk m:alnAt="23"/>
                                          </m:rPr>
                                          <a:rPr lang="en-US" altLang="ko-KR" sz="1400" i="1" kern="1200" smtClean="0">
                                            <a:solidFill>
                                              <a:schemeClr val="tx1"/>
                                            </a:solidFill>
                                            <a:latin typeface="Cambria Math" panose="02040503050406030204" pitchFamily="18" charset="0"/>
                                            <a:ea typeface="+mn-ea"/>
                                            <a:cs typeface="+mn-cs"/>
                                          </a:rPr>
                                          <m:t>𝑘</m:t>
                                        </m:r>
                                        <m:r>
                                          <a:rPr lang="en-US" altLang="ko-KR" sz="1400" i="1" kern="1200" smtClean="0">
                                            <a:solidFill>
                                              <a:schemeClr val="tx1"/>
                                            </a:solidFill>
                                            <a:latin typeface="Cambria Math" panose="02040503050406030204" pitchFamily="18" charset="0"/>
                                            <a:ea typeface="+mn-ea"/>
                                            <a:cs typeface="+mn-cs"/>
                                          </a:rPr>
                                          <m:t>=1</m:t>
                                        </m:r>
                                      </m:sub>
                                      <m:sup>
                                        <m:r>
                                          <a:rPr lang="en-US" altLang="ko-KR" sz="1400" i="1" kern="1200" smtClean="0">
                                            <a:solidFill>
                                              <a:schemeClr val="tx1"/>
                                            </a:solidFill>
                                            <a:latin typeface="Cambria Math" panose="02040503050406030204" pitchFamily="18" charset="0"/>
                                            <a:ea typeface="+mn-ea"/>
                                            <a:cs typeface="+mn-cs"/>
                                          </a:rPr>
                                          <m:t>𝐾</m:t>
                                        </m:r>
                                      </m:sup>
                                      <m:e>
                                        <m:sSub>
                                          <m:sSubPr>
                                            <m:ctrlPr>
                                              <a:rPr lang="en-US" altLang="ko-KR" sz="1400" i="1" kern="1200" smtClean="0">
                                                <a:solidFill>
                                                  <a:schemeClr val="tx1"/>
                                                </a:solidFill>
                                                <a:latin typeface="Cambria Math" panose="02040503050406030204" pitchFamily="18" charset="0"/>
                                                <a:ea typeface="+mn-ea"/>
                                                <a:cs typeface="+mn-cs"/>
                                              </a:rPr>
                                            </m:ctrlPr>
                                          </m:sSubPr>
                                          <m:e>
                                            <m:r>
                                              <a:rPr lang="en-US" altLang="ko-KR" sz="1400" i="1" kern="1200" smtClean="0">
                                                <a:solidFill>
                                                  <a:schemeClr val="tx1"/>
                                                </a:solidFill>
                                                <a:latin typeface="Cambria Math" panose="02040503050406030204" pitchFamily="18" charset="0"/>
                                                <a:ea typeface="+mn-ea"/>
                                                <a:cs typeface="+mn-cs"/>
                                              </a:rPr>
                                              <m:t>𝑦</m:t>
                                            </m:r>
                                          </m:e>
                                          <m:sub>
                                            <m:r>
                                              <a:rPr lang="en-US" altLang="ko-KR" sz="1400" i="1" kern="1200" smtClean="0">
                                                <a:solidFill>
                                                  <a:schemeClr val="tx1"/>
                                                </a:solidFill>
                                                <a:latin typeface="Cambria Math" panose="02040503050406030204" pitchFamily="18" charset="0"/>
                                                <a:ea typeface="+mn-ea"/>
                                                <a:cs typeface="+mn-cs"/>
                                              </a:rPr>
                                              <m:t>𝑖𝑘</m:t>
                                            </m:r>
                                          </m:sub>
                                        </m:sSub>
                                      </m:e>
                                    </m:nary>
                                  </m:e>
                                </m:nary>
                                <m:r>
                                  <a:rPr lang="en-US" altLang="ko-KR" sz="1400" i="1" kern="1200">
                                    <a:solidFill>
                                      <a:schemeClr val="tx1"/>
                                    </a:solidFill>
                                    <a:latin typeface="Cambria Math" panose="02040503050406030204" pitchFamily="18" charset="0"/>
                                    <a:ea typeface="+mn-ea"/>
                                    <a:cs typeface="+mn-cs"/>
                                  </a:rPr>
                                  <m:t>𝑙</m:t>
                                </m:r>
                                <m:r>
                                  <a:rPr lang="en-US" altLang="ko-KR" sz="1400" i="1" kern="1200" smtClean="0">
                                    <a:solidFill>
                                      <a:schemeClr val="tx1"/>
                                    </a:solidFill>
                                    <a:latin typeface="Cambria Math" panose="02040503050406030204" pitchFamily="18" charset="0"/>
                                    <a:ea typeface="+mn-ea"/>
                                    <a:cs typeface="+mn-cs"/>
                                  </a:rPr>
                                  <m:t>𝑜𝑔</m:t>
                                </m:r>
                                <m:d>
                                  <m:dPr>
                                    <m:ctrlPr>
                                      <a:rPr lang="en-US" altLang="ko-KR" sz="1400" i="1" kern="1200">
                                        <a:solidFill>
                                          <a:schemeClr val="tx1"/>
                                        </a:solidFill>
                                        <a:latin typeface="Cambria Math" panose="02040503050406030204" pitchFamily="18" charset="0"/>
                                        <a:ea typeface="+mn-ea"/>
                                        <a:cs typeface="+mn-cs"/>
                                      </a:rPr>
                                    </m:ctrlPr>
                                  </m:dPr>
                                  <m:e>
                                    <m:sSub>
                                      <m:sSubPr>
                                        <m:ctrlPr>
                                          <a:rPr lang="en-US" altLang="ko-KR" sz="1400" i="1" kern="1200" smtClean="0">
                                            <a:solidFill>
                                              <a:schemeClr val="tx1"/>
                                            </a:solidFill>
                                            <a:latin typeface="Cambria Math" panose="02040503050406030204" pitchFamily="18" charset="0"/>
                                            <a:ea typeface="+mn-ea"/>
                                            <a:cs typeface="+mn-cs"/>
                                          </a:rPr>
                                        </m:ctrlPr>
                                      </m:sSubPr>
                                      <m:e>
                                        <m:acc>
                                          <m:accPr>
                                            <m:chr m:val="̂"/>
                                            <m:ctrlPr>
                                              <a:rPr lang="en-US" altLang="ko-KR" sz="1400" i="1" kern="1200" smtClean="0">
                                                <a:solidFill>
                                                  <a:schemeClr val="tx1"/>
                                                </a:solidFill>
                                                <a:latin typeface="Cambria Math" panose="02040503050406030204" pitchFamily="18" charset="0"/>
                                                <a:ea typeface="+mn-ea"/>
                                                <a:cs typeface="+mn-cs"/>
                                              </a:rPr>
                                            </m:ctrlPr>
                                          </m:accPr>
                                          <m:e>
                                            <m:r>
                                              <a:rPr lang="en-US" altLang="ko-KR" sz="1400" i="1" kern="1200" smtClean="0">
                                                <a:solidFill>
                                                  <a:schemeClr val="tx1"/>
                                                </a:solidFill>
                                                <a:latin typeface="Cambria Math" panose="02040503050406030204" pitchFamily="18" charset="0"/>
                                                <a:ea typeface="+mn-ea"/>
                                                <a:cs typeface="+mn-cs"/>
                                              </a:rPr>
                                              <m:t>𝑝</m:t>
                                            </m:r>
                                            <m:r>
                                              <a:rPr lang="en-US" altLang="ko-KR" sz="1400" i="1" kern="1200" smtClean="0">
                                                <a:solidFill>
                                                  <a:schemeClr val="tx1"/>
                                                </a:solidFill>
                                                <a:latin typeface="Cambria Math" panose="02040503050406030204" pitchFamily="18" charset="0"/>
                                                <a:ea typeface="+mn-ea"/>
                                                <a:cs typeface="+mn-cs"/>
                                              </a:rPr>
                                              <m:t> </m:t>
                                            </m:r>
                                          </m:e>
                                        </m:acc>
                                      </m:e>
                                      <m:sub>
                                        <m:r>
                                          <a:rPr lang="en-US" altLang="ko-KR" sz="1400" i="1" kern="1200" smtClean="0">
                                            <a:solidFill>
                                              <a:schemeClr val="tx1"/>
                                            </a:solidFill>
                                            <a:latin typeface="Cambria Math" panose="02040503050406030204" pitchFamily="18" charset="0"/>
                                            <a:ea typeface="+mn-ea"/>
                                            <a:cs typeface="+mn-cs"/>
                                          </a:rPr>
                                          <m:t>𝑖𝑘</m:t>
                                        </m:r>
                                      </m:sub>
                                    </m:sSub>
                                  </m:e>
                                </m:d>
                              </m:oMath>
                            </m:oMathPara>
                          </a14:m>
                          <a:endParaRPr lang="en-US" sz="1400" i="1" kern="1200" dirty="0">
                            <a:solidFill>
                              <a:schemeClr val="tx1"/>
                            </a:solidFill>
                            <a:latin typeface="Cambria Math" panose="02040503050406030204" pitchFamily="18"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categorical_crossentropy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57187221"/>
                      </a:ext>
                    </a:extLst>
                  </a:tr>
                </a:tbl>
              </a:graphicData>
            </a:graphic>
          </p:graphicFrame>
        </mc:Choice>
        <mc:Fallback xmlns="">
          <p:graphicFrame>
            <p:nvGraphicFramePr>
              <p:cNvPr id="18" name="Table 3">
                <a:extLst>
                  <a:ext uri="{FF2B5EF4-FFF2-40B4-BE49-F238E27FC236}">
                    <a16:creationId xmlns:a16="http://schemas.microsoft.com/office/drawing/2014/main" xmlns="" xmlns:a14="http://schemas.microsoft.com/office/drawing/2010/main" id="{FF5FF356-229B-4897-8BAD-23741CF08628}"/>
                  </a:ext>
                </a:extLst>
              </p:cNvPr>
              <p:cNvGraphicFramePr>
                <a:graphicFrameLocks noGrp="1"/>
              </p:cNvGraphicFramePr>
              <p:nvPr>
                <p:extLst>
                  <p:ext uri="{D42A27DB-BD31-4B8C-83A1-F6EECF244321}">
                    <p14:modId xmlns:p14="http://schemas.microsoft.com/office/powerpoint/2010/main" val="777271978"/>
                  </p:ext>
                </p:extLst>
              </p:nvPr>
            </p:nvGraphicFramePr>
            <p:xfrm>
              <a:off x="702940" y="2276872"/>
              <a:ext cx="8640762" cy="3125121"/>
            </p:xfrm>
            <a:graphic>
              <a:graphicData uri="http://schemas.openxmlformats.org/drawingml/2006/table">
                <a:tbl>
                  <a:tblPr firstRow="1" bandRow="1">
                    <a:tableStyleId>{5940675A-B579-460E-94D1-54222C63F5DA}</a:tableStyleId>
                  </a:tblPr>
                  <a:tblGrid>
                    <a:gridCol w="1344598">
                      <a:extLst>
                        <a:ext uri="{9D8B030D-6E8A-4147-A177-3AD203B41FA5}">
                          <a16:colId xmlns:a16="http://schemas.microsoft.com/office/drawing/2014/main" xmlns="" xmlns:a14="http://schemas.microsoft.com/office/drawing/2010/main" val="20000"/>
                        </a:ext>
                      </a:extLst>
                    </a:gridCol>
                    <a:gridCol w="3994987">
                      <a:extLst>
                        <a:ext uri="{9D8B030D-6E8A-4147-A177-3AD203B41FA5}">
                          <a16:colId xmlns:a16="http://schemas.microsoft.com/office/drawing/2014/main" xmlns="" xmlns:a14="http://schemas.microsoft.com/office/drawing/2010/main" val="20001"/>
                        </a:ext>
                      </a:extLst>
                    </a:gridCol>
                    <a:gridCol w="3301177">
                      <a:extLst>
                        <a:ext uri="{9D8B030D-6E8A-4147-A177-3AD203B41FA5}">
                          <a16:colId xmlns:a16="http://schemas.microsoft.com/office/drawing/2014/main" xmlns="" xmlns:a14="http://schemas.microsoft.com/office/drawing/2010/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Expression</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xmlns:a14="http://schemas.microsoft.com/office/drawing/2010/main" val="10000"/>
                      </a:ext>
                    </a:extLst>
                  </a:tr>
                  <a:tr h="662991">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Squared Error</a:t>
                          </a:r>
                        </a:p>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(L2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33945" r="-82901" b="-339450"/>
                          </a:stretch>
                        </a:blipFill>
                      </a:tcPr>
                    </a:tc>
                    <a:tc>
                      <a:txBody>
                        <a:bodyPr/>
                        <a:lstStyle/>
                        <a:p>
                          <a:pPr algn="ctr">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mse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1"/>
                      </a:ext>
                    </a:extLst>
                  </a:tr>
                  <a:tr h="662991">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Absolute Error</a:t>
                          </a:r>
                        </a:p>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(L1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133945" r="-82901" b="-239450"/>
                          </a:stretch>
                        </a:blipFill>
                      </a:tcPr>
                    </a:tc>
                    <a:tc>
                      <a:txBody>
                        <a:bodyPr/>
                        <a:lstStyle/>
                        <a:p>
                          <a:pPr algn="ctr">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2"/>
                      </a:ext>
                    </a:extLst>
                  </a:tr>
                  <a:tr h="900273">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 </a:t>
                          </a:r>
                        </a:p>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172297" r="-82901" b="-76351"/>
                          </a:stretch>
                        </a:blip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binary_crossentropy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3"/>
                      </a:ext>
                    </a:extLst>
                  </a:tr>
                  <a:tr h="682866">
                    <a:tc>
                      <a:txBody>
                        <a:bodyPr/>
                        <a:lstStyle/>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Multi-Class</a:t>
                          </a:r>
                        </a:p>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359821" r="-82901" b="-893"/>
                          </a:stretch>
                        </a:blip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categorical_crossentropy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57187221"/>
                      </a:ext>
                    </a:extLst>
                  </a:tr>
                </a:tbl>
              </a:graphicData>
            </a:graphic>
          </p:graphicFrame>
        </mc:Fallback>
      </mc:AlternateContent>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Loss (cost) functions in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Keras</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easy to model deep neural networks with Keras.</a:t>
            </a:r>
          </a:p>
        </p:txBody>
      </p:sp>
    </p:spTree>
    <p:extLst>
      <p:ext uri="{BB962C8B-B14F-4D97-AF65-F5344CB8AC3E}">
        <p14:creationId xmlns:p14="http://schemas.microsoft.com/office/powerpoint/2010/main" val="25847612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Gradient descent algorithms</a:t>
              </a:r>
            </a:p>
          </p:txBody>
        </p:sp>
      </p:grpSp>
      <p:graphicFrame>
        <p:nvGraphicFramePr>
          <p:cNvPr id="11" name="Table 3">
            <a:extLst>
              <a:ext uri="{FF2B5EF4-FFF2-40B4-BE49-F238E27FC236}">
                <a16:creationId xmlns="" xmlns:a16="http://schemas.microsoft.com/office/drawing/2014/main" id="{57920399-C364-4CBA-9312-9C649DD00154}"/>
              </a:ext>
            </a:extLst>
          </p:cNvPr>
          <p:cNvGraphicFramePr>
            <a:graphicFrameLocks noGrp="1"/>
          </p:cNvGraphicFramePr>
          <p:nvPr>
            <p:extLst>
              <p:ext uri="{D42A27DB-BD31-4B8C-83A1-F6EECF244321}">
                <p14:modId xmlns:p14="http://schemas.microsoft.com/office/powerpoint/2010/main" val="991414223"/>
              </p:ext>
            </p:extLst>
          </p:nvPr>
        </p:nvGraphicFramePr>
        <p:xfrm>
          <a:off x="703263" y="1844824"/>
          <a:ext cx="8632824" cy="2771539"/>
        </p:xfrm>
        <a:graphic>
          <a:graphicData uri="http://schemas.openxmlformats.org/drawingml/2006/table">
            <a:tbl>
              <a:tblPr firstRow="1" bandRow="1">
                <a:tableStyleId>{5940675A-B579-460E-94D1-54222C63F5DA}</a:tableStyleId>
              </a:tblPr>
              <a:tblGrid>
                <a:gridCol w="1343363">
                  <a:extLst>
                    <a:ext uri="{9D8B030D-6E8A-4147-A177-3AD203B41FA5}">
                      <a16:colId xmlns="" xmlns:a16="http://schemas.microsoft.com/office/drawing/2014/main" val="20000"/>
                    </a:ext>
                  </a:extLst>
                </a:gridCol>
                <a:gridCol w="4281603">
                  <a:extLst>
                    <a:ext uri="{9D8B030D-6E8A-4147-A177-3AD203B41FA5}">
                      <a16:colId xmlns="" xmlns:a16="http://schemas.microsoft.com/office/drawing/2014/main" val="20001"/>
                    </a:ext>
                  </a:extLst>
                </a:gridCol>
                <a:gridCol w="3007858">
                  <a:extLst>
                    <a:ext uri="{9D8B030D-6E8A-4147-A177-3AD203B41FA5}">
                      <a16:colId xmlns="" xmlns:a16="http://schemas.microsoft.com/office/drawing/2014/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Algorithm</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851846">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Stochastic Gradient Descent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Gradient descent algorithm with batch learning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SGD(</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endParaRPr lang="ko-KR" altLang="en-US" sz="1300" b="0" kern="1200" dirty="0">
                        <a:gradFill>
                          <a:gsLst>
                            <a:gs pos="0">
                              <a:srgbClr val="FF0000"/>
                            </a:gs>
                            <a:gs pos="100000">
                              <a:srgbClr val="FF0000"/>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83949">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Momentum</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Takes into account the gradient from the previous step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SGD(</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momentum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7897">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Momentum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Minimizes unnecessary movements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SGD(</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=0.01, momentum=0.9, </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=True)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47643472"/>
                  </a:ext>
                </a:extLst>
              </a:tr>
              <a:tr h="283949">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Adaptative step size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12570350"/>
                  </a:ext>
                </a:extLst>
              </a:tr>
              <a:tr h="283949">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Improves upon the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83949">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Combines the best properties of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and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57187221"/>
                  </a:ext>
                </a:extLst>
              </a:tr>
            </a:tbl>
          </a:graphicData>
        </a:graphic>
      </p:graphicFrame>
    </p:spTree>
    <p:extLst>
      <p:ext uri="{BB962C8B-B14F-4D97-AF65-F5344CB8AC3E}">
        <p14:creationId xmlns:p14="http://schemas.microsoft.com/office/powerpoint/2010/main" val="11512675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Table 3">
                <a:extLst>
                  <a:ext uri="{FF2B5EF4-FFF2-40B4-BE49-F238E27FC236}">
                    <a16:creationId xmlns="" xmlns:a16="http://schemas.microsoft.com/office/drawing/2014/main" id="{86B15F7C-3380-4802-A8DF-84208E84C2D3}"/>
                  </a:ext>
                </a:extLst>
              </p:cNvPr>
              <p:cNvGraphicFramePr>
                <a:graphicFrameLocks noGrp="1"/>
              </p:cNvGraphicFramePr>
              <p:nvPr>
                <p:extLst>
                  <p:ext uri="{D42A27DB-BD31-4B8C-83A1-F6EECF244321}">
                    <p14:modId xmlns:p14="http://schemas.microsoft.com/office/powerpoint/2010/main" val="3564352605"/>
                  </p:ext>
                </p:extLst>
              </p:nvPr>
            </p:nvGraphicFramePr>
            <p:xfrm>
              <a:off x="703263" y="1844824"/>
              <a:ext cx="8640762" cy="3465082"/>
            </p:xfrm>
            <a:graphic>
              <a:graphicData uri="http://schemas.openxmlformats.org/drawingml/2006/table">
                <a:tbl>
                  <a:tblPr firstRow="1" bandRow="1">
                    <a:tableStyleId>{5940675A-B579-460E-94D1-54222C63F5DA}</a:tableStyleId>
                  </a:tblPr>
                  <a:tblGrid>
                    <a:gridCol w="1344598">
                      <a:extLst>
                        <a:ext uri="{9D8B030D-6E8A-4147-A177-3AD203B41FA5}">
                          <a16:colId xmlns="" xmlns:a16="http://schemas.microsoft.com/office/drawing/2014/main" val="20000"/>
                        </a:ext>
                      </a:extLst>
                    </a:gridCol>
                    <a:gridCol w="3994987">
                      <a:extLst>
                        <a:ext uri="{9D8B030D-6E8A-4147-A177-3AD203B41FA5}">
                          <a16:colId xmlns="" xmlns:a16="http://schemas.microsoft.com/office/drawing/2014/main" val="20001"/>
                        </a:ext>
                      </a:extLst>
                    </a:gridCol>
                    <a:gridCol w="3301177">
                      <a:extLst>
                        <a:ext uri="{9D8B030D-6E8A-4147-A177-3AD203B41FA5}">
                          <a16:colId xmlns="" xmlns:a16="http://schemas.microsoft.com/office/drawing/2014/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447816">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Linear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14:m>
                            <m:oMath xmlns:m="http://schemas.openxmlformats.org/officeDocument/2006/math">
                              <m:r>
                                <a:rPr lang="en-US" sz="1400" i="1" kern="1200" smtClean="0">
                                  <a:solidFill>
                                    <a:schemeClr val="tx1"/>
                                  </a:solidFill>
                                  <a:latin typeface="Cambria Math" panose="02040503050406030204" pitchFamily="18" charset="0"/>
                                  <a:ea typeface="+mn-ea"/>
                                  <a:cs typeface="+mn-cs"/>
                                </a:rPr>
                                <m:t>𝑙𝑖𝑛𝑒𝑎𝑟</m:t>
                              </m:r>
                              <m:d>
                                <m:dPr>
                                  <m:ctrlPr>
                                    <a:rPr lang="en-US" sz="1400" i="1" kern="1200" smtClean="0">
                                      <a:solidFill>
                                        <a:schemeClr val="tx1"/>
                                      </a:solidFill>
                                      <a:latin typeface="Cambria Math" panose="02040503050406030204" pitchFamily="18" charset="0"/>
                                      <a:ea typeface="+mn-ea"/>
                                      <a:cs typeface="+mn-cs"/>
                                    </a:rPr>
                                  </m:ctrlPr>
                                </m:dPr>
                                <m:e>
                                  <m:r>
                                    <a:rPr lang="en-US" sz="1400" i="1" kern="1200" smtClean="0">
                                      <a:solidFill>
                                        <a:schemeClr val="tx1"/>
                                      </a:solidFill>
                                      <a:latin typeface="Cambria Math" panose="02040503050406030204" pitchFamily="18" charset="0"/>
                                      <a:ea typeface="+mn-ea"/>
                                      <a:cs typeface="+mn-cs"/>
                                    </a:rPr>
                                    <m:t>𝑥</m:t>
                                  </m:r>
                                </m:e>
                              </m:d>
                              <m:r>
                                <a:rPr lang="en-US" sz="1400" i="1" kern="1200" smtClean="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oMath>
                          </a14:m>
                          <a:r>
                            <a:rPr lang="en-US" sz="1400" i="1" kern="1200" dirty="0">
                              <a:solidFill>
                                <a:schemeClr val="tx1"/>
                              </a:solidFill>
                              <a:latin typeface="Cambria Math" panose="02040503050406030204" pitchFamily="18" charset="0"/>
                              <a:ea typeface="+mn-ea"/>
                              <a:cs typeface="+mn-cs"/>
                            </a:rPr>
                            <a:t>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activation="linear"</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728448">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Sigmoid</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126" rtl="0" eaLnBrk="1" latinLnBrk="1" hangingPunct="1">
                            <a:lnSpc>
                              <a:spcPct val="100000"/>
                            </a:lnSpc>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𝜎</m:t>
                                </m:r>
                                <m:d>
                                  <m:dPr>
                                    <m:ctrlPr>
                                      <a:rPr lang="en-US" sz="1400" i="1" kern="1200">
                                        <a:solidFill>
                                          <a:schemeClr val="tx1"/>
                                        </a:solidFill>
                                        <a:latin typeface="Cambria Math" panose="02040503050406030204" pitchFamily="18" charset="0"/>
                                        <a:ea typeface="+mn-ea"/>
                                        <a:cs typeface="+mn-cs"/>
                                      </a:rPr>
                                    </m:ctrlPr>
                                  </m:dPr>
                                  <m:e>
                                    <m:r>
                                      <a:rPr lang="en-US" sz="1400" i="1" kern="1200" smtClean="0">
                                        <a:solidFill>
                                          <a:schemeClr val="tx1"/>
                                        </a:solidFill>
                                        <a:latin typeface="Cambria Math" panose="02040503050406030204" pitchFamily="18" charset="0"/>
                                        <a:ea typeface="+mn-ea"/>
                                        <a:cs typeface="+mn-cs"/>
                                      </a:rPr>
                                      <m:t>𝑥</m:t>
                                    </m:r>
                                  </m:e>
                                </m:d>
                                <m:r>
                                  <a:rPr lang="en-US" sz="1400" i="1" kern="1200">
                                    <a:solidFill>
                                      <a:schemeClr val="tx1"/>
                                    </a:solidFill>
                                    <a:latin typeface="Cambria Math" panose="02040503050406030204" pitchFamily="18" charset="0"/>
                                    <a:ea typeface="+mn-ea"/>
                                    <a:cs typeface="+mn-cs"/>
                                  </a:rPr>
                                  <m:t>=</m:t>
                                </m:r>
                                <m:f>
                                  <m:fPr>
                                    <m:ctrlPr>
                                      <a:rPr lang="en-US" sz="1400" i="1" kern="1200">
                                        <a:solidFill>
                                          <a:schemeClr val="tx1"/>
                                        </a:solidFill>
                                        <a:latin typeface="Cambria Math" panose="02040503050406030204" pitchFamily="18" charset="0"/>
                                        <a:ea typeface="+mn-ea"/>
                                        <a:cs typeface="+mn-cs"/>
                                      </a:rPr>
                                    </m:ctrlPr>
                                  </m:fPr>
                                  <m:num>
                                    <m:r>
                                      <a:rPr lang="en-US" sz="1400" i="1" kern="1200">
                                        <a:solidFill>
                                          <a:schemeClr val="tx1"/>
                                        </a:solidFill>
                                        <a:latin typeface="Cambria Math" panose="02040503050406030204" pitchFamily="18" charset="0"/>
                                        <a:ea typeface="+mn-ea"/>
                                        <a:cs typeface="+mn-cs"/>
                                      </a:rPr>
                                      <m:t>1</m:t>
                                    </m:r>
                                  </m:num>
                                  <m:den>
                                    <m:r>
                                      <a:rPr lang="en-US" sz="1400" i="1" kern="1200">
                                        <a:solidFill>
                                          <a:schemeClr val="tx1"/>
                                        </a:solidFill>
                                        <a:latin typeface="Cambria Math" panose="02040503050406030204" pitchFamily="18" charset="0"/>
                                        <a:ea typeface="+mn-ea"/>
                                        <a:cs typeface="+mn-cs"/>
                                      </a:rPr>
                                      <m:t>1+</m:t>
                                    </m:r>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sup>
                                    </m:sSup>
                                  </m:den>
                                </m:f>
                              </m:oMath>
                            </m:oMathPara>
                          </a14:m>
                          <a:endParaRPr lang="en-US" sz="1400" i="1" kern="1200" dirty="0">
                            <a:solidFill>
                              <a:schemeClr val="tx1"/>
                            </a:solidFill>
                            <a:latin typeface="Cambria Math" panose="02040503050406030204" pitchFamily="18" charset="0"/>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activation="sigmoid"</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743002">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Tanh</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126" rtl="0" eaLnBrk="1" latinLnBrk="1" hangingPunct="1">
                            <a:lnSpc>
                              <a:spcPct val="100000"/>
                            </a:lnSpc>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𝑡𝑎𝑛h</m:t>
                                </m:r>
                                <m:r>
                                  <a:rPr lang="en-US" sz="1400" i="1" kern="1200" smtClean="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r>
                                  <a:rPr lang="en-US" sz="1400" i="1" kern="1200" smtClean="0">
                                    <a:solidFill>
                                      <a:schemeClr val="tx1"/>
                                    </a:solidFill>
                                    <a:latin typeface="Cambria Math" panose="02040503050406030204" pitchFamily="18" charset="0"/>
                                    <a:ea typeface="+mn-ea"/>
                                    <a:cs typeface="+mn-cs"/>
                                  </a:rPr>
                                  <m:t>)=</m:t>
                                </m:r>
                                <m:f>
                                  <m:fPr>
                                    <m:ctrlPr>
                                      <a:rPr lang="en-US" sz="1400" i="1" kern="1200">
                                        <a:solidFill>
                                          <a:schemeClr val="tx1"/>
                                        </a:solidFill>
                                        <a:latin typeface="Cambria Math" panose="02040503050406030204" pitchFamily="18" charset="0"/>
                                        <a:ea typeface="+mn-ea"/>
                                        <a:cs typeface="+mn-cs"/>
                                      </a:rPr>
                                    </m:ctrlPr>
                                  </m:fPr>
                                  <m:num>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smtClean="0">
                                            <a:solidFill>
                                              <a:schemeClr val="tx1"/>
                                            </a:solidFill>
                                            <a:latin typeface="Cambria Math" panose="02040503050406030204" pitchFamily="18" charset="0"/>
                                            <a:ea typeface="+mn-ea"/>
                                            <a:cs typeface="+mn-cs"/>
                                          </a:rPr>
                                          <m:t>𝑥</m:t>
                                        </m:r>
                                      </m:sup>
                                    </m:sSup>
                                    <m:r>
                                      <a:rPr lang="en-US" sz="1400" i="1" kern="1200">
                                        <a:solidFill>
                                          <a:schemeClr val="tx1"/>
                                        </a:solidFill>
                                        <a:latin typeface="Cambria Math" panose="02040503050406030204" pitchFamily="18" charset="0"/>
                                        <a:ea typeface="+mn-ea"/>
                                        <a:cs typeface="+mn-cs"/>
                                      </a:rPr>
                                      <m:t>−</m:t>
                                    </m:r>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sup>
                                    </m:sSup>
                                  </m:num>
                                  <m:den>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smtClean="0">
                                            <a:solidFill>
                                              <a:schemeClr val="tx1"/>
                                            </a:solidFill>
                                            <a:latin typeface="Cambria Math" panose="02040503050406030204" pitchFamily="18" charset="0"/>
                                            <a:ea typeface="+mn-ea"/>
                                            <a:cs typeface="+mn-cs"/>
                                          </a:rPr>
                                          <m:t>𝑥</m:t>
                                        </m:r>
                                      </m:sup>
                                    </m:sSup>
                                    <m:r>
                                      <a:rPr lang="en-US" sz="1400" i="1" kern="1200">
                                        <a:solidFill>
                                          <a:schemeClr val="tx1"/>
                                        </a:solidFill>
                                        <a:latin typeface="Cambria Math" panose="02040503050406030204" pitchFamily="18" charset="0"/>
                                        <a:ea typeface="+mn-ea"/>
                                        <a:cs typeface="+mn-cs"/>
                                      </a:rPr>
                                      <m:t>+</m:t>
                                    </m:r>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sup>
                                    </m:sSup>
                                  </m:den>
                                </m:f>
                              </m:oMath>
                            </m:oMathPara>
                          </a14:m>
                          <a:endParaRPr lang="en-US" sz="1400" i="1" kern="1200" dirty="0">
                            <a:solidFill>
                              <a:schemeClr val="tx1"/>
                            </a:solidFill>
                            <a:latin typeface="Cambria Math" panose="02040503050406030204" pitchFamily="18" charset="0"/>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activation="tanh"</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47816">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ReLu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126" rtl="0" eaLnBrk="1" latinLnBrk="1" hangingPunct="1">
                            <a:lnSpc>
                              <a:spcPct val="100000"/>
                            </a:lnSpc>
                          </a:pPr>
                          <a14:m>
                            <m:oMathPara xmlns:m="http://schemas.openxmlformats.org/officeDocument/2006/math">
                              <m:oMathParaPr>
                                <m:jc m:val="centerGroup"/>
                              </m:oMathParaPr>
                              <m:oMath xmlns:m="http://schemas.openxmlformats.org/officeDocument/2006/math">
                                <m:r>
                                  <a:rPr lang="en-US" sz="1400" i="1" kern="1200" dirty="0" smtClean="0">
                                    <a:solidFill>
                                      <a:schemeClr val="tx1"/>
                                    </a:solidFill>
                                    <a:latin typeface="Cambria Math" panose="02040503050406030204" pitchFamily="18" charset="0"/>
                                    <a:ea typeface="+mn-ea"/>
                                    <a:cs typeface="+mn-cs"/>
                                  </a:rPr>
                                  <m:t>𝑅𝑒𝐿𝑢</m:t>
                                </m:r>
                                <m:r>
                                  <a:rPr lang="en-US" sz="1400" i="1" kern="1200" dirty="0" smtClean="0">
                                    <a:solidFill>
                                      <a:schemeClr val="tx1"/>
                                    </a:solidFill>
                                    <a:latin typeface="Cambria Math" panose="02040503050406030204" pitchFamily="18" charset="0"/>
                                    <a:ea typeface="+mn-ea"/>
                                    <a:cs typeface="+mn-cs"/>
                                  </a:rPr>
                                  <m:t>(</m:t>
                                </m:r>
                                <m:r>
                                  <a:rPr lang="en-US" sz="1400" i="1" kern="1200" dirty="0" smtClean="0">
                                    <a:solidFill>
                                      <a:schemeClr val="tx1"/>
                                    </a:solidFill>
                                    <a:latin typeface="Cambria Math" panose="02040503050406030204" pitchFamily="18" charset="0"/>
                                    <a:ea typeface="+mn-ea"/>
                                    <a:cs typeface="+mn-cs"/>
                                  </a:rPr>
                                  <m:t>𝑥</m:t>
                                </m:r>
                                <m:r>
                                  <a:rPr lang="en-US" sz="1400" i="1" kern="1200" dirty="0" smtClean="0">
                                    <a:solidFill>
                                      <a:schemeClr val="tx1"/>
                                    </a:solidFill>
                                    <a:latin typeface="Cambria Math" panose="02040503050406030204" pitchFamily="18" charset="0"/>
                                    <a:ea typeface="+mn-ea"/>
                                    <a:cs typeface="+mn-cs"/>
                                  </a:rPr>
                                  <m:t>)=</m:t>
                                </m:r>
                                <m:r>
                                  <m:rPr>
                                    <m:sty m:val="p"/>
                                  </m:rPr>
                                  <a:rPr lang="en-US" sz="1400" i="1" kern="1200" dirty="0" smtClean="0">
                                    <a:solidFill>
                                      <a:schemeClr val="tx1"/>
                                    </a:solidFill>
                                    <a:latin typeface="Cambria Math" panose="02040503050406030204" pitchFamily="18" charset="0"/>
                                    <a:ea typeface="+mn-ea"/>
                                    <a:cs typeface="+mn-cs"/>
                                  </a:rPr>
                                  <m:t>max</m:t>
                                </m:r>
                                <m:r>
                                  <a:rPr lang="en-US" sz="1400" i="1" kern="1200" dirty="0" smtClean="0">
                                    <a:solidFill>
                                      <a:schemeClr val="tx1"/>
                                    </a:solidFill>
                                    <a:latin typeface="Cambria Math" panose="02040503050406030204" pitchFamily="18" charset="0"/>
                                    <a:ea typeface="+mn-ea"/>
                                    <a:cs typeface="+mn-cs"/>
                                  </a:rPr>
                                  <m:t>⁡(0,</m:t>
                                </m:r>
                                <m:r>
                                  <a:rPr lang="en-US" sz="1400" i="1" kern="1200" dirty="0" smtClean="0">
                                    <a:solidFill>
                                      <a:schemeClr val="tx1"/>
                                    </a:solidFill>
                                    <a:latin typeface="Cambria Math" panose="02040503050406030204" pitchFamily="18" charset="0"/>
                                    <a:ea typeface="+mn-ea"/>
                                    <a:cs typeface="+mn-cs"/>
                                  </a:rPr>
                                  <m:t>𝑥</m:t>
                                </m:r>
                                <m:r>
                                  <a:rPr lang="en-US" sz="1400" i="1" kern="1200" dirty="0" smtClean="0">
                                    <a:solidFill>
                                      <a:schemeClr val="tx1"/>
                                    </a:solidFill>
                                    <a:latin typeface="Cambria Math" panose="02040503050406030204" pitchFamily="18" charset="0"/>
                                    <a:ea typeface="+mn-ea"/>
                                    <a:cs typeface="+mn-cs"/>
                                  </a:rPr>
                                  <m:t>)</m:t>
                                </m:r>
                              </m:oMath>
                            </m:oMathPara>
                          </a14:m>
                          <a:endParaRPr lang="en-US" sz="1400" i="1" kern="1200" dirty="0">
                            <a:solidFill>
                              <a:schemeClr val="tx1"/>
                            </a:solidFill>
                            <a:latin typeface="Cambria Math" panose="02040503050406030204" pitchFamily="18" charset="0"/>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relu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819771197"/>
                      </a:ext>
                    </a:extLst>
                  </a:tr>
                  <a:tr h="882000">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Softmax</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126" rtl="0" eaLnBrk="1" latinLnBrk="1" hangingPunct="1">
                            <a:lnSpc>
                              <a:spcPct val="100000"/>
                            </a:lnSpc>
                          </a:pPr>
                          <a14:m>
                            <m:oMathPara xmlns:m="http://schemas.openxmlformats.org/officeDocument/2006/math">
                              <m:oMathParaPr>
                                <m:jc m:val="centerGroup"/>
                              </m:oMathParaPr>
                              <m:oMath xmlns:m="http://schemas.openxmlformats.org/officeDocument/2006/math">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𝜎</m:t>
                                    </m:r>
                                    <m:r>
                                      <a:rPr lang="en-US" sz="1400" i="1" kern="1200" smtClean="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𝒙</m:t>
                                    </m:r>
                                    <m:r>
                                      <a:rPr lang="en-US" sz="1400" i="1" kern="1200" smtClean="0">
                                        <a:solidFill>
                                          <a:schemeClr val="tx1"/>
                                        </a:solidFill>
                                        <a:latin typeface="Cambria Math" panose="02040503050406030204" pitchFamily="18" charset="0"/>
                                        <a:ea typeface="+mn-ea"/>
                                        <a:cs typeface="+mn-cs"/>
                                      </a:rPr>
                                      <m:t>)</m:t>
                                    </m:r>
                                  </m:e>
                                  <m:sub>
                                    <m:r>
                                      <a:rPr lang="en-US" sz="1400" i="1" kern="1200" smtClean="0">
                                        <a:solidFill>
                                          <a:schemeClr val="tx1"/>
                                        </a:solidFill>
                                        <a:latin typeface="Cambria Math" panose="02040503050406030204" pitchFamily="18" charset="0"/>
                                        <a:ea typeface="+mn-ea"/>
                                        <a:cs typeface="+mn-cs"/>
                                      </a:rPr>
                                      <m:t>𝑗</m:t>
                                    </m:r>
                                  </m:sub>
                                </m:sSub>
                                <m:r>
                                  <a:rPr lang="en-US" sz="1400" i="1" kern="1200" smtClean="0">
                                    <a:solidFill>
                                      <a:schemeClr val="tx1"/>
                                    </a:solidFill>
                                    <a:latin typeface="Cambria Math" panose="02040503050406030204" pitchFamily="18" charset="0"/>
                                    <a:ea typeface="+mn-ea"/>
                                    <a:cs typeface="+mn-cs"/>
                                  </a:rPr>
                                  <m:t>=</m:t>
                                </m:r>
                                <m:f>
                                  <m:fPr>
                                    <m:ctrlPr>
                                      <a:rPr lang="en-US" sz="1400" i="1" kern="1200" smtClean="0">
                                        <a:solidFill>
                                          <a:schemeClr val="tx1"/>
                                        </a:solidFill>
                                        <a:latin typeface="Cambria Math" panose="02040503050406030204" pitchFamily="18" charset="0"/>
                                        <a:ea typeface="+mn-ea"/>
                                        <a:cs typeface="+mn-cs"/>
                                      </a:rPr>
                                    </m:ctrlPr>
                                  </m:fPr>
                                  <m:num>
                                    <m:sSup>
                                      <m:sSupPr>
                                        <m:ctrlPr>
                                          <a:rPr lang="en-US" sz="1400" i="1" kern="1200" smtClean="0">
                                            <a:solidFill>
                                              <a:schemeClr val="tx1"/>
                                            </a:solidFill>
                                            <a:latin typeface="Cambria Math" panose="02040503050406030204" pitchFamily="18" charset="0"/>
                                            <a:ea typeface="+mn-ea"/>
                                            <a:cs typeface="+mn-cs"/>
                                          </a:rPr>
                                        </m:ctrlPr>
                                      </m:sSupPr>
                                      <m:e>
                                        <m:r>
                                          <a:rPr lang="en-US" sz="1400" i="1" kern="1200" smtClean="0">
                                            <a:solidFill>
                                              <a:schemeClr val="tx1"/>
                                            </a:solidFill>
                                            <a:latin typeface="Cambria Math" panose="02040503050406030204" pitchFamily="18" charset="0"/>
                                            <a:ea typeface="+mn-ea"/>
                                            <a:cs typeface="+mn-cs"/>
                                          </a:rPr>
                                          <m:t>𝑒</m:t>
                                        </m:r>
                                      </m:e>
                                      <m:sup>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𝑥</m:t>
                                            </m:r>
                                          </m:e>
                                          <m:sub>
                                            <m:r>
                                              <a:rPr lang="en-US" sz="1400" i="1" kern="1200" smtClean="0">
                                                <a:solidFill>
                                                  <a:schemeClr val="tx1"/>
                                                </a:solidFill>
                                                <a:latin typeface="Cambria Math" panose="02040503050406030204" pitchFamily="18" charset="0"/>
                                                <a:ea typeface="+mn-ea"/>
                                                <a:cs typeface="+mn-cs"/>
                                              </a:rPr>
                                              <m:t>𝑗</m:t>
                                            </m:r>
                                          </m:sub>
                                        </m:sSub>
                                      </m:sup>
                                    </m:sSup>
                                  </m:num>
                                  <m:den>
                                    <m:nary>
                                      <m:naryPr>
                                        <m:chr m:val="∑"/>
                                        <m:limLoc m:val="subSup"/>
                                        <m:ctrlPr>
                                          <a:rPr lang="en-US" sz="1400" i="1" kern="1200" smtClean="0">
                                            <a:solidFill>
                                              <a:schemeClr val="tx1"/>
                                            </a:solidFill>
                                            <a:latin typeface="Cambria Math" panose="02040503050406030204" pitchFamily="18" charset="0"/>
                                            <a:ea typeface="+mn-ea"/>
                                            <a:cs typeface="+mn-cs"/>
                                          </a:rPr>
                                        </m:ctrlPr>
                                      </m:naryPr>
                                      <m:sub>
                                        <m:r>
                                          <m:rPr>
                                            <m:brk m:alnAt="25"/>
                                          </m:rPr>
                                          <a:rPr lang="en-US" sz="1400" i="1" kern="1200" smtClean="0">
                                            <a:solidFill>
                                              <a:schemeClr val="tx1"/>
                                            </a:solidFill>
                                            <a:latin typeface="Cambria Math" panose="02040503050406030204" pitchFamily="18" charset="0"/>
                                            <a:ea typeface="+mn-ea"/>
                                            <a:cs typeface="+mn-cs"/>
                                          </a:rPr>
                                          <m:t>𝑘</m:t>
                                        </m:r>
                                        <m:r>
                                          <a:rPr lang="en-US" sz="1400" i="1" kern="1200" smtClean="0">
                                            <a:solidFill>
                                              <a:schemeClr val="tx1"/>
                                            </a:solidFill>
                                            <a:latin typeface="Cambria Math" panose="02040503050406030204" pitchFamily="18" charset="0"/>
                                            <a:ea typeface="+mn-ea"/>
                                            <a:cs typeface="+mn-cs"/>
                                          </a:rPr>
                                          <m:t>=1</m:t>
                                        </m:r>
                                      </m:sub>
                                      <m:sup>
                                        <m:r>
                                          <a:rPr lang="en-US" sz="1400" i="1" kern="1200" smtClean="0">
                                            <a:solidFill>
                                              <a:schemeClr val="tx1"/>
                                            </a:solidFill>
                                            <a:latin typeface="Cambria Math" panose="02040503050406030204" pitchFamily="18" charset="0"/>
                                            <a:ea typeface="+mn-ea"/>
                                            <a:cs typeface="+mn-cs"/>
                                          </a:rPr>
                                          <m:t>𝐾</m:t>
                                        </m:r>
                                      </m:sup>
                                      <m:e>
                                        <m:sSup>
                                          <m:sSupPr>
                                            <m:ctrlPr>
                                              <a:rPr lang="en-US" sz="1400" i="1" kern="1200" smtClean="0">
                                                <a:solidFill>
                                                  <a:schemeClr val="tx1"/>
                                                </a:solidFill>
                                                <a:latin typeface="Cambria Math" panose="02040503050406030204" pitchFamily="18" charset="0"/>
                                                <a:ea typeface="+mn-ea"/>
                                                <a:cs typeface="+mn-cs"/>
                                              </a:rPr>
                                            </m:ctrlPr>
                                          </m:sSupPr>
                                          <m:e>
                                            <m:r>
                                              <a:rPr lang="en-US" sz="1400" i="1" kern="1200" smtClean="0">
                                                <a:solidFill>
                                                  <a:schemeClr val="tx1"/>
                                                </a:solidFill>
                                                <a:latin typeface="Cambria Math" panose="02040503050406030204" pitchFamily="18" charset="0"/>
                                                <a:ea typeface="+mn-ea"/>
                                                <a:cs typeface="+mn-cs"/>
                                              </a:rPr>
                                              <m:t>𝑒</m:t>
                                            </m:r>
                                          </m:e>
                                          <m:sup>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𝑥</m:t>
                                                </m:r>
                                              </m:e>
                                              <m:sub>
                                                <m:r>
                                                  <a:rPr lang="en-US" sz="1400" i="1" kern="1200" smtClean="0">
                                                    <a:solidFill>
                                                      <a:schemeClr val="tx1"/>
                                                    </a:solidFill>
                                                    <a:latin typeface="Cambria Math" panose="02040503050406030204" pitchFamily="18" charset="0"/>
                                                    <a:ea typeface="+mn-ea"/>
                                                    <a:cs typeface="+mn-cs"/>
                                                  </a:rPr>
                                                  <m:t>𝑘</m:t>
                                                </m:r>
                                              </m:sub>
                                            </m:sSub>
                                          </m:sup>
                                        </m:sSup>
                                      </m:e>
                                    </m:nary>
                                  </m:den>
                                </m:f>
                              </m:oMath>
                            </m:oMathPara>
                          </a14:m>
                          <a:endParaRPr lang="en-US" sz="1400" i="1" kern="1200" dirty="0">
                            <a:solidFill>
                              <a:schemeClr val="tx1"/>
                            </a:solidFill>
                            <a:latin typeface="Cambria Math" panose="02040503050406030204" pitchFamily="18" charset="0"/>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softmax</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57187221"/>
                      </a:ext>
                    </a:extLst>
                  </a:tr>
                </a:tbl>
              </a:graphicData>
            </a:graphic>
          </p:graphicFrame>
        </mc:Choice>
        <mc:Fallback xmlns="">
          <p:graphicFrame>
            <p:nvGraphicFramePr>
              <p:cNvPr id="10" name="Table 3">
                <a:extLst>
                  <a:ext uri="{FF2B5EF4-FFF2-40B4-BE49-F238E27FC236}">
                    <a16:creationId xmlns:a16="http://schemas.microsoft.com/office/drawing/2014/main" xmlns="" xmlns:a14="http://schemas.microsoft.com/office/drawing/2010/main" id="{86B15F7C-3380-4802-A8DF-84208E84C2D3}"/>
                  </a:ext>
                </a:extLst>
              </p:cNvPr>
              <p:cNvGraphicFramePr>
                <a:graphicFrameLocks noGrp="1"/>
              </p:cNvGraphicFramePr>
              <p:nvPr>
                <p:extLst>
                  <p:ext uri="{D42A27DB-BD31-4B8C-83A1-F6EECF244321}">
                    <p14:modId xmlns:p14="http://schemas.microsoft.com/office/powerpoint/2010/main" val="3564352605"/>
                  </p:ext>
                </p:extLst>
              </p:nvPr>
            </p:nvGraphicFramePr>
            <p:xfrm>
              <a:off x="703263" y="1844824"/>
              <a:ext cx="8640762" cy="3465082"/>
            </p:xfrm>
            <a:graphic>
              <a:graphicData uri="http://schemas.openxmlformats.org/drawingml/2006/table">
                <a:tbl>
                  <a:tblPr firstRow="1" bandRow="1">
                    <a:tableStyleId>{5940675A-B579-460E-94D1-54222C63F5DA}</a:tableStyleId>
                  </a:tblPr>
                  <a:tblGrid>
                    <a:gridCol w="1344598">
                      <a:extLst>
                        <a:ext uri="{9D8B030D-6E8A-4147-A177-3AD203B41FA5}">
                          <a16:colId xmlns:a16="http://schemas.microsoft.com/office/drawing/2014/main" xmlns="" xmlns:a14="http://schemas.microsoft.com/office/drawing/2010/main" val="20000"/>
                        </a:ext>
                      </a:extLst>
                    </a:gridCol>
                    <a:gridCol w="3994987">
                      <a:extLst>
                        <a:ext uri="{9D8B030D-6E8A-4147-A177-3AD203B41FA5}">
                          <a16:colId xmlns:a16="http://schemas.microsoft.com/office/drawing/2014/main" xmlns="" xmlns:a14="http://schemas.microsoft.com/office/drawing/2010/main" val="20001"/>
                        </a:ext>
                      </a:extLst>
                    </a:gridCol>
                    <a:gridCol w="3301177">
                      <a:extLst>
                        <a:ext uri="{9D8B030D-6E8A-4147-A177-3AD203B41FA5}">
                          <a16:colId xmlns:a16="http://schemas.microsoft.com/office/drawing/2014/main" xmlns="" xmlns:a14="http://schemas.microsoft.com/office/drawing/2010/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endPar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xmlns:a14="http://schemas.microsoft.com/office/drawing/2010/main" val="10000"/>
                      </a:ext>
                    </a:extLst>
                  </a:tr>
                  <a:tr h="447816">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Linear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50685" r="-82901" b="-706849"/>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activation="linear"</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1"/>
                      </a:ext>
                    </a:extLst>
                  </a:tr>
                  <a:tr h="728448">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Sigmoid</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91667" r="-82901" b="-330000"/>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activation="sigmoid"</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2"/>
                      </a:ext>
                    </a:extLst>
                  </a:tr>
                  <a:tr h="743002">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Tanh</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188525" r="-82901" b="-224590"/>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activation="tanh"</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3"/>
                      </a:ext>
                    </a:extLst>
                  </a:tr>
                  <a:tr h="447816">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ReLu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475676" r="-82901" b="-270270"/>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relu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819771197"/>
                      </a:ext>
                    </a:extLst>
                  </a:tr>
                  <a:tr h="882000">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Softmax</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293793" r="-82901" b="-37931"/>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softmax</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57187221"/>
                      </a:ext>
                    </a:extLst>
                  </a:tr>
                </a:tbl>
              </a:graphicData>
            </a:graphic>
          </p:graphicFrame>
        </mc:Fallback>
      </mc:AlternateContent>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functions</a:t>
              </a:r>
            </a:p>
          </p:txBody>
        </p:sp>
      </p:grpSp>
    </p:spTree>
    <p:extLst>
      <p:ext uri="{BB962C8B-B14F-4D97-AF65-F5344CB8AC3E}">
        <p14:creationId xmlns:p14="http://schemas.microsoft.com/office/powerpoint/2010/main" val="3823097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Layers</a:t>
              </a:r>
            </a:p>
          </p:txBody>
        </p:sp>
      </p:grpSp>
      <p:graphicFrame>
        <p:nvGraphicFramePr>
          <p:cNvPr id="9" name="Table 3">
            <a:extLst>
              <a:ext uri="{FF2B5EF4-FFF2-40B4-BE49-F238E27FC236}">
                <a16:creationId xmlns="" xmlns:a16="http://schemas.microsoft.com/office/drawing/2014/main" id="{85BC8722-D4D5-4323-8D6A-E95ADE80E81C}"/>
              </a:ext>
            </a:extLst>
          </p:cNvPr>
          <p:cNvGraphicFramePr>
            <a:graphicFrameLocks noGrp="1"/>
          </p:cNvGraphicFramePr>
          <p:nvPr>
            <p:extLst>
              <p:ext uri="{D42A27DB-BD31-4B8C-83A1-F6EECF244321}">
                <p14:modId xmlns:p14="http://schemas.microsoft.com/office/powerpoint/2010/main" val="2034711175"/>
              </p:ext>
            </p:extLst>
          </p:nvPr>
        </p:nvGraphicFramePr>
        <p:xfrm>
          <a:off x="703263" y="1844824"/>
          <a:ext cx="8640762" cy="3456000"/>
        </p:xfrm>
        <a:graphic>
          <a:graphicData uri="http://schemas.openxmlformats.org/drawingml/2006/table">
            <a:tbl>
              <a:tblPr firstRow="1" bandRow="1">
                <a:tableStyleId>{5940675A-B579-460E-94D1-54222C63F5DA}</a:tableStyleId>
              </a:tblPr>
              <a:tblGrid>
                <a:gridCol w="2500842">
                  <a:extLst>
                    <a:ext uri="{9D8B030D-6E8A-4147-A177-3AD203B41FA5}">
                      <a16:colId xmlns="" xmlns:a16="http://schemas.microsoft.com/office/drawing/2014/main" val="20000"/>
                    </a:ext>
                  </a:extLst>
                </a:gridCol>
                <a:gridCol w="6139920">
                  <a:extLst>
                    <a:ext uri="{9D8B030D-6E8A-4147-A177-3AD203B41FA5}">
                      <a16:colId xmlns="" xmlns:a16="http://schemas.microsoft.com/office/drawing/2014/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p>
                  </a:txBody>
                  <a:tcPr marT="0" marB="0">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marT="0" marB="0">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Dense()</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Dense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Conv1D()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1D convolution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028057382"/>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Conv2D()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2D convolution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14676507"/>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MaxPooling1D()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1D max pooling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72117957"/>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MaxPooling2D()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2D max pooling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768359636"/>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Dropout()</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Applies dropout to the input</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614771901"/>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Flatten()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Flattens the input</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854980406"/>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Embedding()</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Turns positive integers (label encoding) into dense vectors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979445732"/>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SimpleRNN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RNN where the output is fed back to input</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LSTM()</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LSTM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TimeDistributed</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wrapper that applies a layer to every time slice</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819771197"/>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Input()</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 first layer for a functional API model</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57187221"/>
                  </a:ext>
                </a:extLst>
              </a:tr>
            </a:tbl>
          </a:graphicData>
        </a:graphic>
      </p:graphicFrame>
    </p:spTree>
    <p:extLst>
      <p:ext uri="{BB962C8B-B14F-4D97-AF65-F5344CB8AC3E}">
        <p14:creationId xmlns:p14="http://schemas.microsoft.com/office/powerpoint/2010/main" val="30367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sum is 0.5. Run this through the threshold function, and the result is 1.</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Likewise, if we process all values in the truth table through the perceptron, the results are as follows.</a:t>
            </a:r>
          </a:p>
        </p:txBody>
      </p:sp>
      <p:sp>
        <p:nvSpPr>
          <p:cNvPr id="14" name="직사각형 13">
            <a:extLst>
              <a:ext uri="{FF2B5EF4-FFF2-40B4-BE49-F238E27FC236}">
                <a16:creationId xmlns="" xmlns:a16="http://schemas.microsoft.com/office/drawing/2014/main" id="{FEA7CEEA-A0D9-41FC-9E95-890696E74EC0}"/>
              </a:ext>
            </a:extLst>
          </p:cNvPr>
          <p:cNvSpPr/>
          <p:nvPr/>
        </p:nvSpPr>
        <p:spPr>
          <a:xfrm>
            <a:off x="685800" y="2612688"/>
            <a:ext cx="5237720" cy="32701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18" name="TextBox 17">
            <a:extLst>
              <a:ext uri="{FF2B5EF4-FFF2-40B4-BE49-F238E27FC236}">
                <a16:creationId xmlns="" xmlns:a16="http://schemas.microsoft.com/office/drawing/2014/main" id="{4F0401F6-84FC-4730-A2DB-E18AEDA7F89B}"/>
              </a:ext>
            </a:extLst>
          </p:cNvPr>
          <p:cNvSpPr txBox="1"/>
          <p:nvPr/>
        </p:nvSpPr>
        <p:spPr>
          <a:xfrm>
            <a:off x="775188" y="2678546"/>
            <a:ext cx="2428870"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The bias is generally fixed as 1.</a:t>
            </a:r>
            <a:endParaRPr kumimoji="1" lang="ko-KR" altLang="en-US" sz="1300" dirty="0">
              <a:latin typeface="SamsungOne 400" panose="020B0503030303020204" pitchFamily="34" charset="0"/>
            </a:endParaRPr>
          </a:p>
        </p:txBody>
      </p:sp>
      <p:grpSp>
        <p:nvGrpSpPr>
          <p:cNvPr id="19" name="그룹 18">
            <a:extLst>
              <a:ext uri="{FF2B5EF4-FFF2-40B4-BE49-F238E27FC236}">
                <a16:creationId xmlns="" xmlns:a16="http://schemas.microsoft.com/office/drawing/2014/main" id="{C28BA221-FE4A-4BF9-9975-522EC5ADBBC5}"/>
              </a:ext>
            </a:extLst>
          </p:cNvPr>
          <p:cNvGrpSpPr/>
          <p:nvPr/>
        </p:nvGrpSpPr>
        <p:grpSpPr>
          <a:xfrm>
            <a:off x="805688" y="2980050"/>
            <a:ext cx="4751769" cy="2696368"/>
            <a:chOff x="1656270" y="3163927"/>
            <a:chExt cx="4751769" cy="2696368"/>
          </a:xfrm>
        </p:grpSpPr>
        <p:sp>
          <p:nvSpPr>
            <p:cNvPr id="20" name="타원 19">
              <a:extLst>
                <a:ext uri="{FF2B5EF4-FFF2-40B4-BE49-F238E27FC236}">
                  <a16:creationId xmlns="" xmlns:a16="http://schemas.microsoft.com/office/drawing/2014/main" id="{532EC177-F7CF-4D00-BECF-3BA05E2FDC86}"/>
                </a:ext>
              </a:extLst>
            </p:cNvPr>
            <p:cNvSpPr>
              <a:spLocks noChangeAspect="1"/>
            </p:cNvSpPr>
            <p:nvPr/>
          </p:nvSpPr>
          <p:spPr>
            <a:xfrm>
              <a:off x="4726761" y="4129070"/>
              <a:ext cx="666055" cy="666055"/>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ea typeface="SamsungOne 400" panose="020B0503030303020204" pitchFamily="34" charset="0"/>
                </a:rPr>
                <a:t>-0.5</a:t>
              </a:r>
              <a:endParaRPr lang="ko-KR" altLang="en-US" sz="1300" dirty="0">
                <a:latin typeface="SamsungOne 400" panose="020B0503030303020204" pitchFamily="34" charset="0"/>
              </a:endParaRPr>
            </a:p>
          </p:txBody>
        </p:sp>
        <p:sp>
          <p:nvSpPr>
            <p:cNvPr id="21" name="타원 20">
              <a:extLst>
                <a:ext uri="{FF2B5EF4-FFF2-40B4-BE49-F238E27FC236}">
                  <a16:creationId xmlns="" xmlns:a16="http://schemas.microsoft.com/office/drawing/2014/main" id="{200C1D3C-1A75-4513-B9C1-39C54297FE96}"/>
                </a:ext>
              </a:extLst>
            </p:cNvPr>
            <p:cNvSpPr>
              <a:spLocks noChangeAspect="1"/>
            </p:cNvSpPr>
            <p:nvPr/>
          </p:nvSpPr>
          <p:spPr>
            <a:xfrm>
              <a:off x="3097188" y="3163927"/>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22" name="타원 21">
              <a:extLst>
                <a:ext uri="{FF2B5EF4-FFF2-40B4-BE49-F238E27FC236}">
                  <a16:creationId xmlns="" xmlns:a16="http://schemas.microsoft.com/office/drawing/2014/main" id="{FE9F2323-1FDF-4755-A0B0-788B90868E92}"/>
                </a:ext>
              </a:extLst>
            </p:cNvPr>
            <p:cNvSpPr>
              <a:spLocks noChangeAspect="1"/>
            </p:cNvSpPr>
            <p:nvPr/>
          </p:nvSpPr>
          <p:spPr>
            <a:xfrm>
              <a:off x="3097188" y="4255066"/>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23" name="타원 22">
              <a:extLst>
                <a:ext uri="{FF2B5EF4-FFF2-40B4-BE49-F238E27FC236}">
                  <a16:creationId xmlns="" xmlns:a16="http://schemas.microsoft.com/office/drawing/2014/main" id="{010DFDA0-C346-4408-93F0-51098E9B3F90}"/>
                </a:ext>
              </a:extLst>
            </p:cNvPr>
            <p:cNvSpPr>
              <a:spLocks noChangeAspect="1"/>
            </p:cNvSpPr>
            <p:nvPr/>
          </p:nvSpPr>
          <p:spPr>
            <a:xfrm>
              <a:off x="3097188" y="5346204"/>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 xmlns:a16="http://schemas.microsoft.com/office/drawing/2014/main" id="{10590917-5BD4-4D00-9116-284692921409}"/>
                </a:ext>
              </a:extLst>
            </p:cNvPr>
            <p:cNvCxnSpPr>
              <a:cxnSpLocks/>
              <a:endCxn id="21" idx="2"/>
            </p:cNvCxnSpPr>
            <p:nvPr/>
          </p:nvCxnSpPr>
          <p:spPr>
            <a:xfrm>
              <a:off x="2503140" y="3370959"/>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 xmlns:a16="http://schemas.microsoft.com/office/drawing/2014/main" id="{166CE8DD-AB6B-4251-B23C-AAAC808B56C3}"/>
                </a:ext>
              </a:extLst>
            </p:cNvPr>
            <p:cNvCxnSpPr>
              <a:cxnSpLocks/>
            </p:cNvCxnSpPr>
            <p:nvPr/>
          </p:nvCxnSpPr>
          <p:spPr>
            <a:xfrm>
              <a:off x="2503140" y="4462097"/>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 xmlns:a16="http://schemas.microsoft.com/office/drawing/2014/main" id="{25F69F25-0282-4DF5-8DC7-A926BFD92F6E}"/>
                </a:ext>
              </a:extLst>
            </p:cNvPr>
            <p:cNvCxnSpPr>
              <a:cxnSpLocks/>
            </p:cNvCxnSpPr>
            <p:nvPr/>
          </p:nvCxnSpPr>
          <p:spPr>
            <a:xfrm>
              <a:off x="2503140" y="5553236"/>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2485E4AA-4298-4ED7-A9B7-F6DC42D791EF}"/>
                </a:ext>
              </a:extLst>
            </p:cNvPr>
            <p:cNvCxnSpPr>
              <a:cxnSpLocks/>
              <a:stCxn id="23" idx="6"/>
            </p:cNvCxnSpPr>
            <p:nvPr/>
          </p:nvCxnSpPr>
          <p:spPr>
            <a:xfrm flipV="1">
              <a:off x="3511252" y="4570095"/>
              <a:ext cx="1224578" cy="98314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02993D77-4A13-4F50-8982-48FBBE91BFCC}"/>
                </a:ext>
              </a:extLst>
            </p:cNvPr>
            <p:cNvCxnSpPr>
              <a:cxnSpLocks/>
              <a:stCxn id="21" idx="6"/>
            </p:cNvCxnSpPr>
            <p:nvPr/>
          </p:nvCxnSpPr>
          <p:spPr>
            <a:xfrm>
              <a:off x="3511252" y="3370959"/>
              <a:ext cx="1215509" cy="99414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D68481C0-1737-442E-BE51-5A520105D7D9}"/>
                </a:ext>
              </a:extLst>
            </p:cNvPr>
            <p:cNvCxnSpPr>
              <a:stCxn id="22" idx="6"/>
              <a:endCxn id="20" idx="2"/>
            </p:cNvCxnSpPr>
            <p:nvPr/>
          </p:nvCxnSpPr>
          <p:spPr>
            <a:xfrm>
              <a:off x="3511252" y="4462098"/>
              <a:ext cx="1215509"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AF1ECF0E-EB17-4FCC-9998-79C6B959BD6D}"/>
                </a:ext>
              </a:extLst>
            </p:cNvPr>
            <p:cNvSpPr txBox="1"/>
            <p:nvPr/>
          </p:nvSpPr>
          <p:spPr>
            <a:xfrm>
              <a:off x="2662396" y="3270821"/>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4" name="TextBox 33">
              <a:extLst>
                <a:ext uri="{FF2B5EF4-FFF2-40B4-BE49-F238E27FC236}">
                  <a16:creationId xmlns="" xmlns:a16="http://schemas.microsoft.com/office/drawing/2014/main" id="{77EE8556-C0F4-43CA-BCED-226C8762CBDA}"/>
                </a:ext>
              </a:extLst>
            </p:cNvPr>
            <p:cNvSpPr txBox="1"/>
            <p:nvPr/>
          </p:nvSpPr>
          <p:spPr>
            <a:xfrm>
              <a:off x="2662396" y="4368936"/>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5" name="TextBox 34">
              <a:extLst>
                <a:ext uri="{FF2B5EF4-FFF2-40B4-BE49-F238E27FC236}">
                  <a16:creationId xmlns="" xmlns:a16="http://schemas.microsoft.com/office/drawing/2014/main" id="{49FBAACC-00EB-4073-ACB7-BFD14509571B}"/>
                </a:ext>
              </a:extLst>
            </p:cNvPr>
            <p:cNvSpPr txBox="1"/>
            <p:nvPr/>
          </p:nvSpPr>
          <p:spPr>
            <a:xfrm>
              <a:off x="2662396" y="5460184"/>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6" name="TextBox 35">
              <a:extLst>
                <a:ext uri="{FF2B5EF4-FFF2-40B4-BE49-F238E27FC236}">
                  <a16:creationId xmlns="" xmlns:a16="http://schemas.microsoft.com/office/drawing/2014/main" id="{D8DF678C-4AB9-46C5-BC1C-EBC471DE9909}"/>
                </a:ext>
              </a:extLst>
            </p:cNvPr>
            <p:cNvSpPr txBox="1"/>
            <p:nvPr/>
          </p:nvSpPr>
          <p:spPr>
            <a:xfrm>
              <a:off x="4001711" y="3537013"/>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w0</a:t>
              </a:r>
              <a:endParaRPr lang="ko-KR" altLang="en-US" sz="1300" dirty="0"/>
            </a:p>
          </p:txBody>
        </p:sp>
        <p:sp>
          <p:nvSpPr>
            <p:cNvPr id="37" name="TextBox 36">
              <a:extLst>
                <a:ext uri="{FF2B5EF4-FFF2-40B4-BE49-F238E27FC236}">
                  <a16:creationId xmlns="" xmlns:a16="http://schemas.microsoft.com/office/drawing/2014/main" id="{E20821F3-2EE8-4555-BAA3-13369CB8B698}"/>
                </a:ext>
              </a:extLst>
            </p:cNvPr>
            <p:cNvSpPr txBox="1"/>
            <p:nvPr/>
          </p:nvSpPr>
          <p:spPr>
            <a:xfrm>
              <a:off x="4001711" y="4257092"/>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w1</a:t>
              </a:r>
              <a:endParaRPr lang="ko-KR" altLang="en-US" sz="1300" dirty="0"/>
            </a:p>
          </p:txBody>
        </p:sp>
        <p:sp>
          <p:nvSpPr>
            <p:cNvPr id="38" name="TextBox 37">
              <a:extLst>
                <a:ext uri="{FF2B5EF4-FFF2-40B4-BE49-F238E27FC236}">
                  <a16:creationId xmlns="" xmlns:a16="http://schemas.microsoft.com/office/drawing/2014/main" id="{9E483EA3-25AF-4CC1-A8A5-8E3A3CD72D6A}"/>
                </a:ext>
              </a:extLst>
            </p:cNvPr>
            <p:cNvSpPr txBox="1"/>
            <p:nvPr/>
          </p:nvSpPr>
          <p:spPr>
            <a:xfrm>
              <a:off x="4001711" y="5121189"/>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w2</a:t>
              </a:r>
              <a:endParaRPr lang="ko-KR" altLang="en-US" sz="1300" dirty="0"/>
            </a:p>
          </p:txBody>
        </p:sp>
        <p:sp>
          <p:nvSpPr>
            <p:cNvPr id="39" name="TextBox 38">
              <a:extLst>
                <a:ext uri="{FF2B5EF4-FFF2-40B4-BE49-F238E27FC236}">
                  <a16:creationId xmlns="" xmlns:a16="http://schemas.microsoft.com/office/drawing/2014/main" id="{812D59B7-2887-4EBE-AECB-0FC0C8B0D1DB}"/>
                </a:ext>
              </a:extLst>
            </p:cNvPr>
            <p:cNvSpPr txBox="1"/>
            <p:nvPr/>
          </p:nvSpPr>
          <p:spPr>
            <a:xfrm>
              <a:off x="5382264" y="353701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x0*w0</a:t>
              </a:r>
              <a:endParaRPr lang="ko-KR" altLang="en-US" sz="1300" dirty="0"/>
            </a:p>
          </p:txBody>
        </p:sp>
        <p:sp>
          <p:nvSpPr>
            <p:cNvPr id="40" name="TextBox 39">
              <a:extLst>
                <a:ext uri="{FF2B5EF4-FFF2-40B4-BE49-F238E27FC236}">
                  <a16:creationId xmlns="" xmlns:a16="http://schemas.microsoft.com/office/drawing/2014/main" id="{B8773612-26F0-47A3-950D-495D0678D0D3}"/>
                </a:ext>
              </a:extLst>
            </p:cNvPr>
            <p:cNvSpPr txBox="1"/>
            <p:nvPr/>
          </p:nvSpPr>
          <p:spPr>
            <a:xfrm>
              <a:off x="5382264" y="429014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x1*w1</a:t>
              </a:r>
              <a:endParaRPr lang="ko-KR" altLang="en-US" sz="1300" dirty="0"/>
            </a:p>
          </p:txBody>
        </p:sp>
        <p:sp>
          <p:nvSpPr>
            <p:cNvPr id="41" name="TextBox 40">
              <a:extLst>
                <a:ext uri="{FF2B5EF4-FFF2-40B4-BE49-F238E27FC236}">
                  <a16:creationId xmlns="" xmlns:a16="http://schemas.microsoft.com/office/drawing/2014/main" id="{74D4DBC8-0199-4987-94F7-7420B456F829}"/>
                </a:ext>
              </a:extLst>
            </p:cNvPr>
            <p:cNvSpPr txBox="1"/>
            <p:nvPr/>
          </p:nvSpPr>
          <p:spPr>
            <a:xfrm>
              <a:off x="5382264" y="5121189"/>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x2*w2</a:t>
              </a:r>
              <a:endParaRPr lang="ko-KR" altLang="en-US" sz="1300" dirty="0"/>
            </a:p>
          </p:txBody>
        </p:sp>
        <p:sp>
          <p:nvSpPr>
            <p:cNvPr id="42" name="TextBox 41">
              <a:extLst>
                <a:ext uri="{FF2B5EF4-FFF2-40B4-BE49-F238E27FC236}">
                  <a16:creationId xmlns="" xmlns:a16="http://schemas.microsoft.com/office/drawing/2014/main" id="{72397721-68EC-4862-B5BB-5630343C1962}"/>
                </a:ext>
              </a:extLst>
            </p:cNvPr>
            <p:cNvSpPr txBox="1"/>
            <p:nvPr/>
          </p:nvSpPr>
          <p:spPr>
            <a:xfrm>
              <a:off x="6007147" y="3537012"/>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3" name="TextBox 42">
              <a:extLst>
                <a:ext uri="{FF2B5EF4-FFF2-40B4-BE49-F238E27FC236}">
                  <a16:creationId xmlns="" xmlns:a16="http://schemas.microsoft.com/office/drawing/2014/main" id="{9DC00ACE-1807-4AB6-9494-690D46B59EF0}"/>
                </a:ext>
              </a:extLst>
            </p:cNvPr>
            <p:cNvSpPr txBox="1"/>
            <p:nvPr/>
          </p:nvSpPr>
          <p:spPr>
            <a:xfrm>
              <a:off x="6007147" y="4285476"/>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a:t>
              </a:r>
              <a:endParaRPr lang="ko-KR" altLang="en-US" sz="1300" dirty="0"/>
            </a:p>
          </p:txBody>
        </p:sp>
        <p:sp>
          <p:nvSpPr>
            <p:cNvPr id="44" name="TextBox 43">
              <a:extLst>
                <a:ext uri="{FF2B5EF4-FFF2-40B4-BE49-F238E27FC236}">
                  <a16:creationId xmlns="" xmlns:a16="http://schemas.microsoft.com/office/drawing/2014/main" id="{2896A7B6-D423-4932-8FD7-D113B718F468}"/>
                </a:ext>
              </a:extLst>
            </p:cNvPr>
            <p:cNvSpPr txBox="1"/>
            <p:nvPr/>
          </p:nvSpPr>
          <p:spPr>
            <a:xfrm>
              <a:off x="6007147" y="5121188"/>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a:t>
              </a:r>
              <a:endParaRPr lang="ko-KR" altLang="en-US" sz="1300" dirty="0"/>
            </a:p>
          </p:txBody>
        </p:sp>
        <p:sp>
          <p:nvSpPr>
            <p:cNvPr id="45" name="TextBox 44">
              <a:extLst>
                <a:ext uri="{FF2B5EF4-FFF2-40B4-BE49-F238E27FC236}">
                  <a16:creationId xmlns="" xmlns:a16="http://schemas.microsoft.com/office/drawing/2014/main" id="{91921BA8-ED4D-4FB5-8F48-23DB37EE0967}"/>
                </a:ext>
              </a:extLst>
            </p:cNvPr>
            <p:cNvSpPr txBox="1"/>
            <p:nvPr/>
          </p:nvSpPr>
          <p:spPr>
            <a:xfrm>
              <a:off x="5872793" y="3921578"/>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46" name="TextBox 45">
              <a:extLst>
                <a:ext uri="{FF2B5EF4-FFF2-40B4-BE49-F238E27FC236}">
                  <a16:creationId xmlns="" xmlns:a16="http://schemas.microsoft.com/office/drawing/2014/main" id="{C61FD26E-6355-4503-96E0-720AFFBB9C70}"/>
                </a:ext>
              </a:extLst>
            </p:cNvPr>
            <p:cNvSpPr txBox="1"/>
            <p:nvPr/>
          </p:nvSpPr>
          <p:spPr>
            <a:xfrm>
              <a:off x="5872793" y="4691531"/>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47" name="TextBox 46">
              <a:extLst>
                <a:ext uri="{FF2B5EF4-FFF2-40B4-BE49-F238E27FC236}">
                  <a16:creationId xmlns="" xmlns:a16="http://schemas.microsoft.com/office/drawing/2014/main" id="{67289888-2E72-40AC-A1C9-70049E85AB5F}"/>
                </a:ext>
              </a:extLst>
            </p:cNvPr>
            <p:cNvSpPr txBox="1"/>
            <p:nvPr/>
          </p:nvSpPr>
          <p:spPr>
            <a:xfrm>
              <a:off x="5382264" y="5660240"/>
              <a:ext cx="60271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Sum</a:t>
              </a:r>
            </a:p>
          </p:txBody>
        </p:sp>
        <p:sp>
          <p:nvSpPr>
            <p:cNvPr id="48" name="TextBox 47">
              <a:extLst>
                <a:ext uri="{FF2B5EF4-FFF2-40B4-BE49-F238E27FC236}">
                  <a16:creationId xmlns="" xmlns:a16="http://schemas.microsoft.com/office/drawing/2014/main" id="{23D830DD-167D-4971-9951-B20CF559EC93}"/>
                </a:ext>
              </a:extLst>
            </p:cNvPr>
            <p:cNvSpPr txBox="1"/>
            <p:nvPr/>
          </p:nvSpPr>
          <p:spPr>
            <a:xfrm>
              <a:off x="5984977" y="5660239"/>
              <a:ext cx="42306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1.5</a:t>
              </a:r>
              <a:endParaRPr lang="ko-KR" altLang="en-US" sz="1300" dirty="0"/>
            </a:p>
          </p:txBody>
        </p:sp>
        <p:sp>
          <p:nvSpPr>
            <p:cNvPr id="49" name="TextBox 48">
              <a:extLst>
                <a:ext uri="{FF2B5EF4-FFF2-40B4-BE49-F238E27FC236}">
                  <a16:creationId xmlns="" xmlns:a16="http://schemas.microsoft.com/office/drawing/2014/main" id="{04A86728-C657-4ABD-8853-8056106C11DE}"/>
                </a:ext>
              </a:extLst>
            </p:cNvPr>
            <p:cNvSpPr txBox="1"/>
            <p:nvPr/>
          </p:nvSpPr>
          <p:spPr>
            <a:xfrm>
              <a:off x="1656270" y="3270821"/>
              <a:ext cx="73541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x0(bias)</a:t>
              </a:r>
              <a:endParaRPr lang="ko-KR" altLang="en-US" sz="1300" dirty="0"/>
            </a:p>
          </p:txBody>
        </p:sp>
        <p:sp>
          <p:nvSpPr>
            <p:cNvPr id="50" name="TextBox 49">
              <a:extLst>
                <a:ext uri="{FF2B5EF4-FFF2-40B4-BE49-F238E27FC236}">
                  <a16:creationId xmlns="" xmlns:a16="http://schemas.microsoft.com/office/drawing/2014/main" id="{85E99CA1-4A1F-4229-BD1F-F5D1CAA31E4C}"/>
                </a:ext>
              </a:extLst>
            </p:cNvPr>
            <p:cNvSpPr txBox="1"/>
            <p:nvPr/>
          </p:nvSpPr>
          <p:spPr>
            <a:xfrm>
              <a:off x="2089076" y="4368936"/>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a:t>
              </a:r>
              <a:endParaRPr lang="ko-KR" altLang="en-US" sz="1300" dirty="0"/>
            </a:p>
          </p:txBody>
        </p:sp>
        <p:sp>
          <p:nvSpPr>
            <p:cNvPr id="51" name="TextBox 50">
              <a:extLst>
                <a:ext uri="{FF2B5EF4-FFF2-40B4-BE49-F238E27FC236}">
                  <a16:creationId xmlns="" xmlns:a16="http://schemas.microsoft.com/office/drawing/2014/main" id="{9595480D-5E38-4669-AF95-81B93A33B0B7}"/>
                </a:ext>
              </a:extLst>
            </p:cNvPr>
            <p:cNvSpPr txBox="1"/>
            <p:nvPr/>
          </p:nvSpPr>
          <p:spPr>
            <a:xfrm>
              <a:off x="2089076" y="5460184"/>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a:t>
              </a:r>
              <a:endParaRPr lang="ko-KR" altLang="en-US" sz="1300" dirty="0"/>
            </a:p>
          </p:txBody>
        </p:sp>
      </p:grpSp>
      <p:sp>
        <p:nvSpPr>
          <p:cNvPr id="52" name="직사각형 51">
            <a:extLst>
              <a:ext uri="{FF2B5EF4-FFF2-40B4-BE49-F238E27FC236}">
                <a16:creationId xmlns="" xmlns:a16="http://schemas.microsoft.com/office/drawing/2014/main" id="{8F2685C6-03B0-4689-8E25-24BDAB4138A9}"/>
              </a:ext>
            </a:extLst>
          </p:cNvPr>
          <p:cNvSpPr/>
          <p:nvPr/>
        </p:nvSpPr>
        <p:spPr>
          <a:xfrm>
            <a:off x="6179931" y="2626844"/>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4 results can be displayed in a table.</a:t>
            </a:r>
          </a:p>
        </p:txBody>
      </p:sp>
      <mc:AlternateContent xmlns:mc="http://schemas.openxmlformats.org/markup-compatibility/2006" xmlns:a14="http://schemas.microsoft.com/office/drawing/2010/main">
        <mc:Choice Requires="a14">
          <p:graphicFrame>
            <p:nvGraphicFramePr>
              <p:cNvPr id="53" name="표 52">
                <a:extLst>
                  <a:ext uri="{FF2B5EF4-FFF2-40B4-BE49-F238E27FC236}">
                    <a16:creationId xmlns="" xmlns:a16="http://schemas.microsoft.com/office/drawing/2014/main" id="{A803390E-E36A-4893-B250-EE8B2C1674FC}"/>
                  </a:ext>
                </a:extLst>
              </p:cNvPr>
              <p:cNvGraphicFramePr>
                <a:graphicFrameLocks noGrp="1"/>
              </p:cNvGraphicFramePr>
              <p:nvPr>
                <p:extLst>
                  <p:ext uri="{D42A27DB-BD31-4B8C-83A1-F6EECF244321}">
                    <p14:modId xmlns:p14="http://schemas.microsoft.com/office/powerpoint/2010/main" val="279323635"/>
                  </p:ext>
                </p:extLst>
              </p:nvPr>
            </p:nvGraphicFramePr>
            <p:xfrm>
              <a:off x="6171787" y="2984113"/>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 xmlns:a16="http://schemas.microsoft.com/office/drawing/2014/main" val="20000"/>
                        </a:ext>
                      </a:extLst>
                    </a:gridCol>
                    <a:gridCol w="793060">
                      <a:extLst>
                        <a:ext uri="{9D8B030D-6E8A-4147-A177-3AD203B41FA5}">
                          <a16:colId xmlns="" xmlns:a16="http://schemas.microsoft.com/office/drawing/2014/main" val="953486119"/>
                        </a:ext>
                      </a:extLst>
                    </a:gridCol>
                    <a:gridCol w="793060">
                      <a:extLst>
                        <a:ext uri="{9D8B030D-6E8A-4147-A177-3AD203B41FA5}">
                          <a16:colId xmlns="" xmlns:a16="http://schemas.microsoft.com/office/drawing/2014/main" val="1089067451"/>
                        </a:ext>
                      </a:extLst>
                    </a:gridCol>
                    <a:gridCol w="793060">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mc:Choice>
        <mc:Fallback xmlns="">
          <p:graphicFrame>
            <p:nvGraphicFramePr>
              <p:cNvPr id="53" name="표 52">
                <a:extLst>
                  <a:ext uri="{FF2B5EF4-FFF2-40B4-BE49-F238E27FC236}">
                    <a16:creationId xmlns:a16="http://schemas.microsoft.com/office/drawing/2014/main" xmlns:a14="http://schemas.microsoft.com/office/drawing/2010/main" xmlns="" id="{A803390E-E36A-4893-B250-EE8B2C1674FC}"/>
                  </a:ext>
                </a:extLst>
              </p:cNvPr>
              <p:cNvGraphicFramePr>
                <a:graphicFrameLocks noGrp="1"/>
              </p:cNvGraphicFramePr>
              <p:nvPr>
                <p:extLst>
                  <p:ext uri="{D42A27DB-BD31-4B8C-83A1-F6EECF244321}">
                    <p14:modId xmlns:p14="http://schemas.microsoft.com/office/powerpoint/2010/main" val="279323635"/>
                  </p:ext>
                </p:extLst>
              </p:nvPr>
            </p:nvGraphicFramePr>
            <p:xfrm>
              <a:off x="6171787" y="2984113"/>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a16="http://schemas.microsoft.com/office/drawing/2014/main" xmlns:a14="http://schemas.microsoft.com/office/drawing/2010/main" xmlns="" val="20000"/>
                        </a:ext>
                      </a:extLst>
                    </a:gridCol>
                    <a:gridCol w="793060">
                      <a:extLst>
                        <a:ext uri="{9D8B030D-6E8A-4147-A177-3AD203B41FA5}">
                          <a16:colId xmlns:a16="http://schemas.microsoft.com/office/drawing/2014/main" xmlns:a14="http://schemas.microsoft.com/office/drawing/2010/main" xmlns="" val="953486119"/>
                        </a:ext>
                      </a:extLst>
                    </a:gridCol>
                    <a:gridCol w="793060">
                      <a:extLst>
                        <a:ext uri="{9D8B030D-6E8A-4147-A177-3AD203B41FA5}">
                          <a16:colId xmlns:a16="http://schemas.microsoft.com/office/drawing/2014/main" xmlns:a14="http://schemas.microsoft.com/office/drawing/2010/main" xmlns="" val="1089067451"/>
                        </a:ext>
                      </a:extLst>
                    </a:gridCol>
                    <a:gridCol w="793060">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200769" t="-1786" r="-101538" b="-355357"/>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769" t="-1786" r="-1538" b="-355357"/>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spTree>
    <p:extLst>
      <p:ext uri="{BB962C8B-B14F-4D97-AF65-F5344CB8AC3E}">
        <p14:creationId xmlns:p14="http://schemas.microsoft.com/office/powerpoint/2010/main" val="4022597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Two ways of building models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Keras</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24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Sequential API:</a:t>
            </a:r>
          </a:p>
          <a:p>
            <a:pPr marL="357188"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Layers are added to a “Sequential” object.</a:t>
            </a:r>
          </a:p>
          <a:p>
            <a:pPr marL="357188"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Easy but less flexible.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Functional API:   </a:t>
            </a:r>
          </a:p>
          <a:p>
            <a:pPr marL="357188" indent="-182563">
              <a:spcAft>
                <a:spcPts val="800"/>
              </a:spcAft>
              <a:buClr>
                <a:srgbClr val="193EB0"/>
              </a:buClr>
              <a:buFont typeface="SamsungOne 400" panose="020B0503030303020204" pitchFamily="34" charset="0"/>
              <a:buChar char="‣"/>
              <a:tabLst>
                <a:tab pos="357188" algn="l"/>
              </a:tabLs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first layer must be defined as “Input,” where the data shape is specified.</a:t>
            </a:r>
          </a:p>
          <a:p>
            <a:pPr marL="357188" indent="-182563">
              <a:spcAft>
                <a:spcPts val="800"/>
              </a:spcAft>
              <a:buClr>
                <a:srgbClr val="193EB0"/>
              </a:buClr>
              <a:buFont typeface="SamsungOne 400" panose="020B0503030303020204" pitchFamily="34" charset="0"/>
              <a:buChar char="‣"/>
              <a:tabLst>
                <a:tab pos="357188" algn="l"/>
              </a:tabLs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Each layer is defined as a function that takes in as arguments the previous layer. </a:t>
            </a:r>
          </a:p>
          <a:p>
            <a:pPr marL="357188" indent="-182563">
              <a:spcAft>
                <a:spcPts val="800"/>
              </a:spcAft>
              <a:buClr>
                <a:srgbClr val="193EB0"/>
              </a:buClr>
              <a:buFont typeface="SamsungOne 400" panose="020B0503030303020204" pitchFamily="34" charset="0"/>
              <a:buChar char="‣"/>
              <a:tabLst>
                <a:tab pos="357188" algn="l"/>
              </a:tabLs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“Model” object takes in as arguments the first and the last layers.</a:t>
            </a:r>
          </a:p>
          <a:p>
            <a:pPr marL="357188" indent="-182563">
              <a:spcAft>
                <a:spcPts val="800"/>
              </a:spcAft>
              <a:buClr>
                <a:srgbClr val="193EB0"/>
              </a:buClr>
              <a:buFont typeface="SamsungOne 400" panose="020B0503030303020204" pitchFamily="34" charset="0"/>
              <a:buChar char="‣"/>
              <a:tabLst>
                <a:tab pos="357188" algn="l"/>
              </a:tabLs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More flexible.</a:t>
            </a:r>
          </a:p>
        </p:txBody>
      </p:sp>
    </p:spTree>
    <p:extLst>
      <p:ext uri="{BB962C8B-B14F-4D97-AF65-F5344CB8AC3E}">
        <p14:creationId xmlns:p14="http://schemas.microsoft.com/office/powerpoint/2010/main" val="37444040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Datasets provided by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Keras</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Useful for learning/practicing purpose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Provided by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keras.datasets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module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 xmlns:a16="http://schemas.microsoft.com/office/drawing/2014/main" id="{E3065195-3E38-4583-B91D-09908309A3A1}"/>
                  </a:ext>
                </a:extLst>
              </p:cNvPr>
              <p:cNvGraphicFramePr>
                <a:graphicFrameLocks noGrp="1"/>
              </p:cNvGraphicFramePr>
              <p:nvPr>
                <p:extLst>
                  <p:ext uri="{D42A27DB-BD31-4B8C-83A1-F6EECF244321}">
                    <p14:modId xmlns:p14="http://schemas.microsoft.com/office/powerpoint/2010/main" val="4005566454"/>
                  </p:ext>
                </p:extLst>
              </p:nvPr>
            </p:nvGraphicFramePr>
            <p:xfrm>
              <a:off x="703263" y="2420888"/>
              <a:ext cx="8640762" cy="2316480"/>
            </p:xfrm>
            <a:graphic>
              <a:graphicData uri="http://schemas.openxmlformats.org/drawingml/2006/table">
                <a:tbl>
                  <a:tblPr firstRow="1" bandRow="1">
                    <a:tableStyleId>{5940675A-B579-460E-94D1-54222C63F5DA}</a:tableStyleId>
                  </a:tblPr>
                  <a:tblGrid>
                    <a:gridCol w="1488394">
                      <a:extLst>
                        <a:ext uri="{9D8B030D-6E8A-4147-A177-3AD203B41FA5}">
                          <a16:colId xmlns="" xmlns:a16="http://schemas.microsoft.com/office/drawing/2014/main" val="20000"/>
                        </a:ext>
                      </a:extLst>
                    </a:gridCol>
                    <a:gridCol w="7152368">
                      <a:extLst>
                        <a:ext uri="{9D8B030D-6E8A-4147-A177-3AD203B41FA5}">
                          <a16:colId xmlns="" xmlns:a16="http://schemas.microsoft.com/office/drawing/2014/main" val="20002"/>
                        </a:ext>
                      </a:extLst>
                    </a:gridCol>
                  </a:tblGrid>
                  <a:tr h="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Description</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cifar10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32×32</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 images labeled over 10 categories. 50000 training and 10000 testing images.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cifar100</a:t>
                          </a: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126"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32×32</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 images labeled over 100 categories. 50000 training and 10000 testing images.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028057382"/>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imdb</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25000 movie reviews from IMDB with binary labeling (positive or negative).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14676507"/>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reuters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11228 newswires from Reuters, labeled over 46 topics.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72117957"/>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mnist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28×28</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grayscale images of handwritten digits. 60000 training and 10000 testing images.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768359636"/>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fashion_mnist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28×28</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grayscale images of 10 fashion categories. 60000 training and 10000 testing images.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614771901"/>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boston_housing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 attributes of houses at different locations around Boston suburbs in the late 1970s.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854980406"/>
                      </a:ext>
                    </a:extLst>
                  </a:tr>
                </a:tbl>
              </a:graphicData>
            </a:graphic>
          </p:graphicFrame>
        </mc:Choice>
        <mc:Fallback xmlns="">
          <p:graphicFrame>
            <p:nvGraphicFramePr>
              <p:cNvPr id="11" name="Table 3">
                <a:extLst>
                  <a:ext uri="{FF2B5EF4-FFF2-40B4-BE49-F238E27FC236}">
                    <a16:creationId xmlns:a16="http://schemas.microsoft.com/office/drawing/2014/main" xmlns="" xmlns:a14="http://schemas.microsoft.com/office/drawing/2010/main" id="{E3065195-3E38-4583-B91D-09908309A3A1}"/>
                  </a:ext>
                </a:extLst>
              </p:cNvPr>
              <p:cNvGraphicFramePr>
                <a:graphicFrameLocks noGrp="1"/>
              </p:cNvGraphicFramePr>
              <p:nvPr>
                <p:extLst>
                  <p:ext uri="{D42A27DB-BD31-4B8C-83A1-F6EECF244321}">
                    <p14:modId xmlns:p14="http://schemas.microsoft.com/office/powerpoint/2010/main" val="4005566454"/>
                  </p:ext>
                </p:extLst>
              </p:nvPr>
            </p:nvGraphicFramePr>
            <p:xfrm>
              <a:off x="703263" y="2420888"/>
              <a:ext cx="8640762" cy="2316480"/>
            </p:xfrm>
            <a:graphic>
              <a:graphicData uri="http://schemas.openxmlformats.org/drawingml/2006/table">
                <a:tbl>
                  <a:tblPr firstRow="1" bandRow="1">
                    <a:tableStyleId>{5940675A-B579-460E-94D1-54222C63F5DA}</a:tableStyleId>
                  </a:tblPr>
                  <a:tblGrid>
                    <a:gridCol w="1488394">
                      <a:extLst>
                        <a:ext uri="{9D8B030D-6E8A-4147-A177-3AD203B41FA5}">
                          <a16:colId xmlns:a16="http://schemas.microsoft.com/office/drawing/2014/main" xmlns="" xmlns:a14="http://schemas.microsoft.com/office/drawing/2010/main" val="20000"/>
                        </a:ext>
                      </a:extLst>
                    </a:gridCol>
                    <a:gridCol w="7152368">
                      <a:extLst>
                        <a:ext uri="{9D8B030D-6E8A-4147-A177-3AD203B41FA5}">
                          <a16:colId xmlns:a16="http://schemas.microsoft.com/office/drawing/2014/main" xmlns="" xmlns:a14="http://schemas.microsoft.com/office/drawing/2010/main" val="20002"/>
                        </a:ext>
                      </a:extLst>
                    </a:gridCol>
                  </a:tblGrid>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Description</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xmlns:a14="http://schemas.microsoft.com/office/drawing/2010/main" val="10000"/>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cifar10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784" t="-104255" r="-85" b="-610638"/>
                          </a:stretch>
                        </a:blipFill>
                      </a:tcPr>
                    </a:tc>
                    <a:extLst>
                      <a:ext uri="{0D108BD9-81ED-4DB2-BD59-A6C34878D82A}">
                        <a16:rowId xmlns:a16="http://schemas.microsoft.com/office/drawing/2014/main" xmlns="" xmlns:a14="http://schemas.microsoft.com/office/drawing/2010/main" val="10001"/>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cifar100</a:t>
                          </a: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784" t="-200000" r="-85" b="-497917"/>
                          </a:stretch>
                        </a:blipFill>
                      </a:tcPr>
                    </a:tc>
                    <a:extLst>
                      <a:ext uri="{0D108BD9-81ED-4DB2-BD59-A6C34878D82A}">
                        <a16:rowId xmlns:a16="http://schemas.microsoft.com/office/drawing/2014/main" xmlns="" xmlns:a14="http://schemas.microsoft.com/office/drawing/2010/main" val="2028057382"/>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imdb</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25000 movie reviews from IMDB with binary labeling (positive or negative).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xmlns:a14="http://schemas.microsoft.com/office/drawing/2010/main" val="114676507"/>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reuters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11228 newswires from Reuters, labeled over 46 topics.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xmlns:a14="http://schemas.microsoft.com/office/drawing/2010/main" val="272117957"/>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mnist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784" t="-497917" r="-85" b="-200000"/>
                          </a:stretch>
                        </a:blipFill>
                      </a:tcPr>
                    </a:tc>
                    <a:extLst>
                      <a:ext uri="{0D108BD9-81ED-4DB2-BD59-A6C34878D82A}">
                        <a16:rowId xmlns:a16="http://schemas.microsoft.com/office/drawing/2014/main" xmlns="" xmlns:a14="http://schemas.microsoft.com/office/drawing/2010/main" val="3768359636"/>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fashion_mnist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784" t="-610638" r="-85" b="-104255"/>
                          </a:stretch>
                        </a:blipFill>
                      </a:tcPr>
                    </a:tc>
                    <a:extLst>
                      <a:ext uri="{0D108BD9-81ED-4DB2-BD59-A6C34878D82A}">
                        <a16:rowId xmlns:a16="http://schemas.microsoft.com/office/drawing/2014/main" xmlns="" xmlns:a14="http://schemas.microsoft.com/office/drawing/2010/main" val="614771901"/>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boston_housing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 attributes of houses at different locations around Boston suburbs in the late 1970s.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xmlns:a14="http://schemas.microsoft.com/office/drawing/2010/main" val="854980406"/>
                      </a:ext>
                    </a:extLst>
                  </a:tr>
                </a:tbl>
              </a:graphicData>
            </a:graphic>
          </p:graphicFrame>
        </mc:Fallback>
      </mc:AlternateContent>
    </p:spTree>
    <p:extLst>
      <p:ext uri="{BB962C8B-B14F-4D97-AF65-F5344CB8AC3E}">
        <p14:creationId xmlns:p14="http://schemas.microsoft.com/office/powerpoint/2010/main" val="37750319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912071" y="2748696"/>
            <a:ext cx="7999782" cy="2733977"/>
            <a:chOff x="912071" y="2748696"/>
            <a:chExt cx="7999782" cy="2733977"/>
          </a:xfrm>
        </p:grpSpPr>
        <p:sp>
          <p:nvSpPr>
            <p:cNvPr id="12" name="직사각형 133">
              <a:extLst>
                <a:ext uri="{FF2B5EF4-FFF2-40B4-BE49-F238E27FC236}">
                  <a16:creationId xmlns="" xmlns:a16="http://schemas.microsoft.com/office/drawing/2014/main" id="{551F01E8-8777-4A7B-AD71-63E7C805C68C}"/>
                </a:ext>
              </a:extLst>
            </p:cNvPr>
            <p:cNvSpPr/>
            <p:nvPr/>
          </p:nvSpPr>
          <p:spPr>
            <a:xfrm>
              <a:off x="912071" y="3133792"/>
              <a:ext cx="7999782"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Deep Learning Methods with TensorFlow and Keras </a:t>
              </a:r>
            </a:p>
          </p:txBody>
        </p:sp>
        <p:sp>
          <p:nvSpPr>
            <p:cNvPr id="13" name="직사각형 133">
              <a:extLst>
                <a:ext uri="{FF2B5EF4-FFF2-40B4-BE49-F238E27FC236}">
                  <a16:creationId xmlns="" xmlns:a16="http://schemas.microsoft.com/office/drawing/2014/main" id="{F30E60FD-5340-4E90-99F1-BB9E55EB305D}"/>
                </a:ext>
              </a:extLst>
            </p:cNvPr>
            <p:cNvSpPr/>
            <p:nvPr/>
          </p:nvSpPr>
          <p:spPr>
            <a:xfrm>
              <a:off x="912071" y="274869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3" name="그룹 22"/>
            <p:cNvGrpSpPr/>
            <p:nvPr/>
          </p:nvGrpSpPr>
          <p:grpSpPr>
            <a:xfrm>
              <a:off x="1051307" y="4365104"/>
              <a:ext cx="5700472" cy="1117569"/>
              <a:chOff x="1051307" y="3923538"/>
              <a:chExt cx="5700472" cy="1117569"/>
            </a:xfrm>
          </p:grpSpPr>
          <p:grpSp>
            <p:nvGrpSpPr>
              <p:cNvPr id="24" name="그룹 23">
                <a:extLst>
                  <a:ext uri="{FF2B5EF4-FFF2-40B4-BE49-F238E27FC236}">
                    <a16:creationId xmlns="" xmlns:a16="http://schemas.microsoft.com/office/drawing/2014/main" id="{78C7822F-4A92-4B26-8069-24743E91C31D}"/>
                  </a:ext>
                </a:extLst>
              </p:cNvPr>
              <p:cNvGrpSpPr/>
              <p:nvPr/>
            </p:nvGrpSpPr>
            <p:grpSpPr>
              <a:xfrm>
                <a:off x="1051307" y="3923538"/>
                <a:ext cx="5700472" cy="707780"/>
                <a:chOff x="1051307" y="4065033"/>
                <a:chExt cx="5700472" cy="707780"/>
              </a:xfrm>
            </p:grpSpPr>
            <p:sp>
              <p:nvSpPr>
                <p:cNvPr id="27" name="직사각형 26">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Main Features of TensorFlow</a:t>
                  </a:r>
                </a:p>
              </p:txBody>
            </p:sp>
            <p:sp>
              <p:nvSpPr>
                <p:cNvPr id="28" name="직사각형 27">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9" name="직사각형 28">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Keras Basics</a:t>
                  </a:r>
                </a:p>
              </p:txBody>
            </p:sp>
            <p:sp>
              <p:nvSpPr>
                <p:cNvPr id="30" name="직사각형 29">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sp>
            <p:nvSpPr>
              <p:cNvPr id="25" name="직사각형 24">
                <a:extLst>
                  <a:ext uri="{FF2B5EF4-FFF2-40B4-BE49-F238E27FC236}">
                    <a16:creationId xmlns="" xmlns:a16="http://schemas.microsoft.com/office/drawing/2014/main" id="{475B5DE5-347D-4119-80E7-2377740127D9}"/>
                  </a:ext>
                </a:extLst>
              </p:cNvPr>
              <p:cNvSpPr/>
              <p:nvPr/>
            </p:nvSpPr>
            <p:spPr>
              <a:xfrm>
                <a:off x="1234128" y="476419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3.3. AI with Keras</a:t>
                </a:r>
              </a:p>
            </p:txBody>
          </p:sp>
          <p:sp>
            <p:nvSpPr>
              <p:cNvPr id="26" name="직사각형 25">
                <a:extLst>
                  <a:ext uri="{FF2B5EF4-FFF2-40B4-BE49-F238E27FC236}">
                    <a16:creationId xmlns="" xmlns:a16="http://schemas.microsoft.com/office/drawing/2014/main" id="{42D16157-71AB-4EEC-81F2-DE5463F000C0}"/>
                  </a:ext>
                </a:extLst>
              </p:cNvPr>
              <p:cNvSpPr/>
              <p:nvPr/>
            </p:nvSpPr>
            <p:spPr>
              <a:xfrm>
                <a:off x="1051307" y="476302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1591815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 with Keras</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Linear/Logistic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2" name="Oval 41">
            <a:extLst>
              <a:ext uri="{FF2B5EF4-FFF2-40B4-BE49-F238E27FC236}">
                <a16:creationId xmlns="" xmlns:a16="http://schemas.microsoft.com/office/drawing/2014/main" id="{0EA67093-7519-4056-8216-ECF5FFE4E3F3}"/>
              </a:ext>
            </a:extLst>
          </p:cNvPr>
          <p:cNvSpPr/>
          <p:nvPr/>
        </p:nvSpPr>
        <p:spPr>
          <a:xfrm>
            <a:off x="3631615" y="3148343"/>
            <a:ext cx="440211" cy="440212"/>
          </a:xfrm>
          <a:prstGeom prst="ellipse">
            <a:avLst/>
          </a:prstGeom>
          <a:solidFill>
            <a:srgbClr val="FF0000">
              <a:alpha val="2000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p:sp>
        <p:nvSpPr>
          <p:cNvPr id="13" name="Oval 42">
            <a:extLst>
              <a:ext uri="{FF2B5EF4-FFF2-40B4-BE49-F238E27FC236}">
                <a16:creationId xmlns="" xmlns:a16="http://schemas.microsoft.com/office/drawing/2014/main" id="{811F5E6E-4754-4CF7-9F08-F1C0E59D0F00}"/>
              </a:ext>
            </a:extLst>
          </p:cNvPr>
          <p:cNvSpPr/>
          <p:nvPr/>
        </p:nvSpPr>
        <p:spPr>
          <a:xfrm>
            <a:off x="3627748" y="3672918"/>
            <a:ext cx="440211" cy="440212"/>
          </a:xfrm>
          <a:prstGeom prst="ellipse">
            <a:avLst/>
          </a:prstGeom>
          <a:solidFill>
            <a:srgbClr val="FF0000">
              <a:alpha val="2000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p:sp>
        <p:nvSpPr>
          <p:cNvPr id="14" name="Oval 43">
            <a:extLst>
              <a:ext uri="{FF2B5EF4-FFF2-40B4-BE49-F238E27FC236}">
                <a16:creationId xmlns="" xmlns:a16="http://schemas.microsoft.com/office/drawing/2014/main" id="{D634668E-907D-4F71-AC7C-4258D2BBAE33}"/>
              </a:ext>
            </a:extLst>
          </p:cNvPr>
          <p:cNvSpPr/>
          <p:nvPr/>
        </p:nvSpPr>
        <p:spPr>
          <a:xfrm>
            <a:off x="3634229" y="4677398"/>
            <a:ext cx="440211" cy="440211"/>
          </a:xfrm>
          <a:prstGeom prst="ellipse">
            <a:avLst/>
          </a:prstGeom>
          <a:solidFill>
            <a:srgbClr val="FF0000">
              <a:alpha val="2000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D3EDCCC6-D3D1-4747-AC33-BF3BAC794A59}"/>
                  </a:ext>
                </a:extLst>
              </p:cNvPr>
              <p:cNvSpPr txBox="1"/>
              <p:nvPr/>
            </p:nvSpPr>
            <p:spPr>
              <a:xfrm>
                <a:off x="3511877" y="3186306"/>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𝑋</m:t>
                          </m:r>
                        </m:e>
                        <m:sub>
                          <m:r>
                            <a:rPr lang="en-US" i="1">
                              <a:solidFill>
                                <a:schemeClr val="tx1">
                                  <a:lumMod val="85000"/>
                                  <a:lumOff val="15000"/>
                                </a:schemeClr>
                              </a:solidFill>
                              <a:latin typeface="Cambria Math" panose="02040503050406030204" pitchFamily="18" charset="0"/>
                            </a:rPr>
                            <m:t>1</m:t>
                          </m:r>
                        </m:sub>
                      </m:sSub>
                    </m:oMath>
                  </m:oMathPara>
                </a14:m>
                <a:endParaRPr lang="en-US" dirty="0">
                  <a:solidFill>
                    <a:schemeClr val="tx1">
                      <a:lumMod val="85000"/>
                      <a:lumOff val="15000"/>
                    </a:schemeClr>
                  </a:solidFill>
                </a:endParaRPr>
              </a:p>
            </p:txBody>
          </p:sp>
        </mc:Choice>
        <mc:Fallback xmlns="">
          <p:sp>
            <p:nvSpPr>
              <p:cNvPr id="15" name="TextBox 14">
                <a:extLst>
                  <a:ext uri="{FF2B5EF4-FFF2-40B4-BE49-F238E27FC236}">
                    <a16:creationId xmlns:a16="http://schemas.microsoft.com/office/drawing/2014/main" xmlns="" xmlns:a14="http://schemas.microsoft.com/office/drawing/2010/main" id="{D3EDCCC6-D3D1-4747-AC33-BF3BAC794A59}"/>
                  </a:ext>
                </a:extLst>
              </p:cNvPr>
              <p:cNvSpPr txBox="1">
                <a:spLocks noRot="1" noChangeAspect="1" noMove="1" noResize="1" noEditPoints="1" noAdjustHandles="1" noChangeArrowheads="1" noChangeShapeType="1" noTextEdit="1"/>
              </p:cNvSpPr>
              <p:nvPr/>
            </p:nvSpPr>
            <p:spPr>
              <a:xfrm>
                <a:off x="3511877" y="3186306"/>
                <a:ext cx="672353"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CB55A37E-F18E-4BC2-BA4B-29E7B6EA2E1A}"/>
                  </a:ext>
                </a:extLst>
              </p:cNvPr>
              <p:cNvSpPr txBox="1"/>
              <p:nvPr/>
            </p:nvSpPr>
            <p:spPr>
              <a:xfrm>
                <a:off x="3506757" y="3704752"/>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𝑋</m:t>
                          </m:r>
                        </m:e>
                        <m:sub>
                          <m:r>
                            <a:rPr lang="en-US" i="1">
                              <a:solidFill>
                                <a:schemeClr val="tx1">
                                  <a:lumMod val="85000"/>
                                  <a:lumOff val="15000"/>
                                </a:schemeClr>
                              </a:solidFill>
                              <a:latin typeface="Cambria Math" panose="02040503050406030204" pitchFamily="18" charset="0"/>
                            </a:rPr>
                            <m:t>2</m:t>
                          </m:r>
                        </m:sub>
                      </m:sSub>
                    </m:oMath>
                  </m:oMathPara>
                </a14:m>
                <a:endParaRPr lang="en-US" dirty="0">
                  <a:solidFill>
                    <a:schemeClr val="tx1">
                      <a:lumMod val="85000"/>
                      <a:lumOff val="15000"/>
                    </a:schemeClr>
                  </a:solidFill>
                </a:endParaRPr>
              </a:p>
            </p:txBody>
          </p:sp>
        </mc:Choice>
        <mc:Fallback xmlns="">
          <p:sp>
            <p:nvSpPr>
              <p:cNvPr id="16" name="TextBox 15">
                <a:extLst>
                  <a:ext uri="{FF2B5EF4-FFF2-40B4-BE49-F238E27FC236}">
                    <a16:creationId xmlns:a16="http://schemas.microsoft.com/office/drawing/2014/main" xmlns="" xmlns:a14="http://schemas.microsoft.com/office/drawing/2010/main" id="{CB55A37E-F18E-4BC2-BA4B-29E7B6EA2E1A}"/>
                  </a:ext>
                </a:extLst>
              </p:cNvPr>
              <p:cNvSpPr txBox="1">
                <a:spLocks noRot="1" noChangeAspect="1" noMove="1" noResize="1" noEditPoints="1" noAdjustHandles="1" noChangeArrowheads="1" noChangeShapeType="1" noTextEdit="1"/>
              </p:cNvSpPr>
              <p:nvPr/>
            </p:nvSpPr>
            <p:spPr>
              <a:xfrm>
                <a:off x="3506757" y="3704752"/>
                <a:ext cx="672353"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D6DCEAA7-FFB8-429D-8970-36B7796C229D}"/>
                  </a:ext>
                </a:extLst>
              </p:cNvPr>
              <p:cNvSpPr txBox="1"/>
              <p:nvPr/>
            </p:nvSpPr>
            <p:spPr>
              <a:xfrm>
                <a:off x="3504008" y="4723256"/>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𝑋</m:t>
                          </m:r>
                        </m:e>
                        <m:sub>
                          <m:r>
                            <a:rPr lang="en-US" i="1">
                              <a:solidFill>
                                <a:schemeClr val="tx1">
                                  <a:lumMod val="85000"/>
                                  <a:lumOff val="15000"/>
                                </a:schemeClr>
                              </a:solidFill>
                              <a:latin typeface="Cambria Math" panose="02040503050406030204" pitchFamily="18" charset="0"/>
                            </a:rPr>
                            <m:t>𝑘</m:t>
                          </m:r>
                        </m:sub>
                      </m:sSub>
                    </m:oMath>
                  </m:oMathPara>
                </a14:m>
                <a:endParaRPr lang="en-US" dirty="0">
                  <a:solidFill>
                    <a:schemeClr val="tx1">
                      <a:lumMod val="85000"/>
                      <a:lumOff val="15000"/>
                    </a:schemeClr>
                  </a:solidFill>
                </a:endParaRPr>
              </a:p>
            </p:txBody>
          </p:sp>
        </mc:Choice>
        <mc:Fallback xmlns="">
          <p:sp>
            <p:nvSpPr>
              <p:cNvPr id="17" name="TextBox 16">
                <a:extLst>
                  <a:ext uri="{FF2B5EF4-FFF2-40B4-BE49-F238E27FC236}">
                    <a16:creationId xmlns:a16="http://schemas.microsoft.com/office/drawing/2014/main" xmlns="" xmlns:a14="http://schemas.microsoft.com/office/drawing/2010/main" id="{D6DCEAA7-FFB8-429D-8970-36B7796C229D}"/>
                  </a:ext>
                </a:extLst>
              </p:cNvPr>
              <p:cNvSpPr txBox="1">
                <a:spLocks noRot="1" noChangeAspect="1" noMove="1" noResize="1" noEditPoints="1" noAdjustHandles="1" noChangeArrowheads="1" noChangeShapeType="1" noTextEdit="1"/>
              </p:cNvSpPr>
              <p:nvPr/>
            </p:nvSpPr>
            <p:spPr>
              <a:xfrm>
                <a:off x="3504008" y="4723256"/>
                <a:ext cx="67235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896B640F-A1FC-41DF-81CD-3C5AD6F94CCB}"/>
                  </a:ext>
                </a:extLst>
              </p:cNvPr>
              <p:cNvSpPr txBox="1"/>
              <p:nvPr/>
            </p:nvSpPr>
            <p:spPr>
              <a:xfrm>
                <a:off x="3518538" y="4126137"/>
                <a:ext cx="672353" cy="54579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solidFill>
                                <a:schemeClr val="tx1">
                                  <a:lumMod val="85000"/>
                                  <a:lumOff val="15000"/>
                                </a:schemeClr>
                              </a:solidFill>
                              <a:latin typeface="Cambria Math" panose="02040503050406030204" pitchFamily="18" charset="0"/>
                            </a:rPr>
                          </m:ctrlPr>
                        </m:mPr>
                        <m:mr>
                          <m:e>
                            <m:r>
                              <m:rPr>
                                <m:brk m:alnAt="7"/>
                              </m:rPr>
                              <a:rPr lang="en-US" i="1">
                                <a:solidFill>
                                  <a:schemeClr val="tx1">
                                    <a:lumMod val="85000"/>
                                    <a:lumOff val="15000"/>
                                  </a:schemeClr>
                                </a:solidFill>
                                <a:latin typeface="Cambria Math" panose="02040503050406030204" pitchFamily="18" charset="0"/>
                                <a:ea typeface="Cambria Math" panose="02040503050406030204" pitchFamily="18" charset="0"/>
                              </a:rPr>
                              <m:t>⋮</m:t>
                            </m:r>
                          </m:e>
                        </m:mr>
                        <m:mr>
                          <m:e>
                            <m:r>
                              <a:rPr lang="en-US" i="1">
                                <a:solidFill>
                                  <a:schemeClr val="tx1">
                                    <a:lumMod val="85000"/>
                                    <a:lumOff val="15000"/>
                                  </a:schemeClr>
                                </a:solidFill>
                                <a:latin typeface="Cambria Math" panose="02040503050406030204" pitchFamily="18" charset="0"/>
                                <a:ea typeface="Cambria Math" panose="02040503050406030204" pitchFamily="18" charset="0"/>
                              </a:rPr>
                              <m:t>⋮</m:t>
                            </m:r>
                          </m:e>
                        </m:mr>
                      </m:m>
                    </m:oMath>
                  </m:oMathPara>
                </a14:m>
                <a:endParaRPr lang="en-US" dirty="0">
                  <a:solidFill>
                    <a:schemeClr val="tx1">
                      <a:lumMod val="85000"/>
                      <a:lumOff val="15000"/>
                    </a:schemeClr>
                  </a:solidFill>
                </a:endParaRPr>
              </a:p>
            </p:txBody>
          </p:sp>
        </mc:Choice>
        <mc:Fallback xmlns="">
          <p:sp>
            <p:nvSpPr>
              <p:cNvPr id="18" name="TextBox 17">
                <a:extLst>
                  <a:ext uri="{FF2B5EF4-FFF2-40B4-BE49-F238E27FC236}">
                    <a16:creationId xmlns:a16="http://schemas.microsoft.com/office/drawing/2014/main" xmlns="" xmlns:a14="http://schemas.microsoft.com/office/drawing/2010/main" id="{896B640F-A1FC-41DF-81CD-3C5AD6F94CCB}"/>
                  </a:ext>
                </a:extLst>
              </p:cNvPr>
              <p:cNvSpPr txBox="1">
                <a:spLocks noRot="1" noChangeAspect="1" noMove="1" noResize="1" noEditPoints="1" noAdjustHandles="1" noChangeArrowheads="1" noChangeShapeType="1" noTextEdit="1"/>
              </p:cNvSpPr>
              <p:nvPr/>
            </p:nvSpPr>
            <p:spPr>
              <a:xfrm>
                <a:off x="3518538" y="4126137"/>
                <a:ext cx="672353" cy="545790"/>
              </a:xfrm>
              <a:prstGeom prst="rect">
                <a:avLst/>
              </a:prstGeom>
              <a:blipFill rotWithShape="0">
                <a:blip r:embed="rId6"/>
                <a:stretch>
                  <a:fillRect/>
                </a:stretch>
              </a:blipFill>
            </p:spPr>
            <p:txBody>
              <a:bodyPr/>
              <a:lstStyle/>
              <a:p>
                <a:r>
                  <a:rPr lang="en-US">
                    <a:noFill/>
                  </a:rPr>
                  <a:t> </a:t>
                </a:r>
              </a:p>
            </p:txBody>
          </p:sp>
        </mc:Fallback>
      </mc:AlternateContent>
      <p:sp>
        <p:nvSpPr>
          <p:cNvPr id="19" name="Oval 49">
            <a:extLst>
              <a:ext uri="{FF2B5EF4-FFF2-40B4-BE49-F238E27FC236}">
                <a16:creationId xmlns="" xmlns:a16="http://schemas.microsoft.com/office/drawing/2014/main" id="{0756A49F-83B1-484D-8A22-388F7A876010}"/>
              </a:ext>
            </a:extLst>
          </p:cNvPr>
          <p:cNvSpPr/>
          <p:nvPr/>
        </p:nvSpPr>
        <p:spPr>
          <a:xfrm>
            <a:off x="5953612" y="3776393"/>
            <a:ext cx="440211" cy="440211"/>
          </a:xfrm>
          <a:prstGeom prst="ellipse">
            <a:avLst/>
          </a:prstGeom>
          <a:solidFill>
            <a:srgbClr val="193EB0">
              <a:alpha val="20000"/>
            </a:srgbClr>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p:sp>
        <p:nvSpPr>
          <p:cNvPr id="20" name="TextBox 19">
            <a:extLst>
              <a:ext uri="{FF2B5EF4-FFF2-40B4-BE49-F238E27FC236}">
                <a16:creationId xmlns="" xmlns:a16="http://schemas.microsoft.com/office/drawing/2014/main" id="{84AC898A-3D3A-461C-924D-279551B3FA3B}"/>
              </a:ext>
            </a:extLst>
          </p:cNvPr>
          <p:cNvSpPr txBox="1"/>
          <p:nvPr/>
        </p:nvSpPr>
        <p:spPr>
          <a:xfrm>
            <a:off x="5945550" y="3815232"/>
            <a:ext cx="261027" cy="369332"/>
          </a:xfrm>
          <a:prstGeom prst="rect">
            <a:avLst/>
          </a:prstGeom>
          <a:noFill/>
        </p:spPr>
        <p:txBody>
          <a:bodyPr wrap="square" rtlCol="0" anchor="ctr">
            <a:spAutoFit/>
            <a:scene3d>
              <a:camera prst="orthographicFront"/>
              <a:lightRig rig="threePt" dir="t"/>
            </a:scene3d>
            <a:sp3d>
              <a:bevelT w="0" h="6350"/>
            </a:sp3d>
          </a:bodyPr>
          <a:lstStyle/>
          <a:p>
            <a:pPr algn="ctr"/>
            <a:r>
              <a:rPr lang="en-US" dirty="0">
                <a:latin typeface="SamsungOne 700" panose="020B0803030303020204" pitchFamily="34" charset="0"/>
                <a:ea typeface="SamsungOne 700" panose="020B0803030303020204" pitchFamily="34" charset="0"/>
                <a:sym typeface="Symbol" panose="05050102010706020507" pitchFamily="18" charset="2"/>
              </a:rPr>
              <a:t></a:t>
            </a:r>
            <a:endParaRPr lang="en-US" dirty="0">
              <a:latin typeface="SamsungOne 700" panose="020B0803030303020204" pitchFamily="34" charset="0"/>
              <a:ea typeface="SamsungOne 700" panose="020B0803030303020204" pitchFamily="34" charset="0"/>
            </a:endParaRPr>
          </a:p>
        </p:txBody>
      </p:sp>
      <p:cxnSp>
        <p:nvCxnSpPr>
          <p:cNvPr id="21" name="Straight Arrow Connector 51">
            <a:extLst>
              <a:ext uri="{FF2B5EF4-FFF2-40B4-BE49-F238E27FC236}">
                <a16:creationId xmlns="" xmlns:a16="http://schemas.microsoft.com/office/drawing/2014/main" id="{6391DA83-8A9F-4273-BE20-46F4BAA21966}"/>
              </a:ext>
            </a:extLst>
          </p:cNvPr>
          <p:cNvCxnSpPr>
            <a:cxnSpLocks/>
          </p:cNvCxnSpPr>
          <p:nvPr/>
        </p:nvCxnSpPr>
        <p:spPr>
          <a:xfrm>
            <a:off x="4067959" y="3384647"/>
            <a:ext cx="1883037" cy="626176"/>
          </a:xfrm>
          <a:prstGeom prst="straightConnector1">
            <a:avLst/>
          </a:prstGeom>
          <a:ln w="19050">
            <a:solidFill>
              <a:schemeClr val="bg1">
                <a:lumMod val="65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52">
            <a:extLst>
              <a:ext uri="{FF2B5EF4-FFF2-40B4-BE49-F238E27FC236}">
                <a16:creationId xmlns="" xmlns:a16="http://schemas.microsoft.com/office/drawing/2014/main" id="{A56EF7DA-128B-4903-8273-363664B04BE5}"/>
              </a:ext>
            </a:extLst>
          </p:cNvPr>
          <p:cNvCxnSpPr>
            <a:cxnSpLocks/>
            <a:stCxn id="52" idx="6"/>
            <a:endCxn id="20" idx="1"/>
          </p:cNvCxnSpPr>
          <p:nvPr/>
        </p:nvCxnSpPr>
        <p:spPr>
          <a:xfrm>
            <a:off x="3907411" y="2791927"/>
            <a:ext cx="2038139" cy="1207971"/>
          </a:xfrm>
          <a:prstGeom prst="straightConnector1">
            <a:avLst/>
          </a:prstGeom>
          <a:ln w="19050">
            <a:solidFill>
              <a:schemeClr val="bg1">
                <a:lumMod val="65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53">
            <a:extLst>
              <a:ext uri="{FF2B5EF4-FFF2-40B4-BE49-F238E27FC236}">
                <a16:creationId xmlns="" xmlns:a16="http://schemas.microsoft.com/office/drawing/2014/main" id="{1E54A396-EF29-4407-BFE5-7B7B77682841}"/>
              </a:ext>
            </a:extLst>
          </p:cNvPr>
          <p:cNvCxnSpPr>
            <a:cxnSpLocks/>
          </p:cNvCxnSpPr>
          <p:nvPr/>
        </p:nvCxnSpPr>
        <p:spPr>
          <a:xfrm>
            <a:off x="4067959" y="3900803"/>
            <a:ext cx="1883037" cy="112203"/>
          </a:xfrm>
          <a:prstGeom prst="straightConnector1">
            <a:avLst/>
          </a:prstGeom>
          <a:ln w="19050">
            <a:solidFill>
              <a:schemeClr val="bg1">
                <a:lumMod val="65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54">
            <a:extLst>
              <a:ext uri="{FF2B5EF4-FFF2-40B4-BE49-F238E27FC236}">
                <a16:creationId xmlns="" xmlns:a16="http://schemas.microsoft.com/office/drawing/2014/main" id="{AFDFF9B6-2D72-45C9-BBAA-9335DE48C9FF}"/>
              </a:ext>
            </a:extLst>
          </p:cNvPr>
          <p:cNvCxnSpPr>
            <a:cxnSpLocks/>
          </p:cNvCxnSpPr>
          <p:nvPr/>
        </p:nvCxnSpPr>
        <p:spPr>
          <a:xfrm flipV="1">
            <a:off x="4074440" y="4029539"/>
            <a:ext cx="1876556" cy="862008"/>
          </a:xfrm>
          <a:prstGeom prst="straightConnector1">
            <a:avLst/>
          </a:prstGeom>
          <a:ln w="19050">
            <a:solidFill>
              <a:schemeClr val="bg1">
                <a:lumMod val="65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1D4D0752-2960-415F-A98B-AA0FBE083C19}"/>
                  </a:ext>
                </a:extLst>
              </p:cNvPr>
              <p:cNvSpPr txBox="1"/>
              <p:nvPr/>
            </p:nvSpPr>
            <p:spPr>
              <a:xfrm>
                <a:off x="3974354" y="2621818"/>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i="1" smtClean="0">
                          <a:solidFill>
                            <a:srgbClr val="00B050"/>
                          </a:solidFill>
                          <a:latin typeface="Cambria Math" panose="02040503050406030204" pitchFamily="18" charset="0"/>
                        </a:rPr>
                        <m:t>𝑏</m:t>
                      </m:r>
                    </m:oMath>
                  </m:oMathPara>
                </a14:m>
                <a:endParaRPr lang="en-US" dirty="0">
                  <a:solidFill>
                    <a:srgbClr val="00B050"/>
                  </a:solidFill>
                </a:endParaRPr>
              </a:p>
            </p:txBody>
          </p:sp>
        </mc:Choice>
        <mc:Fallback xmlns="">
          <p:sp>
            <p:nvSpPr>
              <p:cNvPr id="32" name="TextBox 31">
                <a:extLst>
                  <a:ext uri="{FF2B5EF4-FFF2-40B4-BE49-F238E27FC236}">
                    <a16:creationId xmlns:a16="http://schemas.microsoft.com/office/drawing/2014/main" xmlns="" xmlns:a14="http://schemas.microsoft.com/office/drawing/2010/main" id="{1D4D0752-2960-415F-A98B-AA0FBE083C19}"/>
                  </a:ext>
                </a:extLst>
              </p:cNvPr>
              <p:cNvSpPr txBox="1">
                <a:spLocks noRot="1" noChangeAspect="1" noMove="1" noResize="1" noEditPoints="1" noAdjustHandles="1" noChangeArrowheads="1" noChangeShapeType="1" noTextEdit="1"/>
              </p:cNvSpPr>
              <p:nvPr/>
            </p:nvSpPr>
            <p:spPr>
              <a:xfrm>
                <a:off x="3974354" y="2621818"/>
                <a:ext cx="672353"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207A2852-B998-4918-B353-B518E6010810}"/>
                  </a:ext>
                </a:extLst>
              </p:cNvPr>
              <p:cNvSpPr txBox="1"/>
              <p:nvPr/>
            </p:nvSpPr>
            <p:spPr>
              <a:xfrm>
                <a:off x="3505838" y="2420888"/>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85000"/>
                              <a:lumOff val="15000"/>
                            </a:schemeClr>
                          </a:solidFill>
                          <a:latin typeface="Cambria Math" panose="02040503050406030204" pitchFamily="18" charset="0"/>
                        </a:rPr>
                        <m:t>1</m:t>
                      </m:r>
                    </m:oMath>
                  </m:oMathPara>
                </a14:m>
                <a:endParaRPr lang="en-US" dirty="0">
                  <a:solidFill>
                    <a:schemeClr val="tx1">
                      <a:lumMod val="85000"/>
                      <a:lumOff val="15000"/>
                    </a:schemeClr>
                  </a:solidFill>
                </a:endParaRPr>
              </a:p>
            </p:txBody>
          </p:sp>
        </mc:Choice>
        <mc:Fallback xmlns="">
          <p:sp>
            <p:nvSpPr>
              <p:cNvPr id="33" name="TextBox 32">
                <a:extLst>
                  <a:ext uri="{FF2B5EF4-FFF2-40B4-BE49-F238E27FC236}">
                    <a16:creationId xmlns:a16="http://schemas.microsoft.com/office/drawing/2014/main" xmlns="" xmlns:a14="http://schemas.microsoft.com/office/drawing/2010/main" id="{207A2852-B998-4918-B353-B518E6010810}"/>
                  </a:ext>
                </a:extLst>
              </p:cNvPr>
              <p:cNvSpPr txBox="1">
                <a:spLocks noRot="1" noChangeAspect="1" noMove="1" noResize="1" noEditPoints="1" noAdjustHandles="1" noChangeArrowheads="1" noChangeShapeType="1" noTextEdit="1"/>
              </p:cNvSpPr>
              <p:nvPr/>
            </p:nvSpPr>
            <p:spPr>
              <a:xfrm>
                <a:off x="3505838" y="2420888"/>
                <a:ext cx="672353"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478C8900-29D6-40E8-A052-E5B8D637A048}"/>
                  </a:ext>
                </a:extLst>
              </p:cNvPr>
              <p:cNvSpPr txBox="1"/>
              <p:nvPr/>
            </p:nvSpPr>
            <p:spPr>
              <a:xfrm>
                <a:off x="3974354" y="3071854"/>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𝑤</m:t>
                          </m:r>
                        </m:e>
                        <m:sub>
                          <m:r>
                            <a:rPr lang="en-US" i="1">
                              <a:solidFill>
                                <a:srgbClr val="00B050"/>
                              </a:solidFill>
                              <a:latin typeface="Cambria Math" panose="02040503050406030204" pitchFamily="18" charset="0"/>
                            </a:rPr>
                            <m:t>1</m:t>
                          </m:r>
                        </m:sub>
                      </m:sSub>
                    </m:oMath>
                  </m:oMathPara>
                </a14:m>
                <a:endParaRPr lang="en-US" dirty="0">
                  <a:solidFill>
                    <a:srgbClr val="00B050"/>
                  </a:solidFill>
                </a:endParaRPr>
              </a:p>
            </p:txBody>
          </p:sp>
        </mc:Choice>
        <mc:Fallback xmlns="">
          <p:sp>
            <p:nvSpPr>
              <p:cNvPr id="34" name="TextBox 33">
                <a:extLst>
                  <a:ext uri="{FF2B5EF4-FFF2-40B4-BE49-F238E27FC236}">
                    <a16:creationId xmlns:a16="http://schemas.microsoft.com/office/drawing/2014/main" xmlns="" xmlns:a14="http://schemas.microsoft.com/office/drawing/2010/main" id="{478C8900-29D6-40E8-A052-E5B8D637A048}"/>
                  </a:ext>
                </a:extLst>
              </p:cNvPr>
              <p:cNvSpPr txBox="1">
                <a:spLocks noRot="1" noChangeAspect="1" noMove="1" noResize="1" noEditPoints="1" noAdjustHandles="1" noChangeArrowheads="1" noChangeShapeType="1" noTextEdit="1"/>
              </p:cNvSpPr>
              <p:nvPr/>
            </p:nvSpPr>
            <p:spPr>
              <a:xfrm>
                <a:off x="3974354" y="3071854"/>
                <a:ext cx="672353"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85541A82-CA38-48E8-8531-F5720076CC02}"/>
                  </a:ext>
                </a:extLst>
              </p:cNvPr>
              <p:cNvSpPr txBox="1"/>
              <p:nvPr/>
            </p:nvSpPr>
            <p:spPr>
              <a:xfrm>
                <a:off x="3974354" y="3555996"/>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2</m:t>
                          </m:r>
                        </m:sub>
                      </m:sSub>
                    </m:oMath>
                  </m:oMathPara>
                </a14:m>
                <a:endParaRPr lang="en-US" dirty="0">
                  <a:solidFill>
                    <a:srgbClr val="00B050"/>
                  </a:solidFill>
                </a:endParaRPr>
              </a:p>
            </p:txBody>
          </p:sp>
        </mc:Choice>
        <mc:Fallback xmlns="">
          <p:sp>
            <p:nvSpPr>
              <p:cNvPr id="35" name="TextBox 34">
                <a:extLst>
                  <a:ext uri="{FF2B5EF4-FFF2-40B4-BE49-F238E27FC236}">
                    <a16:creationId xmlns:a16="http://schemas.microsoft.com/office/drawing/2014/main" xmlns="" xmlns:a14="http://schemas.microsoft.com/office/drawing/2010/main" id="{85541A82-CA38-48E8-8531-F5720076CC02}"/>
                  </a:ext>
                </a:extLst>
              </p:cNvPr>
              <p:cNvSpPr txBox="1">
                <a:spLocks noRot="1" noChangeAspect="1" noMove="1" noResize="1" noEditPoints="1" noAdjustHandles="1" noChangeArrowheads="1" noChangeShapeType="1" noTextEdit="1"/>
              </p:cNvSpPr>
              <p:nvPr/>
            </p:nvSpPr>
            <p:spPr>
              <a:xfrm>
                <a:off x="3974354" y="3555996"/>
                <a:ext cx="67235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4482984A-8544-402A-B2A0-A72566236C00}"/>
                  </a:ext>
                </a:extLst>
              </p:cNvPr>
              <p:cNvSpPr txBox="1"/>
              <p:nvPr/>
            </p:nvSpPr>
            <p:spPr>
              <a:xfrm>
                <a:off x="3974354" y="4403307"/>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𝑘</m:t>
                          </m:r>
                        </m:sub>
                      </m:sSub>
                    </m:oMath>
                  </m:oMathPara>
                </a14:m>
                <a:endParaRPr lang="en-US" dirty="0">
                  <a:solidFill>
                    <a:srgbClr val="00B050"/>
                  </a:solidFill>
                </a:endParaRPr>
              </a:p>
            </p:txBody>
          </p:sp>
        </mc:Choice>
        <mc:Fallback xmlns="">
          <p:sp>
            <p:nvSpPr>
              <p:cNvPr id="36" name="TextBox 35">
                <a:extLst>
                  <a:ext uri="{FF2B5EF4-FFF2-40B4-BE49-F238E27FC236}">
                    <a16:creationId xmlns:a16="http://schemas.microsoft.com/office/drawing/2014/main" xmlns="" xmlns:a14="http://schemas.microsoft.com/office/drawing/2010/main" id="{4482984A-8544-402A-B2A0-A72566236C00}"/>
                  </a:ext>
                </a:extLst>
              </p:cNvPr>
              <p:cNvSpPr txBox="1">
                <a:spLocks noRot="1" noChangeAspect="1" noMove="1" noResize="1" noEditPoints="1" noAdjustHandles="1" noChangeArrowheads="1" noChangeShapeType="1" noTextEdit="1"/>
              </p:cNvSpPr>
              <p:nvPr/>
            </p:nvSpPr>
            <p:spPr>
              <a:xfrm>
                <a:off x="3974354" y="4403307"/>
                <a:ext cx="672353" cy="369332"/>
              </a:xfrm>
              <a:prstGeom prst="rect">
                <a:avLst/>
              </a:prstGeom>
              <a:blipFill rotWithShape="0">
                <a:blip r:embed="rId11"/>
                <a:stretch>
                  <a:fillRect/>
                </a:stretch>
              </a:blipFill>
            </p:spPr>
            <p:txBody>
              <a:bodyPr/>
              <a:lstStyle/>
              <a:p>
                <a:r>
                  <a:rPr lang="en-US">
                    <a:noFill/>
                  </a:rPr>
                  <a:t> </a:t>
                </a:r>
              </a:p>
            </p:txBody>
          </p:sp>
        </mc:Fallback>
      </mc:AlternateContent>
      <p:cxnSp>
        <p:nvCxnSpPr>
          <p:cNvPr id="37" name="Straight Arrow Connector 60">
            <a:extLst>
              <a:ext uri="{FF2B5EF4-FFF2-40B4-BE49-F238E27FC236}">
                <a16:creationId xmlns="" xmlns:a16="http://schemas.microsoft.com/office/drawing/2014/main" id="{FDE8C89A-AE1F-4448-AAD2-FB55369E6639}"/>
              </a:ext>
            </a:extLst>
          </p:cNvPr>
          <p:cNvCxnSpPr/>
          <p:nvPr/>
        </p:nvCxnSpPr>
        <p:spPr>
          <a:xfrm>
            <a:off x="6387600" y="4012539"/>
            <a:ext cx="309114" cy="2696"/>
          </a:xfrm>
          <a:prstGeom prst="straightConnector1">
            <a:avLst/>
          </a:prstGeom>
          <a:ln w="190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733128EE-EDAD-4F5B-AC87-F8EAB692A038}"/>
              </a:ext>
            </a:extLst>
          </p:cNvPr>
          <p:cNvSpPr txBox="1"/>
          <p:nvPr/>
        </p:nvSpPr>
        <p:spPr>
          <a:xfrm>
            <a:off x="2105577" y="3824925"/>
            <a:ext cx="1018162" cy="400110"/>
          </a:xfrm>
          <a:prstGeom prst="rect">
            <a:avLst/>
          </a:prstGeom>
          <a:noFill/>
        </p:spPr>
        <p:txBody>
          <a:bodyPr wrap="square" rtlCol="0">
            <a:spAutoFit/>
            <a:scene3d>
              <a:camera prst="orthographicFront"/>
              <a:lightRig rig="threePt" dir="t"/>
            </a:scene3d>
            <a:sp3d>
              <a:bevelT w="0" h="6350"/>
            </a:sp3d>
          </a:bodyPr>
          <a:lstStyle/>
          <a:p>
            <a:pPr algn="ctr"/>
            <a:r>
              <a:rPr lang="en-US" sz="20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Input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13BCBFE0-88AB-49FA-BD5F-31110D69D892}"/>
                  </a:ext>
                </a:extLst>
              </p:cNvPr>
              <p:cNvSpPr txBox="1"/>
              <p:nvPr/>
            </p:nvSpPr>
            <p:spPr>
              <a:xfrm>
                <a:off x="6721934" y="3811270"/>
                <a:ext cx="1882587" cy="400110"/>
              </a:xfrm>
              <a:prstGeom prst="rect">
                <a:avLst/>
              </a:prstGeom>
              <a:noFill/>
            </p:spPr>
            <p:txBody>
              <a:bodyPr wrap="square" rtlCol="0">
                <a:spAutoFit/>
                <a:scene3d>
                  <a:camera prst="orthographicFront"/>
                  <a:lightRig rig="threePt" dir="t"/>
                </a:scene3d>
                <a:sp3d>
                  <a:bevelT w="0" h="6350"/>
                </a:sp3d>
              </a:bodyPr>
              <a:lstStyle/>
              <a:p>
                <a:pPr algn="ctr"/>
                <a:r>
                  <a:rPr lang="en-US" sz="20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Output</a:t>
                </a:r>
                <a:r>
                  <a:rPr lang="en-US" sz="2000" dirty="0">
                    <a:latin typeface="Times New Roman" panose="02020603050405020304" pitchFamily="18" charset="0"/>
                    <a:ea typeface="Noto Sans CJK KR Medium" panose="020B0600000000000000" pitchFamily="34" charset="-127"/>
                    <a:cs typeface="Times New Roman" panose="02020603050405020304" pitchFamily="18" charset="0"/>
                  </a:rPr>
                  <a:t> </a:t>
                </a:r>
                <a14:m>
                  <m:oMath xmlns:m="http://schemas.openxmlformats.org/officeDocument/2006/math">
                    <m:acc>
                      <m:accPr>
                        <m:chr m:val="̂"/>
                        <m:ctrlPr>
                          <a:rPr lang="en-US" altLang="ko-KR" sz="2000" i="1">
                            <a:latin typeface="Cambria Math" panose="02040503050406030204" pitchFamily="18" charset="0"/>
                            <a:ea typeface="Noto Sans CJK KR Medium" panose="020B0600000000000000" pitchFamily="34" charset="-127"/>
                            <a:cs typeface="Times New Roman" panose="02020603050405020304" pitchFamily="18" charset="0"/>
                          </a:rPr>
                        </m:ctrlPr>
                      </m:accPr>
                      <m:e>
                        <m:r>
                          <a:rPr lang="en-US" altLang="ko-KR" sz="2000" i="1">
                            <a:latin typeface="Cambria Math" panose="02040503050406030204" pitchFamily="18" charset="0"/>
                            <a:ea typeface="Noto Sans CJK KR Medium" panose="020B0600000000000000" pitchFamily="34" charset="-127"/>
                            <a:cs typeface="Times New Roman" panose="02020603050405020304" pitchFamily="18" charset="0"/>
                          </a:rPr>
                          <m:t>𝑦</m:t>
                        </m:r>
                      </m:e>
                    </m:acc>
                  </m:oMath>
                </a14:m>
                <a:endParaRPr lang="en-US" sz="2000" dirty="0">
                  <a:latin typeface="Times New Roman" panose="02020603050405020304" pitchFamily="18" charset="0"/>
                  <a:ea typeface="Noto Sans CJK KR Medium" panose="020B0600000000000000" pitchFamily="34" charset="-127"/>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xmlns="" xmlns:a14="http://schemas.microsoft.com/office/drawing/2010/main" id="{13BCBFE0-88AB-49FA-BD5F-31110D69D892}"/>
                  </a:ext>
                </a:extLst>
              </p:cNvPr>
              <p:cNvSpPr txBox="1">
                <a:spLocks noRot="1" noChangeAspect="1" noMove="1" noResize="1" noEditPoints="1" noAdjustHandles="1" noChangeArrowheads="1" noChangeShapeType="1" noTextEdit="1"/>
              </p:cNvSpPr>
              <p:nvPr/>
            </p:nvSpPr>
            <p:spPr>
              <a:xfrm>
                <a:off x="6721934" y="3811270"/>
                <a:ext cx="1882587" cy="400110"/>
              </a:xfrm>
              <a:prstGeom prst="rect">
                <a:avLst/>
              </a:prstGeom>
              <a:blipFill rotWithShape="0">
                <a:blip r:embed="rId12"/>
                <a:stretch>
                  <a:fillRect/>
                </a:stretch>
              </a:blipFill>
            </p:spPr>
            <p:txBody>
              <a:bodyPr/>
              <a:lstStyle/>
              <a:p>
                <a:r>
                  <a:rPr lang="en-US">
                    <a:noFill/>
                  </a:rPr>
                  <a:t> </a:t>
                </a:r>
              </a:p>
            </p:txBody>
          </p:sp>
        </mc:Fallback>
      </mc:AlternateContent>
      <p:sp>
        <p:nvSpPr>
          <p:cNvPr id="40" name="TextBox 39">
            <a:extLst>
              <a:ext uri="{FF2B5EF4-FFF2-40B4-BE49-F238E27FC236}">
                <a16:creationId xmlns="" xmlns:a16="http://schemas.microsoft.com/office/drawing/2014/main" id="{D89807A3-4668-42EC-8959-5FF13515F7FB}"/>
              </a:ext>
            </a:extLst>
          </p:cNvPr>
          <p:cNvSpPr txBox="1"/>
          <p:nvPr/>
        </p:nvSpPr>
        <p:spPr>
          <a:xfrm>
            <a:off x="5562864" y="4649620"/>
            <a:ext cx="1035364" cy="461665"/>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Summed over</a:t>
            </a:r>
            <a:endParaRPr lang="en-US"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p:txBody>
      </p:sp>
      <p:cxnSp>
        <p:nvCxnSpPr>
          <p:cNvPr id="41" name="Straight Arrow Connector 72">
            <a:extLst>
              <a:ext uri="{FF2B5EF4-FFF2-40B4-BE49-F238E27FC236}">
                <a16:creationId xmlns="" xmlns:a16="http://schemas.microsoft.com/office/drawing/2014/main" id="{8F6503B3-81EF-42EE-910A-D7FA1E87E251}"/>
              </a:ext>
            </a:extLst>
          </p:cNvPr>
          <p:cNvCxnSpPr>
            <a:cxnSpLocks/>
          </p:cNvCxnSpPr>
          <p:nvPr/>
        </p:nvCxnSpPr>
        <p:spPr>
          <a:xfrm flipV="1">
            <a:off x="6074159" y="4300923"/>
            <a:ext cx="0" cy="38592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16BFE8D5-1998-4364-B5A3-1939363411D8}"/>
              </a:ext>
            </a:extLst>
          </p:cNvPr>
          <p:cNvCxnSpPr>
            <a:cxnSpLocks/>
            <a:stCxn id="19" idx="0"/>
            <a:endCxn id="19" idx="4"/>
          </p:cNvCxnSpPr>
          <p:nvPr/>
        </p:nvCxnSpPr>
        <p:spPr>
          <a:xfrm>
            <a:off x="6173716" y="3776394"/>
            <a:ext cx="0" cy="440212"/>
          </a:xfrm>
          <a:prstGeom prst="line">
            <a:avLst/>
          </a:prstGeom>
          <a:ln w="9525">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6DE0BFFA-8CB8-4708-849D-A83FDB6E8115}"/>
              </a:ext>
            </a:extLst>
          </p:cNvPr>
          <p:cNvCxnSpPr>
            <a:cxnSpLocks/>
          </p:cNvCxnSpPr>
          <p:nvPr/>
        </p:nvCxnSpPr>
        <p:spPr>
          <a:xfrm rot="2700000" flipV="1">
            <a:off x="6571377" y="2657287"/>
            <a:ext cx="0" cy="22720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72">
            <a:extLst>
              <a:ext uri="{FF2B5EF4-FFF2-40B4-BE49-F238E27FC236}">
                <a16:creationId xmlns="" xmlns:a16="http://schemas.microsoft.com/office/drawing/2014/main" id="{91EFE9F1-5CEC-4FB1-8A97-2F9FCA62A6F1}"/>
              </a:ext>
            </a:extLst>
          </p:cNvPr>
          <p:cNvCxnSpPr>
            <a:cxnSpLocks/>
          </p:cNvCxnSpPr>
          <p:nvPr/>
        </p:nvCxnSpPr>
        <p:spPr>
          <a:xfrm flipH="1">
            <a:off x="6263313" y="3437695"/>
            <a:ext cx="0" cy="568014"/>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Freeform 17">
            <a:extLst>
              <a:ext uri="{FF2B5EF4-FFF2-40B4-BE49-F238E27FC236}">
                <a16:creationId xmlns="" xmlns:a16="http://schemas.microsoft.com/office/drawing/2014/main" id="{5A1D7B24-AF68-46F1-AEFD-82B4C000ABAB}"/>
              </a:ext>
            </a:extLst>
          </p:cNvPr>
          <p:cNvSpPr/>
          <p:nvPr/>
        </p:nvSpPr>
        <p:spPr>
          <a:xfrm>
            <a:off x="6504247" y="3194269"/>
            <a:ext cx="170404" cy="170404"/>
          </a:xfrm>
          <a:custGeom>
            <a:avLst/>
            <a:gdLst>
              <a:gd name="connsiteX0" fmla="*/ 0 w 452761"/>
              <a:gd name="connsiteY0" fmla="*/ 310719 h 310719"/>
              <a:gd name="connsiteX1" fmla="*/ 177553 w 452761"/>
              <a:gd name="connsiteY1" fmla="*/ 248575 h 310719"/>
              <a:gd name="connsiteX2" fmla="*/ 292963 w 452761"/>
              <a:gd name="connsiteY2" fmla="*/ 79899 h 310719"/>
              <a:gd name="connsiteX3" fmla="*/ 452761 w 452761"/>
              <a:gd name="connsiteY3" fmla="*/ 0 h 310719"/>
            </a:gdLst>
            <a:ahLst/>
            <a:cxnLst>
              <a:cxn ang="0">
                <a:pos x="connsiteX0" y="connsiteY0"/>
              </a:cxn>
              <a:cxn ang="0">
                <a:pos x="connsiteX1" y="connsiteY1"/>
              </a:cxn>
              <a:cxn ang="0">
                <a:pos x="connsiteX2" y="connsiteY2"/>
              </a:cxn>
              <a:cxn ang="0">
                <a:pos x="connsiteX3" y="connsiteY3"/>
              </a:cxn>
            </a:cxnLst>
            <a:rect l="l" t="t" r="r" b="b"/>
            <a:pathLst>
              <a:path w="452761" h="310719">
                <a:moveTo>
                  <a:pt x="0" y="310719"/>
                </a:moveTo>
                <a:cubicBezTo>
                  <a:pt x="64363" y="298882"/>
                  <a:pt x="128726" y="287045"/>
                  <a:pt x="177553" y="248575"/>
                </a:cubicBezTo>
                <a:cubicBezTo>
                  <a:pt x="226380" y="210105"/>
                  <a:pt x="247095" y="121328"/>
                  <a:pt x="292963" y="79899"/>
                </a:cubicBezTo>
                <a:cubicBezTo>
                  <a:pt x="338831" y="38470"/>
                  <a:pt x="399495" y="4439"/>
                  <a:pt x="452761" y="0"/>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46" name="직사각형 45">
            <a:extLst>
              <a:ext uri="{FF2B5EF4-FFF2-40B4-BE49-F238E27FC236}">
                <a16:creationId xmlns="" xmlns:a16="http://schemas.microsoft.com/office/drawing/2014/main" id="{E0A5E1F5-6925-4FCD-A9C3-8731C885DA9F}"/>
              </a:ext>
            </a:extLst>
          </p:cNvPr>
          <p:cNvSpPr/>
          <p:nvPr/>
        </p:nvSpPr>
        <p:spPr>
          <a:xfrm>
            <a:off x="5692461" y="2624499"/>
            <a:ext cx="1136029" cy="284007"/>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a:endParaRPr lang="ko-KR" altLang="en-US"/>
          </a:p>
        </p:txBody>
      </p:sp>
      <p:sp>
        <p:nvSpPr>
          <p:cNvPr id="47" name="직사각형 46">
            <a:extLst>
              <a:ext uri="{FF2B5EF4-FFF2-40B4-BE49-F238E27FC236}">
                <a16:creationId xmlns="" xmlns:a16="http://schemas.microsoft.com/office/drawing/2014/main" id="{365CB882-5991-4D57-8DBA-D9335F7888C8}"/>
              </a:ext>
            </a:extLst>
          </p:cNvPr>
          <p:cNvSpPr/>
          <p:nvPr/>
        </p:nvSpPr>
        <p:spPr>
          <a:xfrm>
            <a:off x="5692461" y="3140124"/>
            <a:ext cx="1136029" cy="284007"/>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a:endParaRPr lang="ko-KR" altLang="en-US"/>
          </a:p>
        </p:txBody>
      </p:sp>
      <p:sp>
        <p:nvSpPr>
          <p:cNvPr id="48" name="오른쪽 화살표 1">
            <a:extLst>
              <a:ext uri="{FF2B5EF4-FFF2-40B4-BE49-F238E27FC236}">
                <a16:creationId xmlns="" xmlns:a16="http://schemas.microsoft.com/office/drawing/2014/main" id="{60FB852C-28F4-419F-BFC4-3DC68E35672A}"/>
              </a:ext>
            </a:extLst>
          </p:cNvPr>
          <p:cNvSpPr/>
          <p:nvPr/>
        </p:nvSpPr>
        <p:spPr>
          <a:xfrm>
            <a:off x="3045794" y="3706031"/>
            <a:ext cx="231424" cy="610589"/>
          </a:xfrm>
          <a:prstGeom prst="rightArrow">
            <a:avLst>
              <a:gd name="adj1" fmla="val 73460"/>
              <a:gd name="adj2" fmla="val 51491"/>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49" name="TextBox 48">
            <a:extLst>
              <a:ext uri="{FF2B5EF4-FFF2-40B4-BE49-F238E27FC236}">
                <a16:creationId xmlns="" xmlns:a16="http://schemas.microsoft.com/office/drawing/2014/main" id="{B3CC178A-A226-4D62-B5D9-D209E5BCF23D}"/>
              </a:ext>
            </a:extLst>
          </p:cNvPr>
          <p:cNvSpPr txBox="1"/>
          <p:nvPr/>
        </p:nvSpPr>
        <p:spPr>
          <a:xfrm>
            <a:off x="5609890" y="3144052"/>
            <a:ext cx="1035364" cy="276999"/>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Sigmoid</a:t>
            </a:r>
            <a:endParaRPr lang="en-US"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50" name="TextBox 49">
            <a:extLst>
              <a:ext uri="{FF2B5EF4-FFF2-40B4-BE49-F238E27FC236}">
                <a16:creationId xmlns="" xmlns:a16="http://schemas.microsoft.com/office/drawing/2014/main" id="{37DF4A0E-55AC-46D8-A1E0-A0432B4169A3}"/>
              </a:ext>
            </a:extLst>
          </p:cNvPr>
          <p:cNvSpPr txBox="1"/>
          <p:nvPr/>
        </p:nvSpPr>
        <p:spPr>
          <a:xfrm>
            <a:off x="5609890" y="2630395"/>
            <a:ext cx="1035364" cy="276999"/>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Linear</a:t>
            </a:r>
            <a:endParaRPr lang="en-US"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51" name="TextBox 50">
            <a:extLst>
              <a:ext uri="{FF2B5EF4-FFF2-40B4-BE49-F238E27FC236}">
                <a16:creationId xmlns="" xmlns:a16="http://schemas.microsoft.com/office/drawing/2014/main" id="{4DC1EFCC-9CB8-42F3-B1C9-C6C436BC9350}"/>
              </a:ext>
            </a:extLst>
          </p:cNvPr>
          <p:cNvSpPr txBox="1"/>
          <p:nvPr/>
        </p:nvSpPr>
        <p:spPr>
          <a:xfrm>
            <a:off x="5742793" y="2888056"/>
            <a:ext cx="1035364" cy="276999"/>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 or </a:t>
            </a:r>
            <a:endParaRPr lang="en-US" sz="1200"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52" name="Oval 44">
            <a:extLst>
              <a:ext uri="{FF2B5EF4-FFF2-40B4-BE49-F238E27FC236}">
                <a16:creationId xmlns="" xmlns:a16="http://schemas.microsoft.com/office/drawing/2014/main" id="{0DCB83B4-683A-43DC-A16B-0A3B532E3CCA}"/>
              </a:ext>
            </a:extLst>
          </p:cNvPr>
          <p:cNvSpPr/>
          <p:nvPr/>
        </p:nvSpPr>
        <p:spPr>
          <a:xfrm>
            <a:off x="3799411" y="2737927"/>
            <a:ext cx="108000" cy="108000"/>
          </a:xfrm>
          <a:prstGeom prst="ellipse">
            <a:avLst/>
          </a:prstGeom>
          <a:solidFill>
            <a:srgbClr val="FF0000">
              <a:alpha val="2000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p:sp>
        <p:nvSpPr>
          <p:cNvPr id="53" name="직사각형 52">
            <a:extLst>
              <a:ext uri="{FF2B5EF4-FFF2-40B4-BE49-F238E27FC236}">
                <a16:creationId xmlns="" xmlns:a16="http://schemas.microsoft.com/office/drawing/2014/main" id="{D8BF98C4-B566-4812-B5F0-560CFBA969E7}"/>
              </a:ext>
            </a:extLst>
          </p:cNvPr>
          <p:cNvSpPr/>
          <p:nvPr/>
        </p:nvSpPr>
        <p:spPr>
          <a:xfrm>
            <a:off x="702940" y="544522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major difference between linear and logistic regression lies in the choice of activation function. </a:t>
            </a:r>
          </a:p>
        </p:txBody>
      </p:sp>
    </p:spTree>
    <p:extLst>
      <p:ext uri="{BB962C8B-B14F-4D97-AF65-F5344CB8AC3E}">
        <p14:creationId xmlns:p14="http://schemas.microsoft.com/office/powerpoint/2010/main" val="780230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Keras Sequential API model </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7" name="TextBox 6">
            <a:extLst>
              <a:ext uri="{FF2B5EF4-FFF2-40B4-BE49-F238E27FC236}">
                <a16:creationId xmlns="" xmlns:a16="http://schemas.microsoft.com/office/drawing/2014/main" id="{C9599624-1720-A816-39AA-F2F38861D8B0}"/>
              </a:ext>
            </a:extLst>
          </p:cNvPr>
          <p:cNvSpPr txBox="1"/>
          <p:nvPr/>
        </p:nvSpPr>
        <p:spPr>
          <a:xfrm>
            <a:off x="1423020" y="2898988"/>
            <a:ext cx="1008112" cy="241980"/>
          </a:xfrm>
          <a:prstGeom prst="rect">
            <a:avLst/>
          </a:prstGeom>
          <a:solidFill>
            <a:schemeClr val="bg1"/>
          </a:solidFill>
        </p:spPr>
        <p:txBody>
          <a:bodyPr wrap="square" lIns="0" tIns="36000" rIns="0" bIns="36000" rtlCol="0">
            <a:spAutoFit/>
          </a:bodyPr>
          <a:lstStyle/>
          <a:p>
            <a:r>
              <a:rPr kumimoji="1" lang="en-US" altLang="ko-KR" sz="1100" dirty="0"/>
              <a:t>‘</a:t>
            </a:r>
            <a:r>
              <a:rPr kumimoji="1" lang="en-US" altLang="x-none" sz="1100" dirty="0"/>
              <a:t>2</a:t>
            </a:r>
            <a:r>
              <a:rPr kumimoji="1" lang="en-US" altLang="ko-KR" sz="1100" dirty="0"/>
              <a:t>.12.0’</a:t>
            </a:r>
            <a:endParaRPr kumimoji="1" lang="x-none" altLang="en-US" sz="1100" dirty="0"/>
          </a:p>
        </p:txBody>
      </p:sp>
      <p:grpSp>
        <p:nvGrpSpPr>
          <p:cNvPr id="9" name="그룹 8">
            <a:extLst>
              <a:ext uri="{FF2B5EF4-FFF2-40B4-BE49-F238E27FC236}">
                <a16:creationId xmlns="" xmlns:a16="http://schemas.microsoft.com/office/drawing/2014/main" id="{020CF356-8456-4637-2FB4-9DF5E9E49D0C}"/>
              </a:ext>
            </a:extLst>
          </p:cNvPr>
          <p:cNvGrpSpPr/>
          <p:nvPr/>
        </p:nvGrpSpPr>
        <p:grpSpPr>
          <a:xfrm>
            <a:off x="558396" y="1772816"/>
            <a:ext cx="8782050" cy="3904084"/>
            <a:chOff x="558396" y="1772816"/>
            <a:chExt cx="8782050" cy="390408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39040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8" name="그림 7">
              <a:extLst>
                <a:ext uri="{FF2B5EF4-FFF2-40B4-BE49-F238E27FC236}">
                  <a16:creationId xmlns="" xmlns:a16="http://schemas.microsoft.com/office/drawing/2014/main" id="{8871B151-4D7D-4832-B4A7-E24619286C0C}"/>
                </a:ext>
              </a:extLst>
            </p:cNvPr>
            <p:cNvPicPr>
              <a:picLocks noChangeAspect="1"/>
            </p:cNvPicPr>
            <p:nvPr/>
          </p:nvPicPr>
          <p:blipFill rotWithShape="1">
            <a:blip r:embed="rId3"/>
            <a:srcRect r="2457"/>
            <a:stretch/>
          </p:blipFill>
          <p:spPr>
            <a:xfrm>
              <a:off x="626505" y="1865989"/>
              <a:ext cx="8713941" cy="3740357"/>
            </a:xfrm>
            <a:prstGeom prst="rect">
              <a:avLst/>
            </a:prstGeom>
          </p:spPr>
        </p:pic>
      </p:grpSp>
      <p:sp>
        <p:nvSpPr>
          <p:cNvPr id="14" name="TextBox 13">
            <a:extLst>
              <a:ext uri="{FF2B5EF4-FFF2-40B4-BE49-F238E27FC236}">
                <a16:creationId xmlns:a16="http://schemas.microsoft.com/office/drawing/2014/main" xmlns="" id="{C9599624-1720-A816-39AA-F2F38861D8B0}"/>
              </a:ext>
            </a:extLst>
          </p:cNvPr>
          <p:cNvSpPr txBox="1"/>
          <p:nvPr/>
        </p:nvSpPr>
        <p:spPr>
          <a:xfrm>
            <a:off x="1393052" y="2992161"/>
            <a:ext cx="1008112" cy="257369"/>
          </a:xfrm>
          <a:prstGeom prst="rect">
            <a:avLst/>
          </a:prstGeom>
          <a:solidFill>
            <a:schemeClr val="bg1"/>
          </a:solidFill>
        </p:spPr>
        <p:txBody>
          <a:bodyPr wrap="square" lIns="0" tIns="36000" rIns="0" bIns="36000" rtlCol="0">
            <a:spAutoFit/>
          </a:bodyPr>
          <a:lstStyle/>
          <a:p>
            <a:r>
              <a:rPr kumimoji="1" lang="en-US" altLang="ko-KR" sz="1200" dirty="0">
                <a:ea typeface="D2Coding" panose="020B0609020101020101"/>
              </a:rPr>
              <a:t>‘</a:t>
            </a:r>
            <a:r>
              <a:rPr kumimoji="1" lang="en-US" altLang="x-none" sz="1200" dirty="0">
                <a:ea typeface="D2Coding" panose="020B0609020101020101"/>
              </a:rPr>
              <a:t>2</a:t>
            </a:r>
            <a:r>
              <a:rPr kumimoji="1" lang="en-US" altLang="ko-KR" sz="1200" dirty="0">
                <a:ea typeface="D2Coding" panose="020B0609020101020101"/>
              </a:rPr>
              <a:t>.12.0’</a:t>
            </a:r>
            <a:endParaRPr kumimoji="1" lang="x-none" altLang="en-US" sz="1200" dirty="0">
              <a:ea typeface="D2Coding" panose="020B0609020101020101"/>
            </a:endParaRPr>
          </a:p>
        </p:txBody>
      </p:sp>
    </p:spTree>
    <p:extLst>
      <p:ext uri="{BB962C8B-B14F-4D97-AF65-F5344CB8AC3E}">
        <p14:creationId xmlns:p14="http://schemas.microsoft.com/office/powerpoint/2010/main" val="13549616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Reading the data and exploring</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read</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 name="그룹 1"/>
          <p:cNvGrpSpPr/>
          <p:nvPr/>
        </p:nvGrpSpPr>
        <p:grpSpPr>
          <a:xfrm>
            <a:off x="579452" y="2059708"/>
            <a:ext cx="8784614" cy="922764"/>
            <a:chOff x="558396" y="2132856"/>
            <a:chExt cx="8784614" cy="92276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9227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7374" b="74138"/>
            <a:stretch/>
          </p:blipFill>
          <p:spPr>
            <a:xfrm>
              <a:off x="609972" y="2164494"/>
              <a:ext cx="8733038" cy="845406"/>
            </a:xfrm>
            <a:prstGeom prst="rect">
              <a:avLst/>
            </a:prstGeom>
            <a:ln>
              <a:noFill/>
            </a:ln>
          </p:spPr>
        </p:pic>
      </p:grpSp>
      <p:grpSp>
        <p:nvGrpSpPr>
          <p:cNvPr id="4" name="그룹 3"/>
          <p:cNvGrpSpPr/>
          <p:nvPr/>
        </p:nvGrpSpPr>
        <p:grpSpPr>
          <a:xfrm>
            <a:off x="558924" y="3573016"/>
            <a:ext cx="8782050" cy="2520280"/>
            <a:chOff x="558924" y="3861048"/>
            <a:chExt cx="8782050" cy="2520280"/>
          </a:xfrm>
        </p:grpSpPr>
        <p:sp>
          <p:nvSpPr>
            <p:cNvPr id="15" name="모서리가 둥근 직사각형 4">
              <a:extLst>
                <a:ext uri="{FF2B5EF4-FFF2-40B4-BE49-F238E27FC236}">
                  <a16:creationId xmlns="" xmlns:a16="http://schemas.microsoft.com/office/drawing/2014/main" id="{A36E3BA1-83BF-4EF9-8B22-BB45DE7AA1FC}"/>
                </a:ext>
              </a:extLst>
            </p:cNvPr>
            <p:cNvSpPr/>
            <p:nvPr/>
          </p:nvSpPr>
          <p:spPr>
            <a:xfrm>
              <a:off x="558924" y="3861048"/>
              <a:ext cx="8782050" cy="2520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6" name="그림 15"/>
            <p:cNvPicPr>
              <a:picLocks noChangeAspect="1"/>
            </p:cNvPicPr>
            <p:nvPr/>
          </p:nvPicPr>
          <p:blipFill rotWithShape="1">
            <a:blip r:embed="rId3"/>
            <a:srcRect t="25861" r="14290" b="1255"/>
            <a:stretch/>
          </p:blipFill>
          <p:spPr>
            <a:xfrm>
              <a:off x="597881" y="3989824"/>
              <a:ext cx="8732677" cy="2296676"/>
            </a:xfrm>
            <a:prstGeom prst="rect">
              <a:avLst/>
            </a:prstGeom>
            <a:ln>
              <a:noFill/>
            </a:ln>
          </p:spPr>
        </p:pic>
      </p:grpSp>
    </p:spTree>
    <p:extLst>
      <p:ext uri="{BB962C8B-B14F-4D97-AF65-F5344CB8AC3E}">
        <p14:creationId xmlns:p14="http://schemas.microsoft.com/office/powerpoint/2010/main" val="466969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Reading the data and exploring</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60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Scale the X data.</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Spit the data into training and testing.</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 name="그룹 2"/>
          <p:cNvGrpSpPr/>
          <p:nvPr/>
        </p:nvGrpSpPr>
        <p:grpSpPr>
          <a:xfrm>
            <a:off x="558396" y="2060848"/>
            <a:ext cx="8782050" cy="739884"/>
            <a:chOff x="558396" y="2132856"/>
            <a:chExt cx="8782050" cy="73988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7398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8964" b="49825"/>
            <a:stretch/>
          </p:blipFill>
          <p:spPr>
            <a:xfrm>
              <a:off x="597882" y="2185848"/>
              <a:ext cx="8737884" cy="618311"/>
            </a:xfrm>
            <a:prstGeom prst="rect">
              <a:avLst/>
            </a:prstGeom>
            <a:ln>
              <a:noFill/>
            </a:ln>
          </p:spPr>
        </p:pic>
      </p:grpSp>
      <p:grpSp>
        <p:nvGrpSpPr>
          <p:cNvPr id="4" name="그룹 3"/>
          <p:cNvGrpSpPr/>
          <p:nvPr/>
        </p:nvGrpSpPr>
        <p:grpSpPr>
          <a:xfrm>
            <a:off x="558924" y="3312161"/>
            <a:ext cx="8782050" cy="701804"/>
            <a:chOff x="558924" y="3573017"/>
            <a:chExt cx="8782050" cy="701804"/>
          </a:xfrm>
        </p:grpSpPr>
        <p:sp>
          <p:nvSpPr>
            <p:cNvPr id="15" name="모서리가 둥근 직사각형 4">
              <a:extLst>
                <a:ext uri="{FF2B5EF4-FFF2-40B4-BE49-F238E27FC236}">
                  <a16:creationId xmlns="" xmlns:a16="http://schemas.microsoft.com/office/drawing/2014/main" id="{A36E3BA1-83BF-4EF9-8B22-BB45DE7AA1FC}"/>
                </a:ext>
              </a:extLst>
            </p:cNvPr>
            <p:cNvSpPr/>
            <p:nvPr/>
          </p:nvSpPr>
          <p:spPr>
            <a:xfrm>
              <a:off x="558924" y="3573017"/>
              <a:ext cx="8782050" cy="7018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4" name="그림 13"/>
            <p:cNvPicPr>
              <a:picLocks noChangeAspect="1"/>
            </p:cNvPicPr>
            <p:nvPr/>
          </p:nvPicPr>
          <p:blipFill rotWithShape="1">
            <a:blip r:embed="rId3"/>
            <a:srcRect t="53856" r="19029" b="1606"/>
            <a:stretch/>
          </p:blipFill>
          <p:spPr>
            <a:xfrm>
              <a:off x="582642" y="3663616"/>
              <a:ext cx="8753123" cy="550243"/>
            </a:xfrm>
            <a:prstGeom prst="rect">
              <a:avLst/>
            </a:prstGeom>
            <a:ln>
              <a:noFill/>
            </a:ln>
          </p:spPr>
        </p:pic>
      </p:grpSp>
    </p:spTree>
    <p:extLst>
      <p:ext uri="{BB962C8B-B14F-4D97-AF65-F5344CB8AC3E}">
        <p14:creationId xmlns:p14="http://schemas.microsoft.com/office/powerpoint/2010/main" val="29722319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a Sequential API model</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Add layers to a sequential object.</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5085184"/>
            <a:ext cx="8782050" cy="1224136"/>
            <a:chOff x="568325" y="5114924"/>
            <a:chExt cx="8782050" cy="1264931"/>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12649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an output layer for linear regression.</a:t>
              </a:r>
              <a:endParaRPr lang="ko-KR" altLang="en-US" sz="1300" dirty="0">
                <a:solidFill>
                  <a:prstClr val="black">
                    <a:lumMod val="85000"/>
                    <a:lumOff val="15000"/>
                  </a:prstClr>
                </a:solidFill>
                <a:latin typeface="SamsungOne 400" panose="020B0503030303020204" pitchFamily="34" charset="0"/>
              </a:endParaRPr>
            </a:p>
          </p:txBody>
        </p:sp>
      </p:grpSp>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7455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21178" y="572283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0800EE66-B78E-4CCD-A49E-31BBE412C7F6}"/>
              </a:ext>
            </a:extLst>
          </p:cNvPr>
          <p:cNvSpPr txBox="1"/>
          <p:nvPr/>
        </p:nvSpPr>
        <p:spPr>
          <a:xfrm>
            <a:off x="1021818" y="60577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Summary of the model</a:t>
            </a:r>
            <a:endParaRPr lang="ko-KR" altLang="en-US" sz="1300" dirty="0">
              <a:solidFill>
                <a:prstClr val="black">
                  <a:lumMod val="85000"/>
                  <a:lumOff val="15000"/>
                </a:prstClr>
              </a:solidFill>
              <a:latin typeface="SamsungOne 400" panose="020B0503030303020204" pitchFamily="34" charset="0"/>
            </a:endParaRPr>
          </a:p>
        </p:txBody>
      </p:sp>
      <p:grpSp>
        <p:nvGrpSpPr>
          <p:cNvPr id="2" name="그룹 1"/>
          <p:cNvGrpSpPr/>
          <p:nvPr/>
        </p:nvGrpSpPr>
        <p:grpSpPr>
          <a:xfrm>
            <a:off x="558396" y="2060848"/>
            <a:ext cx="8782173" cy="2952328"/>
            <a:chOff x="558396" y="2060848"/>
            <a:chExt cx="8782173" cy="2952328"/>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060848"/>
              <a:ext cx="8782050" cy="29523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4"/>
            <a:srcRect r="14290"/>
            <a:stretch/>
          </p:blipFill>
          <p:spPr>
            <a:xfrm>
              <a:off x="643603" y="2087869"/>
              <a:ext cx="8696966" cy="2819411"/>
            </a:xfrm>
            <a:prstGeom prst="rect">
              <a:avLst/>
            </a:prstGeom>
            <a:ln>
              <a:noFill/>
            </a:ln>
          </p:spPr>
        </p:pic>
      </p:grpSp>
    </p:spTree>
    <p:extLst>
      <p:ext uri="{BB962C8B-B14F-4D97-AF65-F5344CB8AC3E}">
        <p14:creationId xmlns:p14="http://schemas.microsoft.com/office/powerpoint/2010/main" val="8989972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the </a:t>
              </a:r>
              <a:r>
                <a:rPr lang="en-US" altLang="ko-KR" sz="1400" dirty="0" err="1">
                  <a:solidFill>
                    <a:prstClr val="black">
                      <a:lumMod val="85000"/>
                      <a:lumOff val="15000"/>
                    </a:prstClr>
                  </a:solidFill>
                  <a:latin typeface="SamsungOne 400" panose="020B0503030303020204" pitchFamily="34" charset="0"/>
                </a:rPr>
                <a:t>hyperparameters</a:t>
              </a:r>
              <a:r>
                <a:rPr lang="en-US" altLang="ko-KR" sz="1400" dirty="0">
                  <a:solidFill>
                    <a:prstClr val="black">
                      <a:lumMod val="85000"/>
                      <a:lumOff val="15000"/>
                    </a:prstClr>
                  </a:solidFill>
                  <a:latin typeface="SamsungOne 400" panose="020B0503030303020204" pitchFamily="34" charset="0"/>
                </a:rPr>
                <a:t> and optimizer</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4" name="그룹 3"/>
          <p:cNvGrpSpPr/>
          <p:nvPr/>
        </p:nvGrpSpPr>
        <p:grpSpPr>
          <a:xfrm>
            <a:off x="557644" y="3364612"/>
            <a:ext cx="8782050" cy="1276732"/>
            <a:chOff x="557644" y="3501007"/>
            <a:chExt cx="8782050" cy="1276732"/>
          </a:xfrm>
        </p:grpSpPr>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3501007"/>
              <a:ext cx="8782050" cy="1276732"/>
              <a:chOff x="568325" y="5114924"/>
              <a:chExt cx="8782050" cy="1319280"/>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1319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Hyperparameters</a:t>
                </a:r>
                <a:endParaRPr lang="ko-KR" altLang="en-US" sz="1300" dirty="0">
                  <a:solidFill>
                    <a:prstClr val="black">
                      <a:lumMod val="85000"/>
                      <a:lumOff val="15000"/>
                    </a:prstClr>
                  </a:solidFill>
                  <a:latin typeface="SamsungOne 400" panose="020B0503030303020204" pitchFamily="34" charset="0"/>
                </a:endParaRPr>
              </a:p>
            </p:txBody>
          </p:sp>
        </p:grpSp>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161391"/>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21178" y="4138659"/>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0800EE66-B78E-4CCD-A49E-31BBE412C7F6}"/>
                </a:ext>
              </a:extLst>
            </p:cNvPr>
            <p:cNvSpPr txBox="1"/>
            <p:nvPr/>
          </p:nvSpPr>
          <p:spPr>
            <a:xfrm>
              <a:off x="1021818" y="44735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Define the optimizer and then compile.</a:t>
              </a:r>
              <a:endParaRPr lang="ko-KR" altLang="en-US" sz="1300" dirty="0">
                <a:solidFill>
                  <a:prstClr val="black">
                    <a:lumMod val="85000"/>
                    <a:lumOff val="15000"/>
                  </a:prstClr>
                </a:solidFill>
                <a:latin typeface="SamsungOne 400" panose="020B0503030303020204" pitchFamily="34" charset="0"/>
              </a:endParaRPr>
            </a:p>
          </p:txBody>
        </p:sp>
      </p:grpSp>
      <p:grpSp>
        <p:nvGrpSpPr>
          <p:cNvPr id="3" name="그룹 2"/>
          <p:cNvGrpSpPr/>
          <p:nvPr/>
        </p:nvGrpSpPr>
        <p:grpSpPr>
          <a:xfrm>
            <a:off x="558396" y="1772816"/>
            <a:ext cx="8782050" cy="1496164"/>
            <a:chOff x="558396" y="1772816"/>
            <a:chExt cx="8782050" cy="149616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14961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r="18198"/>
            <a:stretch/>
          </p:blipFill>
          <p:spPr>
            <a:xfrm>
              <a:off x="628363" y="1785671"/>
              <a:ext cx="8711331" cy="1475689"/>
            </a:xfrm>
            <a:prstGeom prst="rect">
              <a:avLst/>
            </a:prstGeom>
            <a:ln>
              <a:noFill/>
            </a:ln>
          </p:spPr>
        </p:pic>
      </p:grpSp>
    </p:spTree>
    <p:extLst>
      <p:ext uri="{BB962C8B-B14F-4D97-AF65-F5344CB8AC3E}">
        <p14:creationId xmlns:p14="http://schemas.microsoft.com/office/powerpoint/2010/main" val="41173179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3645024"/>
            <a:ext cx="8782050" cy="1292736"/>
            <a:chOff x="568325" y="5114924"/>
            <a:chExt cx="8782050" cy="1335817"/>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13358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verbose = 0 means no output. verbose = 1 to view the epochs.</a:t>
              </a:r>
              <a:endParaRPr lang="ko-KR" altLang="en-US" sz="1300" dirty="0">
                <a:solidFill>
                  <a:prstClr val="black">
                    <a:lumMod val="85000"/>
                    <a:lumOff val="15000"/>
                  </a:prstClr>
                </a:solidFill>
                <a:latin typeface="SamsungOne 400" panose="020B0503030303020204" pitchFamily="34" charset="0"/>
              </a:endParaRPr>
            </a:p>
          </p:txBody>
        </p:sp>
      </p:grpSp>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3054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21178" y="428267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0800EE66-B78E-4CCD-A49E-31BBE412C7F6}"/>
              </a:ext>
            </a:extLst>
          </p:cNvPr>
          <p:cNvSpPr txBox="1"/>
          <p:nvPr/>
        </p:nvSpPr>
        <p:spPr>
          <a:xfrm>
            <a:off x="1021818" y="461756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View the keys.</a:t>
            </a:r>
            <a:endParaRPr lang="ko-KR" altLang="en-US" sz="1300" dirty="0">
              <a:solidFill>
                <a:prstClr val="black">
                  <a:lumMod val="85000"/>
                  <a:lumOff val="15000"/>
                </a:prstClr>
              </a:solidFill>
              <a:latin typeface="SamsungOne 400" panose="020B0503030303020204" pitchFamily="34" charset="0"/>
            </a:endParaRPr>
          </a:p>
        </p:txBody>
      </p:sp>
      <p:sp>
        <p:nvSpPr>
          <p:cNvPr id="25" name="직사각형 24">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Train the model.</a:t>
            </a:r>
          </a:p>
        </p:txBody>
      </p:sp>
      <p:grpSp>
        <p:nvGrpSpPr>
          <p:cNvPr id="2" name="그룹 1"/>
          <p:cNvGrpSpPr/>
          <p:nvPr/>
        </p:nvGrpSpPr>
        <p:grpSpPr>
          <a:xfrm>
            <a:off x="558396" y="2132856"/>
            <a:ext cx="8784613" cy="1434094"/>
            <a:chOff x="558396" y="2132856"/>
            <a:chExt cx="8784613" cy="143409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14340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4" name="그림 3"/>
            <p:cNvPicPr>
              <a:picLocks noChangeAspect="1"/>
            </p:cNvPicPr>
            <p:nvPr/>
          </p:nvPicPr>
          <p:blipFill rotWithShape="1">
            <a:blip r:embed="rId4"/>
            <a:srcRect r="19257"/>
            <a:stretch/>
          </p:blipFill>
          <p:spPr>
            <a:xfrm>
              <a:off x="605503" y="2184089"/>
              <a:ext cx="8737506" cy="1275391"/>
            </a:xfrm>
            <a:prstGeom prst="rect">
              <a:avLst/>
            </a:prstGeom>
            <a:ln>
              <a:noFill/>
            </a:ln>
          </p:spPr>
        </p:pic>
      </p:grpSp>
    </p:spTree>
    <p:extLst>
      <p:ext uri="{BB962C8B-B14F-4D97-AF65-F5344CB8AC3E}">
        <p14:creationId xmlns:p14="http://schemas.microsoft.com/office/powerpoint/2010/main" val="427776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486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These results can be shown in the coordinate plane as follows.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results can be grouped into that of point (0,0) or the rest. </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graphicFrame>
            <p:nvGraphicFramePr>
              <p:cNvPr id="12" name="표 11">
                <a:extLst>
                  <a:ext uri="{FF2B5EF4-FFF2-40B4-BE49-F238E27FC236}">
                    <a16:creationId xmlns="" xmlns:a16="http://schemas.microsoft.com/office/drawing/2014/main" id="{2CB81BB4-ECEF-4BC6-89D2-D2D3B4ECB49B}"/>
                  </a:ext>
                </a:extLst>
              </p:cNvPr>
              <p:cNvGraphicFramePr>
                <a:graphicFrameLocks noGrp="1"/>
              </p:cNvGraphicFramePr>
              <p:nvPr>
                <p:extLst>
                  <p:ext uri="{D42A27DB-BD31-4B8C-83A1-F6EECF244321}">
                    <p14:modId xmlns:p14="http://schemas.microsoft.com/office/powerpoint/2010/main" val="2571028904"/>
                  </p:ext>
                </p:extLst>
              </p:nvPr>
            </p:nvGraphicFramePr>
            <p:xfrm>
              <a:off x="5900768" y="2625761"/>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 xmlns:a16="http://schemas.microsoft.com/office/drawing/2014/main" val="20000"/>
                        </a:ext>
                      </a:extLst>
                    </a:gridCol>
                    <a:gridCol w="793060">
                      <a:extLst>
                        <a:ext uri="{9D8B030D-6E8A-4147-A177-3AD203B41FA5}">
                          <a16:colId xmlns="" xmlns:a16="http://schemas.microsoft.com/office/drawing/2014/main" val="953486119"/>
                        </a:ext>
                      </a:extLst>
                    </a:gridCol>
                    <a:gridCol w="793060">
                      <a:extLst>
                        <a:ext uri="{9D8B030D-6E8A-4147-A177-3AD203B41FA5}">
                          <a16:colId xmlns="" xmlns:a16="http://schemas.microsoft.com/office/drawing/2014/main" val="1089067451"/>
                        </a:ext>
                      </a:extLst>
                    </a:gridCol>
                    <a:gridCol w="793060">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162398071"/>
                      </a:ext>
                    </a:extLst>
                  </a:tr>
                </a:tbl>
              </a:graphicData>
            </a:graphic>
          </p:graphicFrame>
        </mc:Choice>
        <mc:Fallback xmlns="">
          <p:graphicFrame>
            <p:nvGraphicFramePr>
              <p:cNvPr id="12" name="표 11">
                <a:extLst>
                  <a:ext uri="{FF2B5EF4-FFF2-40B4-BE49-F238E27FC236}">
                    <a16:creationId xmlns:a16="http://schemas.microsoft.com/office/drawing/2014/main" xmlns:a14="http://schemas.microsoft.com/office/drawing/2010/main" xmlns="" id="{2CB81BB4-ECEF-4BC6-89D2-D2D3B4ECB49B}"/>
                  </a:ext>
                </a:extLst>
              </p:cNvPr>
              <p:cNvGraphicFramePr>
                <a:graphicFrameLocks noGrp="1"/>
              </p:cNvGraphicFramePr>
              <p:nvPr>
                <p:extLst>
                  <p:ext uri="{D42A27DB-BD31-4B8C-83A1-F6EECF244321}">
                    <p14:modId xmlns:p14="http://schemas.microsoft.com/office/powerpoint/2010/main" val="2571028904"/>
                  </p:ext>
                </p:extLst>
              </p:nvPr>
            </p:nvGraphicFramePr>
            <p:xfrm>
              <a:off x="5900768" y="2625761"/>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a16="http://schemas.microsoft.com/office/drawing/2014/main" xmlns:a14="http://schemas.microsoft.com/office/drawing/2010/main" xmlns="" val="20000"/>
                        </a:ext>
                      </a:extLst>
                    </a:gridCol>
                    <a:gridCol w="793060">
                      <a:extLst>
                        <a:ext uri="{9D8B030D-6E8A-4147-A177-3AD203B41FA5}">
                          <a16:colId xmlns:a16="http://schemas.microsoft.com/office/drawing/2014/main" xmlns:a14="http://schemas.microsoft.com/office/drawing/2010/main" xmlns="" val="953486119"/>
                        </a:ext>
                      </a:extLst>
                    </a:gridCol>
                    <a:gridCol w="793060">
                      <a:extLst>
                        <a:ext uri="{9D8B030D-6E8A-4147-A177-3AD203B41FA5}">
                          <a16:colId xmlns:a16="http://schemas.microsoft.com/office/drawing/2014/main" xmlns:a14="http://schemas.microsoft.com/office/drawing/2010/main" xmlns="" val="1089067451"/>
                        </a:ext>
                      </a:extLst>
                    </a:gridCol>
                    <a:gridCol w="793060">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99237" t="-1786" r="-100000" b="-355357"/>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1538" t="-1786" r="-769" b="-355357"/>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grpSp>
        <p:nvGrpSpPr>
          <p:cNvPr id="2" name="그룹 1"/>
          <p:cNvGrpSpPr/>
          <p:nvPr/>
        </p:nvGrpSpPr>
        <p:grpSpPr>
          <a:xfrm>
            <a:off x="918964" y="2617998"/>
            <a:ext cx="4697660" cy="3165317"/>
            <a:chOff x="918964" y="2617998"/>
            <a:chExt cx="4697660" cy="3165317"/>
          </a:xfrm>
        </p:grpSpPr>
        <p:sp>
          <p:nvSpPr>
            <p:cNvPr id="13" name="직사각형 12">
              <a:extLst>
                <a:ext uri="{FF2B5EF4-FFF2-40B4-BE49-F238E27FC236}">
                  <a16:creationId xmlns="" xmlns:a16="http://schemas.microsoft.com/office/drawing/2014/main" id="{C93E3E32-BD07-4E16-9200-1FD1A7CB57C6}"/>
                </a:ext>
              </a:extLst>
            </p:cNvPr>
            <p:cNvSpPr/>
            <p:nvPr/>
          </p:nvSpPr>
          <p:spPr>
            <a:xfrm>
              <a:off x="918964" y="2617998"/>
              <a:ext cx="4697660" cy="31653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14" name="그룹 13">
              <a:extLst>
                <a:ext uri="{FF2B5EF4-FFF2-40B4-BE49-F238E27FC236}">
                  <a16:creationId xmlns="" xmlns:a16="http://schemas.microsoft.com/office/drawing/2014/main" id="{B002853A-4B4E-40D7-B874-50AF064E172E}"/>
                </a:ext>
              </a:extLst>
            </p:cNvPr>
            <p:cNvGrpSpPr/>
            <p:nvPr/>
          </p:nvGrpSpPr>
          <p:grpSpPr>
            <a:xfrm>
              <a:off x="1251698" y="2964348"/>
              <a:ext cx="4032192" cy="2472616"/>
              <a:chOff x="1098984" y="2744351"/>
              <a:chExt cx="4032192" cy="2472616"/>
            </a:xfrm>
          </p:grpSpPr>
          <p:cxnSp>
            <p:nvCxnSpPr>
              <p:cNvPr id="18" name="직선 연결선 17">
                <a:extLst>
                  <a:ext uri="{FF2B5EF4-FFF2-40B4-BE49-F238E27FC236}">
                    <a16:creationId xmlns="" xmlns:a16="http://schemas.microsoft.com/office/drawing/2014/main" id="{20464264-5A7E-4569-A8B8-FE2035904C97}"/>
                  </a:ext>
                </a:extLst>
              </p:cNvPr>
              <p:cNvCxnSpPr>
                <a:cxnSpLocks/>
              </p:cNvCxnSpPr>
              <p:nvPr/>
            </p:nvCxnSpPr>
            <p:spPr>
              <a:xfrm>
                <a:off x="1747056" y="2780928"/>
                <a:ext cx="0" cy="2209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 xmlns:a16="http://schemas.microsoft.com/office/drawing/2014/main" id="{87DB9A74-A3AB-4C68-875E-7FA867AF08D2}"/>
                  </a:ext>
                </a:extLst>
              </p:cNvPr>
              <p:cNvCxnSpPr/>
              <p:nvPr/>
            </p:nvCxnSpPr>
            <p:spPr>
              <a:xfrm>
                <a:off x="1747056" y="4990569"/>
                <a:ext cx="2700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 xmlns:a16="http://schemas.microsoft.com/office/drawing/2014/main" id="{5FDB2B01-58BA-445D-B30F-9F2B2DC9C2CB}"/>
                  </a:ext>
                </a:extLst>
              </p:cNvPr>
              <p:cNvSpPr/>
              <p:nvPr/>
            </p:nvSpPr>
            <p:spPr>
              <a:xfrm>
                <a:off x="1692192" y="2780927"/>
                <a:ext cx="205200" cy="20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 xmlns:a16="http://schemas.microsoft.com/office/drawing/2014/main" id="{B2B0AE02-A90B-4D59-8A0C-E90C8441D7C2}"/>
                  </a:ext>
                </a:extLst>
              </p:cNvPr>
              <p:cNvSpPr/>
              <p:nvPr/>
            </p:nvSpPr>
            <p:spPr>
              <a:xfrm>
                <a:off x="4313472" y="2744351"/>
                <a:ext cx="205200" cy="20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 xmlns:a16="http://schemas.microsoft.com/office/drawing/2014/main" id="{DCCB35C2-3387-4B64-9444-884D2AF4968A}"/>
                  </a:ext>
                </a:extLst>
              </p:cNvPr>
              <p:cNvSpPr/>
              <p:nvPr/>
            </p:nvSpPr>
            <p:spPr>
              <a:xfrm>
                <a:off x="1698288" y="4871855"/>
                <a:ext cx="205200" cy="20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 xmlns:a16="http://schemas.microsoft.com/office/drawing/2014/main" id="{102CDE26-D6AA-4E0C-9BCA-5361158E14E0}"/>
                  </a:ext>
                </a:extLst>
              </p:cNvPr>
              <p:cNvSpPr/>
              <p:nvPr/>
            </p:nvSpPr>
            <p:spPr>
              <a:xfrm>
                <a:off x="4356144" y="4804799"/>
                <a:ext cx="205200" cy="20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 xmlns:a16="http://schemas.microsoft.com/office/drawing/2014/main" id="{530DB988-1EF0-43D4-8727-BC2DEC69DD12}"/>
                  </a:ext>
                </a:extLst>
              </p:cNvPr>
              <p:cNvSpPr txBox="1"/>
              <p:nvPr/>
            </p:nvSpPr>
            <p:spPr>
              <a:xfrm>
                <a:off x="1098984"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sp>
            <p:nvSpPr>
              <p:cNvPr id="25" name="TextBox 24">
                <a:extLst>
                  <a:ext uri="{FF2B5EF4-FFF2-40B4-BE49-F238E27FC236}">
                    <a16:creationId xmlns="" xmlns:a16="http://schemas.microsoft.com/office/drawing/2014/main" id="{25B2CA61-7120-4208-AB3A-FCDF7C58DEFC}"/>
                  </a:ext>
                </a:extLst>
              </p:cNvPr>
              <p:cNvSpPr txBox="1"/>
              <p:nvPr/>
            </p:nvSpPr>
            <p:spPr>
              <a:xfrm>
                <a:off x="1098984"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(0,0)</a:t>
                </a:r>
                <a:endParaRPr lang="ko-KR" altLang="en-US" sz="1300" dirty="0"/>
              </a:p>
            </p:txBody>
          </p:sp>
          <p:sp>
            <p:nvSpPr>
              <p:cNvPr id="26" name="TextBox 25">
                <a:extLst>
                  <a:ext uri="{FF2B5EF4-FFF2-40B4-BE49-F238E27FC236}">
                    <a16:creationId xmlns="" xmlns:a16="http://schemas.microsoft.com/office/drawing/2014/main" id="{56996E81-DC6C-492A-8CB4-28188D1F86A6}"/>
                  </a:ext>
                </a:extLst>
              </p:cNvPr>
              <p:cNvSpPr txBox="1"/>
              <p:nvPr/>
            </p:nvSpPr>
            <p:spPr>
              <a:xfrm>
                <a:off x="4680176"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(1.1)</a:t>
                </a:r>
                <a:endParaRPr lang="ko-KR" altLang="en-US" sz="1300" dirty="0"/>
              </a:p>
            </p:txBody>
          </p:sp>
          <p:sp>
            <p:nvSpPr>
              <p:cNvPr id="30" name="TextBox 29">
                <a:extLst>
                  <a:ext uri="{FF2B5EF4-FFF2-40B4-BE49-F238E27FC236}">
                    <a16:creationId xmlns="" xmlns:a16="http://schemas.microsoft.com/office/drawing/2014/main" id="{97496A7F-7B7E-4129-B8EB-4F93EF194A57}"/>
                  </a:ext>
                </a:extLst>
              </p:cNvPr>
              <p:cNvSpPr txBox="1"/>
              <p:nvPr/>
            </p:nvSpPr>
            <p:spPr>
              <a:xfrm>
                <a:off x="4680176"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(1.0)</a:t>
                </a:r>
                <a:endParaRPr lang="ko-KR" altLang="en-US" sz="1300" dirty="0"/>
              </a:p>
            </p:txBody>
          </p:sp>
        </p:grpSp>
      </p:grpSp>
    </p:spTree>
    <p:extLst>
      <p:ext uri="{BB962C8B-B14F-4D97-AF65-F5344CB8AC3E}">
        <p14:creationId xmlns:p14="http://schemas.microsoft.com/office/powerpoint/2010/main" val="13345356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3871044"/>
            <a:ext cx="8782050" cy="720081"/>
            <a:chOff x="568325" y="5114924"/>
            <a:chExt cx="8782050" cy="744078"/>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7440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Skip the first few steps.</a:t>
              </a:r>
              <a:endParaRPr lang="ko-KR" altLang="en-US" sz="1300" dirty="0">
                <a:solidFill>
                  <a:prstClr val="black">
                    <a:lumMod val="85000"/>
                    <a:lumOff val="15000"/>
                  </a:prstClr>
                </a:solidFill>
                <a:latin typeface="SamsungOne 400" panose="020B0503030303020204" pitchFamily="34" charset="0"/>
              </a:endParaRP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Visualize the training history.</a:t>
            </a:r>
          </a:p>
        </p:txBody>
      </p:sp>
      <p:grpSp>
        <p:nvGrpSpPr>
          <p:cNvPr id="3" name="그룹 2"/>
          <p:cNvGrpSpPr/>
          <p:nvPr/>
        </p:nvGrpSpPr>
        <p:grpSpPr>
          <a:xfrm>
            <a:off x="558396" y="2132856"/>
            <a:ext cx="8782050" cy="1623804"/>
            <a:chOff x="558396" y="2132856"/>
            <a:chExt cx="8782050" cy="162380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16238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r="14335" b="62156"/>
            <a:stretch/>
          </p:blipFill>
          <p:spPr>
            <a:xfrm>
              <a:off x="575022" y="2174605"/>
              <a:ext cx="8759478" cy="1566815"/>
            </a:xfrm>
            <a:prstGeom prst="rect">
              <a:avLst/>
            </a:prstGeom>
            <a:ln>
              <a:noFill/>
            </a:ln>
          </p:spPr>
        </p:pic>
      </p:grpSp>
    </p:spTree>
    <p:extLst>
      <p:ext uri="{BB962C8B-B14F-4D97-AF65-F5344CB8AC3E}">
        <p14:creationId xmlns:p14="http://schemas.microsoft.com/office/powerpoint/2010/main" val="11061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Visualize the training history.</a:t>
            </a:r>
          </a:p>
        </p:txBody>
      </p:sp>
      <p:grpSp>
        <p:nvGrpSpPr>
          <p:cNvPr id="3" name="그룹 2"/>
          <p:cNvGrpSpPr/>
          <p:nvPr/>
        </p:nvGrpSpPr>
        <p:grpSpPr>
          <a:xfrm>
            <a:off x="702940" y="2046269"/>
            <a:ext cx="8658224" cy="2930904"/>
            <a:chOff x="702940" y="2046269"/>
            <a:chExt cx="8658224" cy="2930904"/>
          </a:xfrm>
        </p:grpSpPr>
        <p:sp>
          <p:nvSpPr>
            <p:cNvPr id="14" name="모서리가 둥근 직사각형 4">
              <a:extLst>
                <a:ext uri="{FF2B5EF4-FFF2-40B4-BE49-F238E27FC236}">
                  <a16:creationId xmlns="" xmlns:a16="http://schemas.microsoft.com/office/drawing/2014/main" id="{25056FAD-777B-4CBE-9BD2-4925045292EF}"/>
                </a:ext>
              </a:extLst>
            </p:cNvPr>
            <p:cNvSpPr/>
            <p:nvPr/>
          </p:nvSpPr>
          <p:spPr>
            <a:xfrm>
              <a:off x="702940" y="2046269"/>
              <a:ext cx="8658224" cy="2930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 xmlns:a16="http://schemas.microsoft.com/office/drawing/2014/main" id="{51176565-3B93-4CB9-BCBF-7FAE0DC676A5}"/>
                </a:ext>
              </a:extLst>
            </p:cNvPr>
            <p:cNvGrpSpPr/>
            <p:nvPr/>
          </p:nvGrpSpPr>
          <p:grpSpPr>
            <a:xfrm>
              <a:off x="918706" y="2269917"/>
              <a:ext cx="3736830" cy="2535991"/>
              <a:chOff x="1451313" y="2273258"/>
              <a:chExt cx="3468159" cy="2632678"/>
            </a:xfrm>
          </p:grpSpPr>
          <p:grpSp>
            <p:nvGrpSpPr>
              <p:cNvPr id="16" name="그룹 15">
                <a:extLst>
                  <a:ext uri="{FF2B5EF4-FFF2-40B4-BE49-F238E27FC236}">
                    <a16:creationId xmlns="" xmlns:a16="http://schemas.microsoft.com/office/drawing/2014/main" id="{E5B71AAE-32B7-4B58-AC00-D5BE234DCDBB}"/>
                  </a:ext>
                </a:extLst>
              </p:cNvPr>
              <p:cNvGrpSpPr/>
              <p:nvPr/>
            </p:nvGrpSpPr>
            <p:grpSpPr>
              <a:xfrm>
                <a:off x="1899458" y="2498992"/>
                <a:ext cx="3020014" cy="1964609"/>
                <a:chOff x="1899458" y="2498992"/>
                <a:chExt cx="3020014" cy="1964609"/>
              </a:xfrm>
            </p:grpSpPr>
            <p:sp>
              <p:nvSpPr>
                <p:cNvPr id="43" name="직사각형 42">
                  <a:extLst>
                    <a:ext uri="{FF2B5EF4-FFF2-40B4-BE49-F238E27FC236}">
                      <a16:creationId xmlns="" xmlns:a16="http://schemas.microsoft.com/office/drawing/2014/main" id="{6DF86A0D-66EE-42F0-BA6F-D4C552FD2BFA}"/>
                    </a:ext>
                  </a:extLst>
                </p:cNvPr>
                <p:cNvSpPr/>
                <p:nvPr/>
              </p:nvSpPr>
              <p:spPr>
                <a:xfrm>
                  <a:off x="1939268" y="2498992"/>
                  <a:ext cx="2980204" cy="192670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4" name="직선 연결선 43">
                  <a:extLst>
                    <a:ext uri="{FF2B5EF4-FFF2-40B4-BE49-F238E27FC236}">
                      <a16:creationId xmlns="" xmlns:a16="http://schemas.microsoft.com/office/drawing/2014/main" id="{86064EBA-1547-4E84-BAE0-3105C30C9B8F}"/>
                    </a:ext>
                  </a:extLst>
                </p:cNvPr>
                <p:cNvCxnSpPr>
                  <a:cxnSpLocks/>
                </p:cNvCxnSpPr>
                <p:nvPr/>
              </p:nvCxnSpPr>
              <p:spPr>
                <a:xfrm>
                  <a:off x="2086332"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직선 연결선 44">
                  <a:extLst>
                    <a:ext uri="{FF2B5EF4-FFF2-40B4-BE49-F238E27FC236}">
                      <a16:creationId xmlns="" xmlns:a16="http://schemas.microsoft.com/office/drawing/2014/main" id="{45EDDD81-62E2-4275-9849-B0BB030DB40E}"/>
                    </a:ext>
                  </a:extLst>
                </p:cNvPr>
                <p:cNvCxnSpPr>
                  <a:cxnSpLocks/>
                </p:cNvCxnSpPr>
                <p:nvPr/>
              </p:nvCxnSpPr>
              <p:spPr>
                <a:xfrm>
                  <a:off x="2440684"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직선 연결선 45">
                  <a:extLst>
                    <a:ext uri="{FF2B5EF4-FFF2-40B4-BE49-F238E27FC236}">
                      <a16:creationId xmlns="" xmlns:a16="http://schemas.microsoft.com/office/drawing/2014/main" id="{22B83908-D774-44C0-BCBD-5B7C56D8CFC3}"/>
                    </a:ext>
                  </a:extLst>
                </p:cNvPr>
                <p:cNvCxnSpPr>
                  <a:cxnSpLocks/>
                </p:cNvCxnSpPr>
                <p:nvPr/>
              </p:nvCxnSpPr>
              <p:spPr>
                <a:xfrm>
                  <a:off x="2795036"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직선 연결선 46">
                  <a:extLst>
                    <a:ext uri="{FF2B5EF4-FFF2-40B4-BE49-F238E27FC236}">
                      <a16:creationId xmlns="" xmlns:a16="http://schemas.microsoft.com/office/drawing/2014/main" id="{C04A03B3-9CFF-4869-913A-197CC5DD32F4}"/>
                    </a:ext>
                  </a:extLst>
                </p:cNvPr>
                <p:cNvCxnSpPr>
                  <a:cxnSpLocks/>
                </p:cNvCxnSpPr>
                <p:nvPr/>
              </p:nvCxnSpPr>
              <p:spPr>
                <a:xfrm>
                  <a:off x="3149388"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직선 연결선 47">
                  <a:extLst>
                    <a:ext uri="{FF2B5EF4-FFF2-40B4-BE49-F238E27FC236}">
                      <a16:creationId xmlns="" xmlns:a16="http://schemas.microsoft.com/office/drawing/2014/main" id="{6732D2BA-3AB5-42DD-A5F2-FBB2438B48AB}"/>
                    </a:ext>
                  </a:extLst>
                </p:cNvPr>
                <p:cNvCxnSpPr>
                  <a:cxnSpLocks/>
                </p:cNvCxnSpPr>
                <p:nvPr/>
              </p:nvCxnSpPr>
              <p:spPr>
                <a:xfrm>
                  <a:off x="3503740"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직선 연결선 48">
                  <a:extLst>
                    <a:ext uri="{FF2B5EF4-FFF2-40B4-BE49-F238E27FC236}">
                      <a16:creationId xmlns="" xmlns:a16="http://schemas.microsoft.com/office/drawing/2014/main" id="{4F76D120-457A-471E-BAAF-CE18E024B216}"/>
                    </a:ext>
                  </a:extLst>
                </p:cNvPr>
                <p:cNvCxnSpPr>
                  <a:cxnSpLocks/>
                </p:cNvCxnSpPr>
                <p:nvPr/>
              </p:nvCxnSpPr>
              <p:spPr>
                <a:xfrm>
                  <a:off x="3858092"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 xmlns:a16="http://schemas.microsoft.com/office/drawing/2014/main" id="{EFAE09E1-E0D3-4CE9-980A-76D3BA8219BF}"/>
                    </a:ext>
                  </a:extLst>
                </p:cNvPr>
                <p:cNvCxnSpPr>
                  <a:cxnSpLocks/>
                </p:cNvCxnSpPr>
                <p:nvPr/>
              </p:nvCxnSpPr>
              <p:spPr>
                <a:xfrm>
                  <a:off x="4212444"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직선 연결선 50">
                  <a:extLst>
                    <a:ext uri="{FF2B5EF4-FFF2-40B4-BE49-F238E27FC236}">
                      <a16:creationId xmlns="" xmlns:a16="http://schemas.microsoft.com/office/drawing/2014/main" id="{641139DA-6F9A-4693-BF1D-AA68242A4C92}"/>
                    </a:ext>
                  </a:extLst>
                </p:cNvPr>
                <p:cNvCxnSpPr>
                  <a:cxnSpLocks/>
                </p:cNvCxnSpPr>
                <p:nvPr/>
              </p:nvCxnSpPr>
              <p:spPr>
                <a:xfrm>
                  <a:off x="4566798"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직선 연결선 51">
                  <a:extLst>
                    <a:ext uri="{FF2B5EF4-FFF2-40B4-BE49-F238E27FC236}">
                      <a16:creationId xmlns="" xmlns:a16="http://schemas.microsoft.com/office/drawing/2014/main" id="{55583A67-29EE-44FF-B743-CE71870AF67F}"/>
                    </a:ext>
                  </a:extLst>
                </p:cNvPr>
                <p:cNvCxnSpPr>
                  <a:cxnSpLocks/>
                </p:cNvCxnSpPr>
                <p:nvPr/>
              </p:nvCxnSpPr>
              <p:spPr>
                <a:xfrm rot="5400000">
                  <a:off x="1917458" y="2800837"/>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직선 연결선 52">
                  <a:extLst>
                    <a:ext uri="{FF2B5EF4-FFF2-40B4-BE49-F238E27FC236}">
                      <a16:creationId xmlns="" xmlns:a16="http://schemas.microsoft.com/office/drawing/2014/main" id="{7D0DAB5B-E9AE-43A6-BA06-FBD20FC2A296}"/>
                    </a:ext>
                  </a:extLst>
                </p:cNvPr>
                <p:cNvCxnSpPr>
                  <a:cxnSpLocks/>
                </p:cNvCxnSpPr>
                <p:nvPr/>
              </p:nvCxnSpPr>
              <p:spPr>
                <a:xfrm rot="5400000">
                  <a:off x="1917458" y="3176974"/>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직선 연결선 53">
                  <a:extLst>
                    <a:ext uri="{FF2B5EF4-FFF2-40B4-BE49-F238E27FC236}">
                      <a16:creationId xmlns="" xmlns:a16="http://schemas.microsoft.com/office/drawing/2014/main" id="{D5537F69-15E3-492A-993C-3B863A4024F4}"/>
                    </a:ext>
                  </a:extLst>
                </p:cNvPr>
                <p:cNvCxnSpPr>
                  <a:cxnSpLocks/>
                </p:cNvCxnSpPr>
                <p:nvPr/>
              </p:nvCxnSpPr>
              <p:spPr>
                <a:xfrm rot="5400000">
                  <a:off x="1917458" y="355311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직선 연결선 54">
                  <a:extLst>
                    <a:ext uri="{FF2B5EF4-FFF2-40B4-BE49-F238E27FC236}">
                      <a16:creationId xmlns="" xmlns:a16="http://schemas.microsoft.com/office/drawing/2014/main" id="{0A6CB46E-684B-4476-BD2E-3C3D1AE46BFB}"/>
                    </a:ext>
                  </a:extLst>
                </p:cNvPr>
                <p:cNvCxnSpPr>
                  <a:cxnSpLocks/>
                </p:cNvCxnSpPr>
                <p:nvPr/>
              </p:nvCxnSpPr>
              <p:spPr>
                <a:xfrm rot="5400000">
                  <a:off x="1917458" y="3929248"/>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직선 연결선 55">
                  <a:extLst>
                    <a:ext uri="{FF2B5EF4-FFF2-40B4-BE49-F238E27FC236}">
                      <a16:creationId xmlns="" xmlns:a16="http://schemas.microsoft.com/office/drawing/2014/main" id="{EB6F5B14-37BF-4FD3-A1A1-402F7FFC264C}"/>
                    </a:ext>
                  </a:extLst>
                </p:cNvPr>
                <p:cNvCxnSpPr>
                  <a:cxnSpLocks/>
                </p:cNvCxnSpPr>
                <p:nvPr/>
              </p:nvCxnSpPr>
              <p:spPr>
                <a:xfrm rot="5400000">
                  <a:off x="1917458" y="4305385"/>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7" name="직사각형 56">
                  <a:extLst>
                    <a:ext uri="{FF2B5EF4-FFF2-40B4-BE49-F238E27FC236}">
                      <a16:creationId xmlns="" xmlns:a16="http://schemas.microsoft.com/office/drawing/2014/main" id="{9315B54D-2D0D-4334-B4CE-D6B365F5DEDE}"/>
                    </a:ext>
                  </a:extLst>
                </p:cNvPr>
                <p:cNvSpPr/>
                <p:nvPr/>
              </p:nvSpPr>
              <p:spPr>
                <a:xfrm>
                  <a:off x="3799284" y="2537525"/>
                  <a:ext cx="1076339" cy="37364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 xmlns:a16="http://schemas.microsoft.com/office/drawing/2014/main" id="{0BE264CD-4310-4F90-9CB9-61A7D5B0C08F}"/>
                  </a:ext>
                </a:extLst>
              </p:cNvPr>
              <p:cNvGrpSpPr/>
              <p:nvPr/>
            </p:nvGrpSpPr>
            <p:grpSpPr>
              <a:xfrm>
                <a:off x="1649483" y="2726504"/>
                <a:ext cx="3076012" cy="1926632"/>
                <a:chOff x="1649483" y="2726504"/>
                <a:chExt cx="3076012" cy="1926632"/>
              </a:xfrm>
            </p:grpSpPr>
            <p:sp>
              <p:nvSpPr>
                <p:cNvPr id="30" name="TextBox 29">
                  <a:extLst>
                    <a:ext uri="{FF2B5EF4-FFF2-40B4-BE49-F238E27FC236}">
                      <a16:creationId xmlns="" xmlns:a16="http://schemas.microsoft.com/office/drawing/2014/main" id="{4B1CDA09-0A5B-4644-8A97-4CFB037E4F2B}"/>
                    </a:ext>
                  </a:extLst>
                </p:cNvPr>
                <p:cNvSpPr txBox="1"/>
                <p:nvPr/>
              </p:nvSpPr>
              <p:spPr>
                <a:xfrm>
                  <a:off x="2039844" y="4468470"/>
                  <a:ext cx="92974"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0</a:t>
                  </a:r>
                  <a:endParaRPr lang="ko-KR" altLang="en-US" sz="1200" dirty="0">
                    <a:latin typeface="SamsungOne 400" panose="020B0503030303020204" pitchFamily="34" charset="0"/>
                  </a:endParaRPr>
                </a:p>
              </p:txBody>
            </p:sp>
            <p:sp>
              <p:nvSpPr>
                <p:cNvPr id="31" name="TextBox 30">
                  <a:extLst>
                    <a:ext uri="{FF2B5EF4-FFF2-40B4-BE49-F238E27FC236}">
                      <a16:creationId xmlns="" xmlns:a16="http://schemas.microsoft.com/office/drawing/2014/main" id="{6901D53C-4328-4557-9528-1B7332434526}"/>
                    </a:ext>
                  </a:extLst>
                </p:cNvPr>
                <p:cNvSpPr txBox="1"/>
                <p:nvPr/>
              </p:nvSpPr>
              <p:spPr>
                <a:xfrm>
                  <a:off x="2312443" y="4468470"/>
                  <a:ext cx="256481"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250</a:t>
                  </a:r>
                  <a:endParaRPr lang="ko-KR" altLang="en-US" sz="1200" dirty="0">
                    <a:latin typeface="SamsungOne 400" panose="020B0503030303020204" pitchFamily="34" charset="0"/>
                  </a:endParaRPr>
                </a:p>
              </p:txBody>
            </p:sp>
            <p:sp>
              <p:nvSpPr>
                <p:cNvPr id="32" name="TextBox 31">
                  <a:extLst>
                    <a:ext uri="{FF2B5EF4-FFF2-40B4-BE49-F238E27FC236}">
                      <a16:creationId xmlns="" xmlns:a16="http://schemas.microsoft.com/office/drawing/2014/main" id="{EC89C043-768B-46AD-8C53-9F85020FE82B}"/>
                    </a:ext>
                  </a:extLst>
                </p:cNvPr>
                <p:cNvSpPr txBox="1"/>
                <p:nvPr/>
              </p:nvSpPr>
              <p:spPr>
                <a:xfrm>
                  <a:off x="2660384" y="4468470"/>
                  <a:ext cx="269304"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500</a:t>
                  </a:r>
                  <a:endParaRPr lang="ko-KR" altLang="en-US" sz="1200" dirty="0">
                    <a:latin typeface="SamsungOne 400" panose="020B0503030303020204" pitchFamily="34" charset="0"/>
                  </a:endParaRPr>
                </a:p>
              </p:txBody>
            </p:sp>
            <p:sp>
              <p:nvSpPr>
                <p:cNvPr id="33" name="TextBox 32">
                  <a:extLst>
                    <a:ext uri="{FF2B5EF4-FFF2-40B4-BE49-F238E27FC236}">
                      <a16:creationId xmlns="" xmlns:a16="http://schemas.microsoft.com/office/drawing/2014/main" id="{796D820B-45B7-453E-B24A-B609FA1FAAB6}"/>
                    </a:ext>
                  </a:extLst>
                </p:cNvPr>
                <p:cNvSpPr txBox="1"/>
                <p:nvPr/>
              </p:nvSpPr>
              <p:spPr>
                <a:xfrm>
                  <a:off x="3024353" y="4468470"/>
                  <a:ext cx="250069"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750</a:t>
                  </a:r>
                  <a:endParaRPr lang="ko-KR" altLang="en-US" sz="1200" dirty="0">
                    <a:latin typeface="SamsungOne 400" panose="020B0503030303020204" pitchFamily="34" charset="0"/>
                  </a:endParaRPr>
                </a:p>
              </p:txBody>
            </p:sp>
            <p:sp>
              <p:nvSpPr>
                <p:cNvPr id="34" name="TextBox 33">
                  <a:extLst>
                    <a:ext uri="{FF2B5EF4-FFF2-40B4-BE49-F238E27FC236}">
                      <a16:creationId xmlns="" xmlns:a16="http://schemas.microsoft.com/office/drawing/2014/main" id="{A42DCD7E-F779-4455-9024-8CE2FFB97693}"/>
                    </a:ext>
                  </a:extLst>
                </p:cNvPr>
                <p:cNvSpPr txBox="1"/>
                <p:nvPr/>
              </p:nvSpPr>
              <p:spPr>
                <a:xfrm>
                  <a:off x="3330615" y="4468470"/>
                  <a:ext cx="346249"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1000</a:t>
                  </a:r>
                  <a:endParaRPr lang="ko-KR" altLang="en-US" sz="1200" dirty="0">
                    <a:latin typeface="SamsungOne 400" panose="020B0503030303020204" pitchFamily="34" charset="0"/>
                  </a:endParaRPr>
                </a:p>
              </p:txBody>
            </p:sp>
            <p:sp>
              <p:nvSpPr>
                <p:cNvPr id="35" name="TextBox 34">
                  <a:extLst>
                    <a:ext uri="{FF2B5EF4-FFF2-40B4-BE49-F238E27FC236}">
                      <a16:creationId xmlns="" xmlns:a16="http://schemas.microsoft.com/office/drawing/2014/main" id="{FFEE013D-2E65-46B9-B8D4-CFC1F44D2D0A}"/>
                    </a:ext>
                  </a:extLst>
                </p:cNvPr>
                <p:cNvSpPr txBox="1"/>
                <p:nvPr/>
              </p:nvSpPr>
              <p:spPr>
                <a:xfrm>
                  <a:off x="3696189" y="4468470"/>
                  <a:ext cx="323807"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1250</a:t>
                  </a:r>
                  <a:endParaRPr lang="ko-KR" altLang="en-US" sz="1200" dirty="0">
                    <a:latin typeface="SamsungOne 400" panose="020B0503030303020204" pitchFamily="34" charset="0"/>
                  </a:endParaRPr>
                </a:p>
              </p:txBody>
            </p:sp>
            <p:sp>
              <p:nvSpPr>
                <p:cNvPr id="36" name="TextBox 35">
                  <a:extLst>
                    <a:ext uri="{FF2B5EF4-FFF2-40B4-BE49-F238E27FC236}">
                      <a16:creationId xmlns="" xmlns:a16="http://schemas.microsoft.com/office/drawing/2014/main" id="{61137C0B-11C9-4196-A37D-97C811CB5B60}"/>
                    </a:ext>
                  </a:extLst>
                </p:cNvPr>
                <p:cNvSpPr txBox="1"/>
                <p:nvPr/>
              </p:nvSpPr>
              <p:spPr>
                <a:xfrm>
                  <a:off x="4044128" y="4468470"/>
                  <a:ext cx="336631"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1500</a:t>
                  </a:r>
                  <a:endParaRPr lang="ko-KR" altLang="en-US" sz="1200" dirty="0">
                    <a:latin typeface="SamsungOne 400" panose="020B0503030303020204" pitchFamily="34" charset="0"/>
                  </a:endParaRPr>
                </a:p>
              </p:txBody>
            </p:sp>
            <p:sp>
              <p:nvSpPr>
                <p:cNvPr id="37" name="TextBox 36">
                  <a:extLst>
                    <a:ext uri="{FF2B5EF4-FFF2-40B4-BE49-F238E27FC236}">
                      <a16:creationId xmlns="" xmlns:a16="http://schemas.microsoft.com/office/drawing/2014/main" id="{60EE3768-4188-4C1F-B12D-8755925C4460}"/>
                    </a:ext>
                  </a:extLst>
                </p:cNvPr>
                <p:cNvSpPr txBox="1"/>
                <p:nvPr/>
              </p:nvSpPr>
              <p:spPr>
                <a:xfrm>
                  <a:off x="4408100" y="4468470"/>
                  <a:ext cx="317395"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1750</a:t>
                  </a:r>
                  <a:endParaRPr lang="ko-KR" altLang="en-US" sz="1200" dirty="0">
                    <a:latin typeface="SamsungOne 400" panose="020B0503030303020204" pitchFamily="34" charset="0"/>
                  </a:endParaRPr>
                </a:p>
              </p:txBody>
            </p:sp>
            <p:sp>
              <p:nvSpPr>
                <p:cNvPr id="38" name="TextBox 37">
                  <a:extLst>
                    <a:ext uri="{FF2B5EF4-FFF2-40B4-BE49-F238E27FC236}">
                      <a16:creationId xmlns="" xmlns:a16="http://schemas.microsoft.com/office/drawing/2014/main" id="{8987EDB1-22EC-42FD-847D-FE94B95AC962}"/>
                    </a:ext>
                  </a:extLst>
                </p:cNvPr>
                <p:cNvSpPr txBox="1"/>
                <p:nvPr/>
              </p:nvSpPr>
              <p:spPr>
                <a:xfrm>
                  <a:off x="1649483" y="2726504"/>
                  <a:ext cx="253274"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100</a:t>
                  </a:r>
                  <a:endParaRPr lang="ko-KR" altLang="en-US" sz="1200" dirty="0">
                    <a:latin typeface="SamsungOne 400" panose="020B0503030303020204" pitchFamily="34" charset="0"/>
                  </a:endParaRPr>
                </a:p>
              </p:txBody>
            </p:sp>
            <p:sp>
              <p:nvSpPr>
                <p:cNvPr id="39" name="TextBox 38">
                  <a:extLst>
                    <a:ext uri="{FF2B5EF4-FFF2-40B4-BE49-F238E27FC236}">
                      <a16:creationId xmlns="" xmlns:a16="http://schemas.microsoft.com/office/drawing/2014/main" id="{C8501472-AA4A-4E53-8346-0B528EF71DD9}"/>
                    </a:ext>
                  </a:extLst>
                </p:cNvPr>
                <p:cNvSpPr txBox="1"/>
                <p:nvPr/>
              </p:nvSpPr>
              <p:spPr>
                <a:xfrm>
                  <a:off x="1721617" y="3102641"/>
                  <a:ext cx="181140"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80</a:t>
                  </a:r>
                  <a:endParaRPr lang="ko-KR" altLang="en-US" sz="1200" dirty="0">
                    <a:latin typeface="SamsungOne 400" panose="020B0503030303020204" pitchFamily="34" charset="0"/>
                  </a:endParaRPr>
                </a:p>
              </p:txBody>
            </p:sp>
            <p:sp>
              <p:nvSpPr>
                <p:cNvPr id="40" name="TextBox 39">
                  <a:extLst>
                    <a:ext uri="{FF2B5EF4-FFF2-40B4-BE49-F238E27FC236}">
                      <a16:creationId xmlns="" xmlns:a16="http://schemas.microsoft.com/office/drawing/2014/main" id="{C90993C1-C57C-44A8-B556-68C5B9D720B7}"/>
                    </a:ext>
                  </a:extLst>
                </p:cNvPr>
                <p:cNvSpPr txBox="1"/>
                <p:nvPr/>
              </p:nvSpPr>
              <p:spPr>
                <a:xfrm>
                  <a:off x="1724823" y="3478778"/>
                  <a:ext cx="177934"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60</a:t>
                  </a:r>
                  <a:endParaRPr lang="ko-KR" altLang="en-US" sz="1200" dirty="0">
                    <a:latin typeface="SamsungOne 400" panose="020B0503030303020204" pitchFamily="34" charset="0"/>
                  </a:endParaRPr>
                </a:p>
              </p:txBody>
            </p:sp>
            <p:sp>
              <p:nvSpPr>
                <p:cNvPr id="41" name="TextBox 40">
                  <a:extLst>
                    <a:ext uri="{FF2B5EF4-FFF2-40B4-BE49-F238E27FC236}">
                      <a16:creationId xmlns="" xmlns:a16="http://schemas.microsoft.com/office/drawing/2014/main" id="{2E53B622-9CC0-4BE5-A6A7-6E83EE7D6CE6}"/>
                    </a:ext>
                  </a:extLst>
                </p:cNvPr>
                <p:cNvSpPr txBox="1"/>
                <p:nvPr/>
              </p:nvSpPr>
              <p:spPr>
                <a:xfrm>
                  <a:off x="1723221" y="3854915"/>
                  <a:ext cx="179536"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40</a:t>
                  </a:r>
                  <a:endParaRPr lang="ko-KR" altLang="en-US" sz="1200" dirty="0">
                    <a:latin typeface="SamsungOne 400" panose="020B0503030303020204" pitchFamily="34" charset="0"/>
                  </a:endParaRPr>
                </a:p>
              </p:txBody>
            </p:sp>
            <p:sp>
              <p:nvSpPr>
                <p:cNvPr id="42" name="TextBox 41">
                  <a:extLst>
                    <a:ext uri="{FF2B5EF4-FFF2-40B4-BE49-F238E27FC236}">
                      <a16:creationId xmlns="" xmlns:a16="http://schemas.microsoft.com/office/drawing/2014/main" id="{060F69A9-8FCF-48FB-AAFB-D7A0195D848B}"/>
                    </a:ext>
                  </a:extLst>
                </p:cNvPr>
                <p:cNvSpPr txBox="1"/>
                <p:nvPr/>
              </p:nvSpPr>
              <p:spPr>
                <a:xfrm>
                  <a:off x="1729633" y="4231052"/>
                  <a:ext cx="173124"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20</a:t>
                  </a:r>
                  <a:endParaRPr lang="ko-KR" altLang="en-US" sz="1200" dirty="0">
                    <a:latin typeface="SamsungOne 400" panose="020B0503030303020204" pitchFamily="34" charset="0"/>
                  </a:endParaRPr>
                </a:p>
              </p:txBody>
            </p:sp>
          </p:grpSp>
          <p:sp>
            <p:nvSpPr>
              <p:cNvPr id="18" name="TextBox 17">
                <a:extLst>
                  <a:ext uri="{FF2B5EF4-FFF2-40B4-BE49-F238E27FC236}">
                    <a16:creationId xmlns="" xmlns:a16="http://schemas.microsoft.com/office/drawing/2014/main" id="{F8EDF21B-561B-4356-AE4F-BA1A635D8C11}"/>
                  </a:ext>
                </a:extLst>
              </p:cNvPr>
              <p:cNvSpPr txBox="1"/>
              <p:nvPr/>
            </p:nvSpPr>
            <p:spPr>
              <a:xfrm>
                <a:off x="3204949" y="4705881"/>
                <a:ext cx="448842" cy="200055"/>
              </a:xfrm>
              <a:prstGeom prst="rect">
                <a:avLst/>
              </a:prstGeom>
              <a:noFill/>
            </p:spPr>
            <p:txBody>
              <a:bodyPr wrap="none" lIns="0" tIns="0" rIns="0" bIns="0" rtlCol="0">
                <a:spAutoFit/>
              </a:bodyPr>
              <a:lstStyle/>
              <a:p>
                <a:pPr algn="ctr"/>
                <a:r>
                  <a:rPr lang="en-US" altLang="ko-KR" sz="1300" b="1" dirty="0">
                    <a:latin typeface="SamsungOne 400" panose="020B0503030303020204" pitchFamily="34" charset="0"/>
                  </a:rPr>
                  <a:t>Epoch</a:t>
                </a:r>
                <a:endParaRPr lang="ko-KR" altLang="en-US" sz="1300" b="1" dirty="0">
                  <a:latin typeface="SamsungOne 400" panose="020B0503030303020204" pitchFamily="34" charset="0"/>
                </a:endParaRPr>
              </a:p>
            </p:txBody>
          </p:sp>
          <p:sp>
            <p:nvSpPr>
              <p:cNvPr id="19" name="TextBox 18">
                <a:extLst>
                  <a:ext uri="{FF2B5EF4-FFF2-40B4-BE49-F238E27FC236}">
                    <a16:creationId xmlns="" xmlns:a16="http://schemas.microsoft.com/office/drawing/2014/main" id="{5A8E9163-B36B-40E9-88D4-CF0E1B105491}"/>
                  </a:ext>
                </a:extLst>
              </p:cNvPr>
              <p:cNvSpPr txBox="1"/>
              <p:nvPr/>
            </p:nvSpPr>
            <p:spPr>
              <a:xfrm rot="16200000">
                <a:off x="1390239" y="3378751"/>
                <a:ext cx="322204" cy="200055"/>
              </a:xfrm>
              <a:prstGeom prst="rect">
                <a:avLst/>
              </a:prstGeom>
              <a:noFill/>
            </p:spPr>
            <p:txBody>
              <a:bodyPr wrap="none" lIns="0" tIns="0" rIns="0" bIns="0" rtlCol="0">
                <a:spAutoFit/>
              </a:bodyPr>
              <a:lstStyle/>
              <a:p>
                <a:pPr algn="r"/>
                <a:r>
                  <a:rPr lang="en-US" altLang="ko-KR" sz="1300" b="1" dirty="0">
                    <a:latin typeface="SamsungOne 400" panose="020B0503030303020204" pitchFamily="34" charset="0"/>
                    <a:ea typeface="SamsungOne 400" panose="020B0503030303020204" pitchFamily="34" charset="0"/>
                  </a:rPr>
                  <a:t>MSE</a:t>
                </a:r>
                <a:endParaRPr lang="ko-KR" altLang="en-US" sz="1300" b="1" dirty="0">
                  <a:latin typeface="SamsungOne 400" panose="020B0503030303020204" pitchFamily="34" charset="0"/>
                </a:endParaRPr>
              </a:p>
            </p:txBody>
          </p:sp>
          <p:sp>
            <p:nvSpPr>
              <p:cNvPr id="20" name="TextBox 19">
                <a:extLst>
                  <a:ext uri="{FF2B5EF4-FFF2-40B4-BE49-F238E27FC236}">
                    <a16:creationId xmlns="" xmlns:a16="http://schemas.microsoft.com/office/drawing/2014/main" id="{97BA11CE-83D0-4196-AC89-5993DEFE6193}"/>
                  </a:ext>
                </a:extLst>
              </p:cNvPr>
              <p:cNvSpPr txBox="1"/>
              <p:nvPr/>
            </p:nvSpPr>
            <p:spPr>
              <a:xfrm>
                <a:off x="2838666" y="2273258"/>
                <a:ext cx="1181414" cy="200055"/>
              </a:xfrm>
              <a:prstGeom prst="rect">
                <a:avLst/>
              </a:prstGeom>
              <a:noFill/>
            </p:spPr>
            <p:txBody>
              <a:bodyPr wrap="none" lIns="0" tIns="0" rIns="0" bIns="0" rtlCol="0">
                <a:spAutoFit/>
              </a:bodyPr>
              <a:lstStyle/>
              <a:p>
                <a:pPr algn="ctr"/>
                <a:r>
                  <a:rPr lang="en-US" altLang="ko-KR" sz="1300" b="1" dirty="0">
                    <a:latin typeface="SamsungOne 400" panose="020B0503030303020204" pitchFamily="34" charset="0"/>
                  </a:rPr>
                  <a:t>Training History</a:t>
                </a:r>
                <a:endParaRPr lang="ko-KR" altLang="en-US" sz="1300" b="1" dirty="0">
                  <a:latin typeface="SamsungOne 400" panose="020B0503030303020204" pitchFamily="34" charset="0"/>
                </a:endParaRPr>
              </a:p>
            </p:txBody>
          </p:sp>
          <p:sp>
            <p:nvSpPr>
              <p:cNvPr id="21" name="TextBox 20">
                <a:extLst>
                  <a:ext uri="{FF2B5EF4-FFF2-40B4-BE49-F238E27FC236}">
                    <a16:creationId xmlns="" xmlns:a16="http://schemas.microsoft.com/office/drawing/2014/main" id="{551E7E78-D402-4511-A025-BCD54CC74D20}"/>
                  </a:ext>
                </a:extLst>
              </p:cNvPr>
              <p:cNvSpPr txBox="1"/>
              <p:nvPr/>
            </p:nvSpPr>
            <p:spPr>
              <a:xfrm>
                <a:off x="4158838" y="2541838"/>
                <a:ext cx="695703" cy="369332"/>
              </a:xfrm>
              <a:prstGeom prst="rect">
                <a:avLst/>
              </a:prstGeom>
              <a:noFill/>
            </p:spPr>
            <p:txBody>
              <a:bodyPr wrap="none" lIns="0" tIns="0" rIns="0" bIns="0" rtlCol="0">
                <a:spAutoFit/>
              </a:bodyPr>
              <a:lstStyle/>
              <a:p>
                <a:r>
                  <a:rPr lang="en-US" altLang="ko-KR" sz="1200" dirty="0">
                    <a:latin typeface="SamsungOne 400" panose="020B0503030303020204" pitchFamily="34" charset="0"/>
                  </a:rPr>
                  <a:t>Train</a:t>
                </a:r>
              </a:p>
              <a:p>
                <a:r>
                  <a:rPr lang="en-US" altLang="ko-KR" sz="1200" dirty="0">
                    <a:latin typeface="SamsungOne 400" panose="020B0503030303020204" pitchFamily="34" charset="0"/>
                  </a:rPr>
                  <a:t>Validation</a:t>
                </a:r>
                <a:endParaRPr lang="ko-KR" altLang="en-US" sz="1200" dirty="0">
                  <a:latin typeface="SamsungOne 400" panose="020B0503030303020204" pitchFamily="34" charset="0"/>
                </a:endParaRPr>
              </a:p>
            </p:txBody>
          </p:sp>
          <p:cxnSp>
            <p:nvCxnSpPr>
              <p:cNvPr id="22" name="직선 연결선 21">
                <a:extLst>
                  <a:ext uri="{FF2B5EF4-FFF2-40B4-BE49-F238E27FC236}">
                    <a16:creationId xmlns="" xmlns:a16="http://schemas.microsoft.com/office/drawing/2014/main" id="{984D69D0-7F3A-40C5-936F-86DA8E4F904B}"/>
                  </a:ext>
                </a:extLst>
              </p:cNvPr>
              <p:cNvCxnSpPr/>
              <p:nvPr/>
            </p:nvCxnSpPr>
            <p:spPr>
              <a:xfrm>
                <a:off x="3863977" y="2636912"/>
                <a:ext cx="216024" cy="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1386B4D5-8C3F-48B4-8550-AA079BACE1EB}"/>
                  </a:ext>
                </a:extLst>
              </p:cNvPr>
              <p:cNvCxnSpPr/>
              <p:nvPr/>
            </p:nvCxnSpPr>
            <p:spPr>
              <a:xfrm>
                <a:off x="3863977" y="2803153"/>
                <a:ext cx="21602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자유형: 도형 65">
                <a:extLst>
                  <a:ext uri="{FF2B5EF4-FFF2-40B4-BE49-F238E27FC236}">
                    <a16:creationId xmlns="" xmlns:a16="http://schemas.microsoft.com/office/drawing/2014/main" id="{02CDE20B-2BB3-445B-9DEB-7BEFD3385A95}"/>
                  </a:ext>
                </a:extLst>
              </p:cNvPr>
              <p:cNvSpPr/>
              <p:nvPr/>
            </p:nvSpPr>
            <p:spPr>
              <a:xfrm>
                <a:off x="2080260" y="2575560"/>
                <a:ext cx="2689860" cy="1676400"/>
              </a:xfrm>
              <a:custGeom>
                <a:avLst/>
                <a:gdLst>
                  <a:gd name="connsiteX0" fmla="*/ 0 w 2689860"/>
                  <a:gd name="connsiteY0" fmla="*/ 0 h 1676400"/>
                  <a:gd name="connsiteX1" fmla="*/ 41910 w 2689860"/>
                  <a:gd name="connsiteY1" fmla="*/ 373380 h 1676400"/>
                  <a:gd name="connsiteX2" fmla="*/ 102870 w 2689860"/>
                  <a:gd name="connsiteY2" fmla="*/ 697230 h 1676400"/>
                  <a:gd name="connsiteX3" fmla="*/ 205740 w 2689860"/>
                  <a:gd name="connsiteY3" fmla="*/ 948690 h 1676400"/>
                  <a:gd name="connsiteX4" fmla="*/ 411480 w 2689860"/>
                  <a:gd name="connsiteY4" fmla="*/ 1162050 h 1676400"/>
                  <a:gd name="connsiteX5" fmla="*/ 716280 w 2689860"/>
                  <a:gd name="connsiteY5" fmla="*/ 13944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 name="connsiteX0" fmla="*/ 0 w 2689860"/>
                  <a:gd name="connsiteY0" fmla="*/ 0 h 1676400"/>
                  <a:gd name="connsiteX1" fmla="*/ 41910 w 2689860"/>
                  <a:gd name="connsiteY1" fmla="*/ 373380 h 1676400"/>
                  <a:gd name="connsiteX2" fmla="*/ 102870 w 2689860"/>
                  <a:gd name="connsiteY2" fmla="*/ 697230 h 1676400"/>
                  <a:gd name="connsiteX3" fmla="*/ 205740 w 2689860"/>
                  <a:gd name="connsiteY3" fmla="*/ 948690 h 1676400"/>
                  <a:gd name="connsiteX4" fmla="*/ 411480 w 2689860"/>
                  <a:gd name="connsiteY4" fmla="*/ 1162050 h 1676400"/>
                  <a:gd name="connsiteX5" fmla="*/ 716280 w 2689860"/>
                  <a:gd name="connsiteY5" fmla="*/ 13817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 name="connsiteX0" fmla="*/ 0 w 2689860"/>
                  <a:gd name="connsiteY0" fmla="*/ 0 h 1676400"/>
                  <a:gd name="connsiteX1" fmla="*/ 41910 w 2689860"/>
                  <a:gd name="connsiteY1" fmla="*/ 373380 h 1676400"/>
                  <a:gd name="connsiteX2" fmla="*/ 97790 w 2689860"/>
                  <a:gd name="connsiteY2" fmla="*/ 702310 h 1676400"/>
                  <a:gd name="connsiteX3" fmla="*/ 205740 w 2689860"/>
                  <a:gd name="connsiteY3" fmla="*/ 948690 h 1676400"/>
                  <a:gd name="connsiteX4" fmla="*/ 411480 w 2689860"/>
                  <a:gd name="connsiteY4" fmla="*/ 1162050 h 1676400"/>
                  <a:gd name="connsiteX5" fmla="*/ 716280 w 2689860"/>
                  <a:gd name="connsiteY5" fmla="*/ 13817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860" h="1676400">
                    <a:moveTo>
                      <a:pt x="0" y="0"/>
                    </a:moveTo>
                    <a:cubicBezTo>
                      <a:pt x="12382" y="128587"/>
                      <a:pt x="25612" y="256328"/>
                      <a:pt x="41910" y="373380"/>
                    </a:cubicBezTo>
                    <a:cubicBezTo>
                      <a:pt x="58208" y="490432"/>
                      <a:pt x="70485" y="606425"/>
                      <a:pt x="97790" y="702310"/>
                    </a:cubicBezTo>
                    <a:cubicBezTo>
                      <a:pt x="125095" y="798195"/>
                      <a:pt x="153458" y="872067"/>
                      <a:pt x="205740" y="948690"/>
                    </a:cubicBezTo>
                    <a:cubicBezTo>
                      <a:pt x="258022" y="1025313"/>
                      <a:pt x="326390" y="1089872"/>
                      <a:pt x="411480" y="1162050"/>
                    </a:cubicBezTo>
                    <a:cubicBezTo>
                      <a:pt x="496570" y="1234228"/>
                      <a:pt x="576580" y="1313180"/>
                      <a:pt x="716280" y="1381760"/>
                    </a:cubicBezTo>
                    <a:cubicBezTo>
                      <a:pt x="855980" y="1450340"/>
                      <a:pt x="1064260" y="1530138"/>
                      <a:pt x="1249680" y="1573530"/>
                    </a:cubicBezTo>
                    <a:cubicBezTo>
                      <a:pt x="1435100" y="1616922"/>
                      <a:pt x="1640840" y="1626235"/>
                      <a:pt x="1828800" y="1642110"/>
                    </a:cubicBezTo>
                    <a:cubicBezTo>
                      <a:pt x="2016760" y="1657985"/>
                      <a:pt x="2233930" y="1663065"/>
                      <a:pt x="2377440" y="1668780"/>
                    </a:cubicBezTo>
                    <a:cubicBezTo>
                      <a:pt x="2520950" y="1674495"/>
                      <a:pt x="2605405" y="1675447"/>
                      <a:pt x="2689860" y="1676400"/>
                    </a:cubicBezTo>
                  </a:path>
                </a:pathLst>
              </a:cu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자유형: 도형 66">
                <a:extLst>
                  <a:ext uri="{FF2B5EF4-FFF2-40B4-BE49-F238E27FC236}">
                    <a16:creationId xmlns="" xmlns:a16="http://schemas.microsoft.com/office/drawing/2014/main" id="{F1BCEDF7-7AC5-41F6-8192-6E573FD19229}"/>
                  </a:ext>
                </a:extLst>
              </p:cNvPr>
              <p:cNvSpPr/>
              <p:nvPr/>
            </p:nvSpPr>
            <p:spPr>
              <a:xfrm>
                <a:off x="2072640" y="2979420"/>
                <a:ext cx="2701290" cy="1348740"/>
              </a:xfrm>
              <a:custGeom>
                <a:avLst/>
                <a:gdLst>
                  <a:gd name="connsiteX0" fmla="*/ 0 w 2701290"/>
                  <a:gd name="connsiteY0" fmla="*/ 0 h 1348740"/>
                  <a:gd name="connsiteX1" fmla="*/ 45720 w 2701290"/>
                  <a:gd name="connsiteY1" fmla="*/ 369570 h 1348740"/>
                  <a:gd name="connsiteX2" fmla="*/ 121920 w 2701290"/>
                  <a:gd name="connsiteY2" fmla="*/ 681990 h 1348740"/>
                  <a:gd name="connsiteX3" fmla="*/ 354330 w 2701290"/>
                  <a:gd name="connsiteY3" fmla="*/ 92583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 name="connsiteX0" fmla="*/ 0 w 2701290"/>
                  <a:gd name="connsiteY0" fmla="*/ 0 h 1348740"/>
                  <a:gd name="connsiteX1" fmla="*/ 45720 w 2701290"/>
                  <a:gd name="connsiteY1" fmla="*/ 369570 h 1348740"/>
                  <a:gd name="connsiteX2" fmla="*/ 121920 w 2701290"/>
                  <a:gd name="connsiteY2" fmla="*/ 681990 h 1348740"/>
                  <a:gd name="connsiteX3" fmla="*/ 356870 w 2701290"/>
                  <a:gd name="connsiteY3" fmla="*/ 92329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 name="connsiteX0" fmla="*/ 0 w 2701290"/>
                  <a:gd name="connsiteY0" fmla="*/ 0 h 1348740"/>
                  <a:gd name="connsiteX1" fmla="*/ 45720 w 2701290"/>
                  <a:gd name="connsiteY1" fmla="*/ 369570 h 1348740"/>
                  <a:gd name="connsiteX2" fmla="*/ 137160 w 2701290"/>
                  <a:gd name="connsiteY2" fmla="*/ 692150 h 1348740"/>
                  <a:gd name="connsiteX3" fmla="*/ 356870 w 2701290"/>
                  <a:gd name="connsiteY3" fmla="*/ 92329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1290" h="1348740">
                    <a:moveTo>
                      <a:pt x="0" y="0"/>
                    </a:moveTo>
                    <a:cubicBezTo>
                      <a:pt x="12700" y="127952"/>
                      <a:pt x="22860" y="254212"/>
                      <a:pt x="45720" y="369570"/>
                    </a:cubicBezTo>
                    <a:cubicBezTo>
                      <a:pt x="68580" y="484928"/>
                      <a:pt x="85302" y="599863"/>
                      <a:pt x="137160" y="692150"/>
                    </a:cubicBezTo>
                    <a:cubicBezTo>
                      <a:pt x="189018" y="784437"/>
                      <a:pt x="258445" y="852593"/>
                      <a:pt x="356870" y="923290"/>
                    </a:cubicBezTo>
                    <a:cubicBezTo>
                      <a:pt x="455295" y="993987"/>
                      <a:pt x="601768" y="1065107"/>
                      <a:pt x="727710" y="1116330"/>
                    </a:cubicBezTo>
                    <a:cubicBezTo>
                      <a:pt x="853652" y="1167553"/>
                      <a:pt x="980440" y="1202690"/>
                      <a:pt x="1112520" y="1230630"/>
                    </a:cubicBezTo>
                    <a:cubicBezTo>
                      <a:pt x="1244600" y="1258570"/>
                      <a:pt x="1363980" y="1266825"/>
                      <a:pt x="1520190" y="1283970"/>
                    </a:cubicBezTo>
                    <a:cubicBezTo>
                      <a:pt x="1676400" y="1301115"/>
                      <a:pt x="1852930" y="1322705"/>
                      <a:pt x="2049780" y="1333500"/>
                    </a:cubicBezTo>
                    <a:cubicBezTo>
                      <a:pt x="2246630" y="1344295"/>
                      <a:pt x="2473960" y="1346517"/>
                      <a:pt x="2701290" y="1348740"/>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spTree>
    <p:extLst>
      <p:ext uri="{BB962C8B-B14F-4D97-AF65-F5344CB8AC3E}">
        <p14:creationId xmlns:p14="http://schemas.microsoft.com/office/powerpoint/2010/main" val="9340805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Testing</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1" name="그룹 20"/>
          <p:cNvGrpSpPr/>
          <p:nvPr/>
        </p:nvGrpSpPr>
        <p:grpSpPr>
          <a:xfrm>
            <a:off x="685801" y="1700808"/>
            <a:ext cx="8658225" cy="4284476"/>
            <a:chOff x="685801" y="1700808"/>
            <a:chExt cx="8658225" cy="4284476"/>
          </a:xfrm>
        </p:grpSpPr>
        <p:sp>
          <p:nvSpPr>
            <p:cNvPr id="22" name="직사각형 21">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Predict and test using a formula.</a:t>
              </a:r>
            </a:p>
          </p:txBody>
        </p:sp>
        <p:sp>
          <p:nvSpPr>
            <p:cNvPr id="23"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12294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4" name="직사각형 23">
              <a:extLst>
                <a:ext uri="{FF2B5EF4-FFF2-40B4-BE49-F238E27FC236}">
                  <a16:creationId xmlns="" xmlns:a16="http://schemas.microsoft.com/office/drawing/2014/main" id="{3CC59EDF-4652-4D0B-AC0C-978AA1454F69}"/>
                </a:ext>
              </a:extLst>
            </p:cNvPr>
            <p:cNvSpPr/>
            <p:nvPr/>
          </p:nvSpPr>
          <p:spPr>
            <a:xfrm>
              <a:off x="702940" y="34290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the evaluate() method.</a:t>
              </a:r>
            </a:p>
          </p:txBody>
        </p:sp>
        <p:sp>
          <p:nvSpPr>
            <p:cNvPr id="26" name="모서리가 둥근 직사각형 4">
              <a:extLst>
                <a:ext uri="{FF2B5EF4-FFF2-40B4-BE49-F238E27FC236}">
                  <a16:creationId xmlns="" xmlns:a16="http://schemas.microsoft.com/office/drawing/2014/main" id="{BD1C9FAC-CA23-41E7-B591-B9FA428C1710}"/>
                </a:ext>
              </a:extLst>
            </p:cNvPr>
            <p:cNvSpPr/>
            <p:nvPr/>
          </p:nvSpPr>
          <p:spPr>
            <a:xfrm>
              <a:off x="685801" y="3774461"/>
              <a:ext cx="8658224" cy="12767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그림 29">
              <a:extLst>
                <a:ext uri="{FF2B5EF4-FFF2-40B4-BE49-F238E27FC236}">
                  <a16:creationId xmlns="" xmlns:a16="http://schemas.microsoft.com/office/drawing/2014/main" id="{089D9498-32C5-4B55-9513-B8D6AF5D4DE0}"/>
                </a:ext>
              </a:extLst>
            </p:cNvPr>
            <p:cNvPicPr>
              <a:picLocks noChangeAspect="1"/>
            </p:cNvPicPr>
            <p:nvPr/>
          </p:nvPicPr>
          <p:blipFill rotWithShape="1">
            <a:blip r:embed="rId3"/>
            <a:srcRect l="1590" t="2110" r="24929"/>
            <a:stretch/>
          </p:blipFill>
          <p:spPr>
            <a:xfrm>
              <a:off x="810952" y="2125472"/>
              <a:ext cx="8533073" cy="1047441"/>
            </a:xfrm>
            <a:prstGeom prst="rect">
              <a:avLst/>
            </a:prstGeom>
            <a:ln>
              <a:noFill/>
            </a:ln>
          </p:spPr>
        </p:pic>
        <p:pic>
          <p:nvPicPr>
            <p:cNvPr id="31" name="그림 30">
              <a:extLst>
                <a:ext uri="{FF2B5EF4-FFF2-40B4-BE49-F238E27FC236}">
                  <a16:creationId xmlns="" xmlns:a16="http://schemas.microsoft.com/office/drawing/2014/main" id="{BF62B4C0-4DC2-474D-8D53-F7C53F6CFEA0}"/>
                </a:ext>
              </a:extLst>
            </p:cNvPr>
            <p:cNvPicPr>
              <a:picLocks noChangeAspect="1"/>
            </p:cNvPicPr>
            <p:nvPr/>
          </p:nvPicPr>
          <p:blipFill rotWithShape="1">
            <a:blip r:embed="rId4"/>
            <a:srcRect l="846" r="25673"/>
            <a:stretch/>
          </p:blipFill>
          <p:spPr>
            <a:xfrm>
              <a:off x="810952" y="3826210"/>
              <a:ext cx="8533073" cy="1136383"/>
            </a:xfrm>
            <a:prstGeom prst="rect">
              <a:avLst/>
            </a:prstGeom>
            <a:ln>
              <a:noFill/>
            </a:ln>
          </p:spPr>
        </p:pic>
        <p:grpSp>
          <p:nvGrpSpPr>
            <p:cNvPr id="32" name="그룹 31">
              <a:extLst>
                <a:ext uri="{FF2B5EF4-FFF2-40B4-BE49-F238E27FC236}">
                  <a16:creationId xmlns="" xmlns:a16="http://schemas.microsoft.com/office/drawing/2014/main" id="{5ECE232E-73BE-4E59-A9AE-727BD4588A91}"/>
                </a:ext>
              </a:extLst>
            </p:cNvPr>
            <p:cNvGrpSpPr/>
            <p:nvPr/>
          </p:nvGrpSpPr>
          <p:grpSpPr>
            <a:xfrm>
              <a:off x="685802" y="5168084"/>
              <a:ext cx="8658224" cy="817200"/>
              <a:chOff x="559818" y="3081411"/>
              <a:chExt cx="8658224" cy="817200"/>
            </a:xfrm>
          </p:grpSpPr>
          <p:sp>
            <p:nvSpPr>
              <p:cNvPr id="33" name="모서리가 둥근 직사각형 4">
                <a:extLst>
                  <a:ext uri="{FF2B5EF4-FFF2-40B4-BE49-F238E27FC236}">
                    <a16:creationId xmlns="" xmlns:a16="http://schemas.microsoft.com/office/drawing/2014/main" id="{3AA682C3-1359-4CF6-8635-3AF5B4F35880}"/>
                  </a:ext>
                </a:extLst>
              </p:cNvPr>
              <p:cNvSpPr/>
              <p:nvPr/>
            </p:nvSpPr>
            <p:spPr>
              <a:xfrm>
                <a:off x="559818" y="3081411"/>
                <a:ext cx="8658224" cy="8172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4" name="Picture 2" descr="Byte - Free electronics icons">
                <a:extLst>
                  <a:ext uri="{FF2B5EF4-FFF2-40B4-BE49-F238E27FC236}">
                    <a16:creationId xmlns="" xmlns:a16="http://schemas.microsoft.com/office/drawing/2014/main" id="{C4FFA753-38CA-468A-AB68-2FF07162543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0513973A-7B93-4E14-8D49-B5BD4D59D13D}"/>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6" name="TextBox 35">
                <a:extLst>
                  <a:ext uri="{FF2B5EF4-FFF2-40B4-BE49-F238E27FC236}">
                    <a16:creationId xmlns="" xmlns:a16="http://schemas.microsoft.com/office/drawing/2014/main" id="{AC74959C-DE2F-49DE-BB99-85D16974479C}"/>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Returns the 0 = loss value and 1 = metrics value.</a:t>
                </a:r>
              </a:p>
            </p:txBody>
          </p:sp>
        </p:grpSp>
      </p:grpSp>
    </p:spTree>
    <p:extLst>
      <p:ext uri="{BB962C8B-B14F-4D97-AF65-F5344CB8AC3E}">
        <p14:creationId xmlns:p14="http://schemas.microsoft.com/office/powerpoint/2010/main" val="38381228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Keras Functional API model</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5D08DAE7-6A79-36F0-655F-DB84BC838E33}"/>
              </a:ext>
            </a:extLst>
          </p:cNvPr>
          <p:cNvGrpSpPr/>
          <p:nvPr/>
        </p:nvGrpSpPr>
        <p:grpSpPr>
          <a:xfrm>
            <a:off x="685802" y="1806768"/>
            <a:ext cx="8658224" cy="736408"/>
            <a:chOff x="685802" y="1806768"/>
            <a:chExt cx="8658224" cy="736408"/>
          </a:xfrm>
        </p:grpSpPr>
        <p:sp>
          <p:nvSpPr>
            <p:cNvPr id="15" name="모서리가 둥근 직사각형 4">
              <a:extLst>
                <a:ext uri="{FF2B5EF4-FFF2-40B4-BE49-F238E27FC236}">
                  <a16:creationId xmlns="" xmlns:a16="http://schemas.microsoft.com/office/drawing/2014/main" id="{26FAC10E-7437-4318-9AC5-48DD353D8C3B}"/>
                </a:ext>
              </a:extLst>
            </p:cNvPr>
            <p:cNvSpPr/>
            <p:nvPr/>
          </p:nvSpPr>
          <p:spPr>
            <a:xfrm>
              <a:off x="685802" y="1806768"/>
              <a:ext cx="8658224" cy="736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25278909-907E-84EB-93FD-BF54899A339A}"/>
                </a:ext>
              </a:extLst>
            </p:cNvPr>
            <p:cNvPicPr>
              <a:picLocks noChangeAspect="1"/>
            </p:cNvPicPr>
            <p:nvPr/>
          </p:nvPicPr>
          <p:blipFill rotWithShape="1">
            <a:blip r:embed="rId3"/>
            <a:srcRect l="690" r="12568"/>
            <a:stretch/>
          </p:blipFill>
          <p:spPr>
            <a:xfrm>
              <a:off x="752475" y="1882031"/>
              <a:ext cx="8589938" cy="584394"/>
            </a:xfrm>
            <a:prstGeom prst="rect">
              <a:avLst/>
            </a:prstGeom>
          </p:spPr>
        </p:pic>
      </p:grpSp>
    </p:spTree>
    <p:extLst>
      <p:ext uri="{BB962C8B-B14F-4D97-AF65-F5344CB8AC3E}">
        <p14:creationId xmlns:p14="http://schemas.microsoft.com/office/powerpoint/2010/main" val="27995643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a Functional API model</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0" name="그룹 19"/>
          <p:cNvGrpSpPr/>
          <p:nvPr/>
        </p:nvGrpSpPr>
        <p:grpSpPr>
          <a:xfrm>
            <a:off x="685802" y="1806767"/>
            <a:ext cx="8658224" cy="2260001"/>
            <a:chOff x="685802" y="1806767"/>
            <a:chExt cx="8658224" cy="2260001"/>
          </a:xfrm>
        </p:grpSpPr>
        <p:sp>
          <p:nvSpPr>
            <p:cNvPr id="24" name="모서리가 둥근 직사각형 4">
              <a:extLst>
                <a:ext uri="{FF2B5EF4-FFF2-40B4-BE49-F238E27FC236}">
                  <a16:creationId xmlns="" xmlns:a16="http://schemas.microsoft.com/office/drawing/2014/main" id="{26FAC10E-7437-4318-9AC5-48DD353D8C3B}"/>
                </a:ext>
              </a:extLst>
            </p:cNvPr>
            <p:cNvSpPr/>
            <p:nvPr/>
          </p:nvSpPr>
          <p:spPr>
            <a:xfrm>
              <a:off x="685802" y="1806767"/>
              <a:ext cx="8658224" cy="8301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5" name="그룹 24">
              <a:extLst>
                <a:ext uri="{FF2B5EF4-FFF2-40B4-BE49-F238E27FC236}">
                  <a16:creationId xmlns="" xmlns:a16="http://schemas.microsoft.com/office/drawing/2014/main" id="{295210F3-AA47-459F-A0D8-59430477CE67}"/>
                </a:ext>
              </a:extLst>
            </p:cNvPr>
            <p:cNvGrpSpPr/>
            <p:nvPr/>
          </p:nvGrpSpPr>
          <p:grpSpPr>
            <a:xfrm>
              <a:off x="685802" y="2770768"/>
              <a:ext cx="8658224" cy="1296000"/>
              <a:chOff x="559818" y="3081411"/>
              <a:chExt cx="8658224" cy="1296000"/>
            </a:xfrm>
          </p:grpSpPr>
          <p:sp>
            <p:nvSpPr>
              <p:cNvPr id="30" name="모서리가 둥근 직사각형 4">
                <a:extLst>
                  <a:ext uri="{FF2B5EF4-FFF2-40B4-BE49-F238E27FC236}">
                    <a16:creationId xmlns="" xmlns:a16="http://schemas.microsoft.com/office/drawing/2014/main" id="{DE95F271-95C3-4F6E-99D1-B2B3CC102CC2}"/>
                  </a:ext>
                </a:extLst>
              </p:cNvPr>
              <p:cNvSpPr/>
              <p:nvPr/>
            </p:nvSpPr>
            <p:spPr>
              <a:xfrm>
                <a:off x="559818" y="3081411"/>
                <a:ext cx="8658224" cy="12960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 xmlns:a16="http://schemas.microsoft.com/office/drawing/2014/main" id="{C23A585E-F542-4239-BCA0-54A6D6B908F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90EAA0BF-3104-43E4-BDA8-D878E9FE58E0}"/>
                  </a:ext>
                </a:extLst>
              </p:cNvPr>
              <p:cNvSpPr txBox="1"/>
              <p:nvPr/>
            </p:nvSpPr>
            <p:spPr>
              <a:xfrm>
                <a:off x="907642" y="3168076"/>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102-1</a:t>
                </a:r>
              </a:p>
            </p:txBody>
          </p:sp>
          <p:sp>
            <p:nvSpPr>
              <p:cNvPr id="33" name="TextBox 32">
                <a:extLst>
                  <a:ext uri="{FF2B5EF4-FFF2-40B4-BE49-F238E27FC236}">
                    <a16:creationId xmlns="" xmlns:a16="http://schemas.microsoft.com/office/drawing/2014/main" id="{5CA446A3-7F29-4E35-B701-818515F7D43E}"/>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Input layer</a:t>
                </a:r>
              </a:p>
            </p:txBody>
          </p:sp>
          <p:pic>
            <p:nvPicPr>
              <p:cNvPr id="34" name="Picture 2" descr="Byte - Free electronics icons">
                <a:extLst>
                  <a:ext uri="{FF2B5EF4-FFF2-40B4-BE49-F238E27FC236}">
                    <a16:creationId xmlns="" xmlns:a16="http://schemas.microsoft.com/office/drawing/2014/main" id="{AB9F0649-758F-45B9-A392-C4F89BC1F393}"/>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773455"/>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A8AECACF-20A8-4DCB-A7EE-42335B77E402}"/>
                  </a:ext>
                </a:extLst>
              </p:cNvPr>
              <p:cNvSpPr txBox="1"/>
              <p:nvPr/>
            </p:nvSpPr>
            <p:spPr>
              <a:xfrm>
                <a:off x="907642" y="3740634"/>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102-2</a:t>
                </a:r>
              </a:p>
            </p:txBody>
          </p:sp>
          <p:sp>
            <p:nvSpPr>
              <p:cNvPr id="36" name="TextBox 35">
                <a:extLst>
                  <a:ext uri="{FF2B5EF4-FFF2-40B4-BE49-F238E27FC236}">
                    <a16:creationId xmlns="" xmlns:a16="http://schemas.microsoft.com/office/drawing/2014/main" id="{FF76594C-1D53-45ED-8240-ADB04C760444}"/>
                  </a:ext>
                </a:extLst>
              </p:cNvPr>
              <p:cNvSpPr txBox="1"/>
              <p:nvPr/>
            </p:nvSpPr>
            <p:spPr>
              <a:xfrm>
                <a:off x="1036273" y="4040033"/>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Output layer</a:t>
                </a:r>
              </a:p>
            </p:txBody>
          </p:sp>
        </p:grpSp>
        <p:pic>
          <p:nvPicPr>
            <p:cNvPr id="26" name="그림 25">
              <a:extLst>
                <a:ext uri="{FF2B5EF4-FFF2-40B4-BE49-F238E27FC236}">
                  <a16:creationId xmlns="" xmlns:a16="http://schemas.microsoft.com/office/drawing/2014/main" id="{AB63E126-DE07-4D6B-971C-B0989885C465}"/>
                </a:ext>
              </a:extLst>
            </p:cNvPr>
            <p:cNvPicPr>
              <a:picLocks noChangeAspect="1"/>
            </p:cNvPicPr>
            <p:nvPr/>
          </p:nvPicPr>
          <p:blipFill rotWithShape="1">
            <a:blip r:embed="rId4"/>
            <a:srcRect l="796" t="4438" r="24286" b="4891"/>
            <a:stretch/>
          </p:blipFill>
          <p:spPr>
            <a:xfrm>
              <a:off x="802836" y="1924359"/>
              <a:ext cx="8541190" cy="568537"/>
            </a:xfrm>
            <a:prstGeom prst="rect">
              <a:avLst/>
            </a:prstGeom>
            <a:ln>
              <a:noFill/>
            </a:ln>
          </p:spPr>
        </p:pic>
      </p:grpSp>
    </p:spTree>
    <p:extLst>
      <p:ext uri="{BB962C8B-B14F-4D97-AF65-F5344CB8AC3E}">
        <p14:creationId xmlns:p14="http://schemas.microsoft.com/office/powerpoint/2010/main" val="30412474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a Functional API model</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4" name="그룹 13"/>
          <p:cNvGrpSpPr/>
          <p:nvPr/>
        </p:nvGrpSpPr>
        <p:grpSpPr>
          <a:xfrm>
            <a:off x="685801" y="1700808"/>
            <a:ext cx="8658224" cy="3816424"/>
            <a:chOff x="685801" y="1700808"/>
            <a:chExt cx="8658224" cy="3816424"/>
          </a:xfrm>
        </p:grpSpPr>
        <p:sp>
          <p:nvSpPr>
            <p:cNvPr id="15" name="직사각형 14">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model and its summary</a:t>
              </a:r>
            </a:p>
          </p:txBody>
        </p:sp>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34650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4C6BA960-DEF0-4B43-A4FC-2CB4AE4026B4}"/>
                </a:ext>
              </a:extLst>
            </p:cNvPr>
            <p:cNvPicPr>
              <a:picLocks noChangeAspect="1"/>
            </p:cNvPicPr>
            <p:nvPr/>
          </p:nvPicPr>
          <p:blipFill rotWithShape="1">
            <a:blip r:embed="rId3"/>
            <a:srcRect l="866" t="1334" r="24381" b="1"/>
            <a:stretch/>
          </p:blipFill>
          <p:spPr>
            <a:xfrm>
              <a:off x="810952" y="2129883"/>
              <a:ext cx="8533073" cy="3266188"/>
            </a:xfrm>
            <a:prstGeom prst="rect">
              <a:avLst/>
            </a:prstGeom>
            <a:ln>
              <a:noFill/>
            </a:ln>
          </p:spPr>
        </p:pic>
      </p:grpSp>
    </p:spTree>
    <p:extLst>
      <p:ext uri="{BB962C8B-B14F-4D97-AF65-F5344CB8AC3E}">
        <p14:creationId xmlns:p14="http://schemas.microsoft.com/office/powerpoint/2010/main" val="38689571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a Functional API model</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0" name="그룹 19"/>
          <p:cNvGrpSpPr/>
          <p:nvPr/>
        </p:nvGrpSpPr>
        <p:grpSpPr>
          <a:xfrm>
            <a:off x="685801" y="1700808"/>
            <a:ext cx="8658225" cy="2087564"/>
            <a:chOff x="685801" y="1700808"/>
            <a:chExt cx="8658225" cy="2087564"/>
          </a:xfrm>
        </p:grpSpPr>
        <p:sp>
          <p:nvSpPr>
            <p:cNvPr id="21" name="직사각형 20">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the optimizer and then compile.</a:t>
              </a:r>
            </a:p>
          </p:txBody>
        </p:sp>
        <p:sp>
          <p:nvSpPr>
            <p:cNvPr id="22"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7802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그림 22">
              <a:extLst>
                <a:ext uri="{FF2B5EF4-FFF2-40B4-BE49-F238E27FC236}">
                  <a16:creationId xmlns="" xmlns:a16="http://schemas.microsoft.com/office/drawing/2014/main" id="{B0860B38-94E8-4D82-A09B-6D53C7DF71F2}"/>
                </a:ext>
              </a:extLst>
            </p:cNvPr>
            <p:cNvPicPr>
              <a:picLocks noChangeAspect="1"/>
            </p:cNvPicPr>
            <p:nvPr/>
          </p:nvPicPr>
          <p:blipFill rotWithShape="1">
            <a:blip r:embed="rId3"/>
            <a:srcRect l="989" t="11483" r="24467" b="9589"/>
            <a:stretch/>
          </p:blipFill>
          <p:spPr>
            <a:xfrm>
              <a:off x="825190" y="2152185"/>
              <a:ext cx="8518836" cy="592740"/>
            </a:xfrm>
            <a:prstGeom prst="rect">
              <a:avLst/>
            </a:prstGeom>
            <a:ln>
              <a:noFill/>
            </a:ln>
          </p:spPr>
        </p:pic>
        <p:grpSp>
          <p:nvGrpSpPr>
            <p:cNvPr id="24" name="그룹 23">
              <a:extLst>
                <a:ext uri="{FF2B5EF4-FFF2-40B4-BE49-F238E27FC236}">
                  <a16:creationId xmlns="" xmlns:a16="http://schemas.microsoft.com/office/drawing/2014/main" id="{6734C7C3-6BBB-4E17-AC0C-DA17964CF463}"/>
                </a:ext>
              </a:extLst>
            </p:cNvPr>
            <p:cNvGrpSpPr/>
            <p:nvPr/>
          </p:nvGrpSpPr>
          <p:grpSpPr>
            <a:xfrm>
              <a:off x="685802" y="2971172"/>
              <a:ext cx="8658224" cy="817200"/>
              <a:chOff x="559818" y="3081411"/>
              <a:chExt cx="8658224" cy="817200"/>
            </a:xfrm>
          </p:grpSpPr>
          <p:sp>
            <p:nvSpPr>
              <p:cNvPr id="26" name="모서리가 둥근 직사각형 4">
                <a:extLst>
                  <a:ext uri="{FF2B5EF4-FFF2-40B4-BE49-F238E27FC236}">
                    <a16:creationId xmlns="" xmlns:a16="http://schemas.microsoft.com/office/drawing/2014/main" id="{287B0F74-C1D7-42DB-9BA3-DE121FE03790}"/>
                  </a:ext>
                </a:extLst>
              </p:cNvPr>
              <p:cNvSpPr/>
              <p:nvPr/>
            </p:nvSpPr>
            <p:spPr>
              <a:xfrm>
                <a:off x="559818" y="3081411"/>
                <a:ext cx="8658224" cy="8172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Picture 2" descr="Byte - Free electronics icons">
                <a:extLst>
                  <a:ext uri="{FF2B5EF4-FFF2-40B4-BE49-F238E27FC236}">
                    <a16:creationId xmlns="" xmlns:a16="http://schemas.microsoft.com/office/drawing/2014/main" id="{72399FC3-CA15-42A7-B979-1F3678C8967B}"/>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 xmlns:a16="http://schemas.microsoft.com/office/drawing/2014/main" id="{A6CEF303-07DC-4D34-95A9-5B9A1325EF9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2" name="TextBox 31">
                <a:extLst>
                  <a:ext uri="{FF2B5EF4-FFF2-40B4-BE49-F238E27FC236}">
                    <a16:creationId xmlns="" xmlns:a16="http://schemas.microsoft.com/office/drawing/2014/main" id="{EFC0E5A4-9D0B-4E79-A4FA-BE86F36E1883}"/>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Loss = MAE (L1) and Metrics = MSE (L2)</a:t>
                </a:r>
              </a:p>
            </p:txBody>
          </p:sp>
        </p:grpSp>
      </p:grpSp>
    </p:spTree>
    <p:extLst>
      <p:ext uri="{BB962C8B-B14F-4D97-AF65-F5344CB8AC3E}">
        <p14:creationId xmlns:p14="http://schemas.microsoft.com/office/powerpoint/2010/main" val="18436176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4" name="그룹 13"/>
          <p:cNvGrpSpPr/>
          <p:nvPr/>
        </p:nvGrpSpPr>
        <p:grpSpPr>
          <a:xfrm>
            <a:off x="685801" y="1700808"/>
            <a:ext cx="8658224" cy="1131602"/>
            <a:chOff x="685801" y="1700808"/>
            <a:chExt cx="8658224" cy="1131602"/>
          </a:xfrm>
        </p:grpSpPr>
        <p:sp>
          <p:nvSpPr>
            <p:cNvPr id="15" name="직사각형 14">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Train the model.</a:t>
              </a:r>
            </a:p>
          </p:txBody>
        </p:sp>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7802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700C3869-22DB-49C7-BD41-0DF0B44D2813}"/>
                </a:ext>
              </a:extLst>
            </p:cNvPr>
            <p:cNvPicPr>
              <a:picLocks noChangeAspect="1"/>
            </p:cNvPicPr>
            <p:nvPr/>
          </p:nvPicPr>
          <p:blipFill rotWithShape="1">
            <a:blip r:embed="rId3"/>
            <a:srcRect l="786" r="25092"/>
            <a:stretch/>
          </p:blipFill>
          <p:spPr>
            <a:xfrm>
              <a:off x="802836" y="2121704"/>
              <a:ext cx="8541189" cy="633775"/>
            </a:xfrm>
            <a:prstGeom prst="rect">
              <a:avLst/>
            </a:prstGeom>
            <a:ln>
              <a:noFill/>
            </a:ln>
          </p:spPr>
        </p:pic>
      </p:grpSp>
    </p:spTree>
    <p:extLst>
      <p:ext uri="{BB962C8B-B14F-4D97-AF65-F5344CB8AC3E}">
        <p14:creationId xmlns:p14="http://schemas.microsoft.com/office/powerpoint/2010/main" val="42480951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5" name="직사각형 14">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Visualize the training history.</a:t>
            </a:r>
          </a:p>
        </p:txBody>
      </p:sp>
      <p:grpSp>
        <p:nvGrpSpPr>
          <p:cNvPr id="3" name="그룹 2"/>
          <p:cNvGrpSpPr/>
          <p:nvPr/>
        </p:nvGrpSpPr>
        <p:grpSpPr>
          <a:xfrm>
            <a:off x="685801" y="2052205"/>
            <a:ext cx="8658224" cy="4259108"/>
            <a:chOff x="685801" y="2052205"/>
            <a:chExt cx="8658224" cy="4259108"/>
          </a:xfrm>
        </p:grpSpPr>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42591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D016BB0B-FB6A-427E-8335-6C62CFA935DE}"/>
                </a:ext>
              </a:extLst>
            </p:cNvPr>
            <p:cNvPicPr>
              <a:picLocks noChangeAspect="1"/>
            </p:cNvPicPr>
            <p:nvPr/>
          </p:nvPicPr>
          <p:blipFill rotWithShape="1">
            <a:blip r:embed="rId3"/>
            <a:srcRect l="979" t="990" r="23020" b="62455"/>
            <a:stretch/>
          </p:blipFill>
          <p:spPr>
            <a:xfrm>
              <a:off x="821803" y="2152892"/>
              <a:ext cx="8513962" cy="1640930"/>
            </a:xfrm>
            <a:prstGeom prst="rect">
              <a:avLst/>
            </a:prstGeom>
            <a:ln>
              <a:noFill/>
            </a:ln>
          </p:spPr>
        </p:pic>
        <p:grpSp>
          <p:nvGrpSpPr>
            <p:cNvPr id="18" name="그룹 17">
              <a:extLst>
                <a:ext uri="{FF2B5EF4-FFF2-40B4-BE49-F238E27FC236}">
                  <a16:creationId xmlns="" xmlns:a16="http://schemas.microsoft.com/office/drawing/2014/main" id="{CDFDBB76-BC2B-4F84-BAC4-94C836220FF1}"/>
                </a:ext>
              </a:extLst>
            </p:cNvPr>
            <p:cNvGrpSpPr/>
            <p:nvPr/>
          </p:nvGrpSpPr>
          <p:grpSpPr>
            <a:xfrm>
              <a:off x="1633765" y="3753036"/>
              <a:ext cx="3713692" cy="2512561"/>
              <a:chOff x="1472788" y="2273258"/>
              <a:chExt cx="3446684" cy="2608354"/>
            </a:xfrm>
          </p:grpSpPr>
          <p:grpSp>
            <p:nvGrpSpPr>
              <p:cNvPr id="19" name="그룹 18">
                <a:extLst>
                  <a:ext uri="{FF2B5EF4-FFF2-40B4-BE49-F238E27FC236}">
                    <a16:creationId xmlns="" xmlns:a16="http://schemas.microsoft.com/office/drawing/2014/main" id="{1F482DD0-26A4-4F62-B553-81E35DCE1357}"/>
                  </a:ext>
                </a:extLst>
              </p:cNvPr>
              <p:cNvGrpSpPr/>
              <p:nvPr/>
            </p:nvGrpSpPr>
            <p:grpSpPr>
              <a:xfrm>
                <a:off x="1899458" y="2498992"/>
                <a:ext cx="3020014" cy="1964609"/>
                <a:chOff x="1899458" y="2498992"/>
                <a:chExt cx="3020014" cy="1964609"/>
              </a:xfrm>
            </p:grpSpPr>
            <p:sp>
              <p:nvSpPr>
                <p:cNvPr id="46" name="직사각형 45">
                  <a:extLst>
                    <a:ext uri="{FF2B5EF4-FFF2-40B4-BE49-F238E27FC236}">
                      <a16:creationId xmlns="" xmlns:a16="http://schemas.microsoft.com/office/drawing/2014/main" id="{6C2A9E9D-BF4C-4A16-904E-1AF9EAB04F0F}"/>
                    </a:ext>
                  </a:extLst>
                </p:cNvPr>
                <p:cNvSpPr/>
                <p:nvPr/>
              </p:nvSpPr>
              <p:spPr>
                <a:xfrm>
                  <a:off x="1939268" y="2498992"/>
                  <a:ext cx="2980204" cy="192670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cxnSp>
              <p:nvCxnSpPr>
                <p:cNvPr id="47" name="직선 연결선 46">
                  <a:extLst>
                    <a:ext uri="{FF2B5EF4-FFF2-40B4-BE49-F238E27FC236}">
                      <a16:creationId xmlns="" xmlns:a16="http://schemas.microsoft.com/office/drawing/2014/main" id="{977668B6-2148-4A69-83A1-E444CE0EBF82}"/>
                    </a:ext>
                  </a:extLst>
                </p:cNvPr>
                <p:cNvCxnSpPr>
                  <a:cxnSpLocks/>
                </p:cNvCxnSpPr>
                <p:nvPr/>
              </p:nvCxnSpPr>
              <p:spPr>
                <a:xfrm>
                  <a:off x="2086332"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직선 연결선 47">
                  <a:extLst>
                    <a:ext uri="{FF2B5EF4-FFF2-40B4-BE49-F238E27FC236}">
                      <a16:creationId xmlns="" xmlns:a16="http://schemas.microsoft.com/office/drawing/2014/main" id="{8D09C100-CF56-40A3-B626-162B2D6C0CF7}"/>
                    </a:ext>
                  </a:extLst>
                </p:cNvPr>
                <p:cNvCxnSpPr>
                  <a:cxnSpLocks/>
                </p:cNvCxnSpPr>
                <p:nvPr/>
              </p:nvCxnSpPr>
              <p:spPr>
                <a:xfrm>
                  <a:off x="2440684"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직선 연결선 48">
                  <a:extLst>
                    <a:ext uri="{FF2B5EF4-FFF2-40B4-BE49-F238E27FC236}">
                      <a16:creationId xmlns="" xmlns:a16="http://schemas.microsoft.com/office/drawing/2014/main" id="{8434E04B-0D0D-4E2A-AA4F-17015864D21F}"/>
                    </a:ext>
                  </a:extLst>
                </p:cNvPr>
                <p:cNvCxnSpPr>
                  <a:cxnSpLocks/>
                </p:cNvCxnSpPr>
                <p:nvPr/>
              </p:nvCxnSpPr>
              <p:spPr>
                <a:xfrm>
                  <a:off x="2795036"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 xmlns:a16="http://schemas.microsoft.com/office/drawing/2014/main" id="{F7510D4D-48F8-4E03-903C-4D6F8215DDD3}"/>
                    </a:ext>
                  </a:extLst>
                </p:cNvPr>
                <p:cNvCxnSpPr>
                  <a:cxnSpLocks/>
                </p:cNvCxnSpPr>
                <p:nvPr/>
              </p:nvCxnSpPr>
              <p:spPr>
                <a:xfrm>
                  <a:off x="3149388"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직선 연결선 50">
                  <a:extLst>
                    <a:ext uri="{FF2B5EF4-FFF2-40B4-BE49-F238E27FC236}">
                      <a16:creationId xmlns="" xmlns:a16="http://schemas.microsoft.com/office/drawing/2014/main" id="{62EAE0C9-C5BD-457B-B0EA-272CDFEE37FF}"/>
                    </a:ext>
                  </a:extLst>
                </p:cNvPr>
                <p:cNvCxnSpPr>
                  <a:cxnSpLocks/>
                </p:cNvCxnSpPr>
                <p:nvPr/>
              </p:nvCxnSpPr>
              <p:spPr>
                <a:xfrm>
                  <a:off x="3503740"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직선 연결선 51">
                  <a:extLst>
                    <a:ext uri="{FF2B5EF4-FFF2-40B4-BE49-F238E27FC236}">
                      <a16:creationId xmlns="" xmlns:a16="http://schemas.microsoft.com/office/drawing/2014/main" id="{62E1375C-44AA-4DA4-ADA2-6F6F28FAD486}"/>
                    </a:ext>
                  </a:extLst>
                </p:cNvPr>
                <p:cNvCxnSpPr>
                  <a:cxnSpLocks/>
                </p:cNvCxnSpPr>
                <p:nvPr/>
              </p:nvCxnSpPr>
              <p:spPr>
                <a:xfrm>
                  <a:off x="3858092"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직선 연결선 52">
                  <a:extLst>
                    <a:ext uri="{FF2B5EF4-FFF2-40B4-BE49-F238E27FC236}">
                      <a16:creationId xmlns="" xmlns:a16="http://schemas.microsoft.com/office/drawing/2014/main" id="{B3B41116-8CBE-41C1-AEA3-489BEF544B2D}"/>
                    </a:ext>
                  </a:extLst>
                </p:cNvPr>
                <p:cNvCxnSpPr>
                  <a:cxnSpLocks/>
                </p:cNvCxnSpPr>
                <p:nvPr/>
              </p:nvCxnSpPr>
              <p:spPr>
                <a:xfrm>
                  <a:off x="4212444"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직선 연결선 53">
                  <a:extLst>
                    <a:ext uri="{FF2B5EF4-FFF2-40B4-BE49-F238E27FC236}">
                      <a16:creationId xmlns="" xmlns:a16="http://schemas.microsoft.com/office/drawing/2014/main" id="{4F104310-A0CA-45CB-93B6-E8BEC2C1C698}"/>
                    </a:ext>
                  </a:extLst>
                </p:cNvPr>
                <p:cNvCxnSpPr>
                  <a:cxnSpLocks/>
                </p:cNvCxnSpPr>
                <p:nvPr/>
              </p:nvCxnSpPr>
              <p:spPr>
                <a:xfrm>
                  <a:off x="4566798"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직선 연결선 54">
                  <a:extLst>
                    <a:ext uri="{FF2B5EF4-FFF2-40B4-BE49-F238E27FC236}">
                      <a16:creationId xmlns="" xmlns:a16="http://schemas.microsoft.com/office/drawing/2014/main" id="{75B6E645-56C9-474A-AA14-D711C835CE70}"/>
                    </a:ext>
                  </a:extLst>
                </p:cNvPr>
                <p:cNvCxnSpPr>
                  <a:cxnSpLocks/>
                </p:cNvCxnSpPr>
                <p:nvPr/>
              </p:nvCxnSpPr>
              <p:spPr>
                <a:xfrm rot="5400000">
                  <a:off x="1917458" y="2800837"/>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직선 연결선 55">
                  <a:extLst>
                    <a:ext uri="{FF2B5EF4-FFF2-40B4-BE49-F238E27FC236}">
                      <a16:creationId xmlns="" xmlns:a16="http://schemas.microsoft.com/office/drawing/2014/main" id="{5BD4B6E7-E6D8-44A4-9E38-A899272C4225}"/>
                    </a:ext>
                  </a:extLst>
                </p:cNvPr>
                <p:cNvCxnSpPr>
                  <a:cxnSpLocks/>
                </p:cNvCxnSpPr>
                <p:nvPr/>
              </p:nvCxnSpPr>
              <p:spPr>
                <a:xfrm rot="5400000">
                  <a:off x="1917458" y="3176974"/>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직선 연결선 56">
                  <a:extLst>
                    <a:ext uri="{FF2B5EF4-FFF2-40B4-BE49-F238E27FC236}">
                      <a16:creationId xmlns="" xmlns:a16="http://schemas.microsoft.com/office/drawing/2014/main" id="{813B106B-E2CB-43F7-A27C-9C57184117D7}"/>
                    </a:ext>
                  </a:extLst>
                </p:cNvPr>
                <p:cNvCxnSpPr>
                  <a:cxnSpLocks/>
                </p:cNvCxnSpPr>
                <p:nvPr/>
              </p:nvCxnSpPr>
              <p:spPr>
                <a:xfrm rot="5400000">
                  <a:off x="1917458" y="355311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직선 연결선 57">
                  <a:extLst>
                    <a:ext uri="{FF2B5EF4-FFF2-40B4-BE49-F238E27FC236}">
                      <a16:creationId xmlns="" xmlns:a16="http://schemas.microsoft.com/office/drawing/2014/main" id="{A3B86203-96F4-4E6C-B3DF-DFF3293A4744}"/>
                    </a:ext>
                  </a:extLst>
                </p:cNvPr>
                <p:cNvCxnSpPr>
                  <a:cxnSpLocks/>
                </p:cNvCxnSpPr>
                <p:nvPr/>
              </p:nvCxnSpPr>
              <p:spPr>
                <a:xfrm rot="5400000">
                  <a:off x="1917458" y="3929248"/>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a:extLst>
                    <a:ext uri="{FF2B5EF4-FFF2-40B4-BE49-F238E27FC236}">
                      <a16:creationId xmlns="" xmlns:a16="http://schemas.microsoft.com/office/drawing/2014/main" id="{50A72D83-78FC-48AB-869B-BAB129D4E20B}"/>
                    </a:ext>
                  </a:extLst>
                </p:cNvPr>
                <p:cNvCxnSpPr>
                  <a:cxnSpLocks/>
                </p:cNvCxnSpPr>
                <p:nvPr/>
              </p:nvCxnSpPr>
              <p:spPr>
                <a:xfrm rot="5400000">
                  <a:off x="1917458" y="4305385"/>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0" name="직사각형 59">
                  <a:extLst>
                    <a:ext uri="{FF2B5EF4-FFF2-40B4-BE49-F238E27FC236}">
                      <a16:creationId xmlns="" xmlns:a16="http://schemas.microsoft.com/office/drawing/2014/main" id="{53A5D9B6-0B2E-4421-BBBA-13F1B8781C49}"/>
                    </a:ext>
                  </a:extLst>
                </p:cNvPr>
                <p:cNvSpPr/>
                <p:nvPr/>
              </p:nvSpPr>
              <p:spPr>
                <a:xfrm>
                  <a:off x="3799284" y="2537525"/>
                  <a:ext cx="1076339" cy="37364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grpSp>
            <p:nvGrpSpPr>
              <p:cNvPr id="20" name="그룹 19">
                <a:extLst>
                  <a:ext uri="{FF2B5EF4-FFF2-40B4-BE49-F238E27FC236}">
                    <a16:creationId xmlns="" xmlns:a16="http://schemas.microsoft.com/office/drawing/2014/main" id="{5F88884F-290A-4EC6-88C5-1F8F4109BCD6}"/>
                  </a:ext>
                </a:extLst>
              </p:cNvPr>
              <p:cNvGrpSpPr/>
              <p:nvPr/>
            </p:nvGrpSpPr>
            <p:grpSpPr>
              <a:xfrm>
                <a:off x="1695960" y="2726504"/>
                <a:ext cx="2999527" cy="1909710"/>
                <a:chOff x="1695960" y="2726504"/>
                <a:chExt cx="2999527" cy="1909710"/>
              </a:xfrm>
            </p:grpSpPr>
            <p:sp>
              <p:nvSpPr>
                <p:cNvPr id="33" name="TextBox 32">
                  <a:extLst>
                    <a:ext uri="{FF2B5EF4-FFF2-40B4-BE49-F238E27FC236}">
                      <a16:creationId xmlns="" xmlns:a16="http://schemas.microsoft.com/office/drawing/2014/main" id="{1410D4D9-CF6A-4064-B628-2269FFEF21F9}"/>
                    </a:ext>
                  </a:extLst>
                </p:cNvPr>
                <p:cNvSpPr txBox="1"/>
                <p:nvPr/>
              </p:nvSpPr>
              <p:spPr>
                <a:xfrm>
                  <a:off x="2048393" y="4468470"/>
                  <a:ext cx="75875"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0</a:t>
                  </a:r>
                  <a:endParaRPr lang="ko-KR" altLang="en-US" sz="1050" dirty="0">
                    <a:latin typeface="SamsungOne 400" panose="020B0503030303020204" pitchFamily="34" charset="0"/>
                  </a:endParaRPr>
                </a:p>
              </p:txBody>
            </p:sp>
            <p:sp>
              <p:nvSpPr>
                <p:cNvPr id="34" name="TextBox 33">
                  <a:extLst>
                    <a:ext uri="{FF2B5EF4-FFF2-40B4-BE49-F238E27FC236}">
                      <a16:creationId xmlns="" xmlns:a16="http://schemas.microsoft.com/office/drawing/2014/main" id="{73A27B78-10E5-4DB5-9B62-0D4B5DDA1804}"/>
                    </a:ext>
                  </a:extLst>
                </p:cNvPr>
                <p:cNvSpPr txBox="1"/>
                <p:nvPr/>
              </p:nvSpPr>
              <p:spPr>
                <a:xfrm>
                  <a:off x="2337285" y="4468470"/>
                  <a:ext cx="206797"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250</a:t>
                  </a:r>
                  <a:endParaRPr lang="ko-KR" altLang="en-US" sz="1050" dirty="0">
                    <a:latin typeface="SamsungOne 400" panose="020B0503030303020204" pitchFamily="34" charset="0"/>
                  </a:endParaRPr>
                </a:p>
              </p:txBody>
            </p:sp>
            <p:sp>
              <p:nvSpPr>
                <p:cNvPr id="35" name="TextBox 34">
                  <a:extLst>
                    <a:ext uri="{FF2B5EF4-FFF2-40B4-BE49-F238E27FC236}">
                      <a16:creationId xmlns="" xmlns:a16="http://schemas.microsoft.com/office/drawing/2014/main" id="{4A24D957-CA39-4D6D-94CC-77B396D12D3A}"/>
                    </a:ext>
                  </a:extLst>
                </p:cNvPr>
                <p:cNvSpPr txBox="1"/>
                <p:nvPr/>
              </p:nvSpPr>
              <p:spPr>
                <a:xfrm>
                  <a:off x="2685685" y="4468470"/>
                  <a:ext cx="218699"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500</a:t>
                  </a:r>
                  <a:endParaRPr lang="ko-KR" altLang="en-US" sz="1050" dirty="0">
                    <a:latin typeface="SamsungOne 400" panose="020B0503030303020204" pitchFamily="34" charset="0"/>
                  </a:endParaRPr>
                </a:p>
              </p:txBody>
            </p:sp>
            <p:sp>
              <p:nvSpPr>
                <p:cNvPr id="36" name="TextBox 35">
                  <a:extLst>
                    <a:ext uri="{FF2B5EF4-FFF2-40B4-BE49-F238E27FC236}">
                      <a16:creationId xmlns="" xmlns:a16="http://schemas.microsoft.com/office/drawing/2014/main" id="{FA546144-28C0-4A5C-A151-302EB1E3D268}"/>
                    </a:ext>
                  </a:extLst>
                </p:cNvPr>
                <p:cNvSpPr txBox="1"/>
                <p:nvPr/>
              </p:nvSpPr>
              <p:spPr>
                <a:xfrm>
                  <a:off x="3048220" y="4468470"/>
                  <a:ext cx="202334"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750</a:t>
                  </a:r>
                  <a:endParaRPr lang="ko-KR" altLang="en-US" sz="1050" dirty="0">
                    <a:latin typeface="SamsungOne 400" panose="020B0503030303020204" pitchFamily="34" charset="0"/>
                  </a:endParaRPr>
                </a:p>
              </p:txBody>
            </p:sp>
            <p:sp>
              <p:nvSpPr>
                <p:cNvPr id="37" name="TextBox 36">
                  <a:extLst>
                    <a:ext uri="{FF2B5EF4-FFF2-40B4-BE49-F238E27FC236}">
                      <a16:creationId xmlns="" xmlns:a16="http://schemas.microsoft.com/office/drawing/2014/main" id="{D8CB1811-BE3E-474A-873C-73161A102C30}"/>
                    </a:ext>
                  </a:extLst>
                </p:cNvPr>
                <p:cNvSpPr txBox="1"/>
                <p:nvPr/>
              </p:nvSpPr>
              <p:spPr>
                <a:xfrm>
                  <a:off x="3362403" y="4468470"/>
                  <a:ext cx="282673"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1000</a:t>
                  </a:r>
                  <a:endParaRPr lang="ko-KR" altLang="en-US" sz="1050" dirty="0">
                    <a:latin typeface="SamsungOne 400" panose="020B0503030303020204" pitchFamily="34" charset="0"/>
                  </a:endParaRPr>
                </a:p>
              </p:txBody>
            </p:sp>
            <p:sp>
              <p:nvSpPr>
                <p:cNvPr id="38" name="TextBox 37">
                  <a:extLst>
                    <a:ext uri="{FF2B5EF4-FFF2-40B4-BE49-F238E27FC236}">
                      <a16:creationId xmlns="" xmlns:a16="http://schemas.microsoft.com/office/drawing/2014/main" id="{EF959A0D-9CA5-4D1A-9DFF-FB1F8B649847}"/>
                    </a:ext>
                  </a:extLst>
                </p:cNvPr>
                <p:cNvSpPr txBox="1"/>
                <p:nvPr/>
              </p:nvSpPr>
              <p:spPr>
                <a:xfrm>
                  <a:off x="3727170" y="4468470"/>
                  <a:ext cx="261844"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1250</a:t>
                  </a:r>
                  <a:endParaRPr lang="ko-KR" altLang="en-US" sz="1050" dirty="0">
                    <a:latin typeface="SamsungOne 400" panose="020B0503030303020204" pitchFamily="34" charset="0"/>
                  </a:endParaRPr>
                </a:p>
              </p:txBody>
            </p:sp>
            <p:sp>
              <p:nvSpPr>
                <p:cNvPr id="39" name="TextBox 38">
                  <a:extLst>
                    <a:ext uri="{FF2B5EF4-FFF2-40B4-BE49-F238E27FC236}">
                      <a16:creationId xmlns="" xmlns:a16="http://schemas.microsoft.com/office/drawing/2014/main" id="{853AA1B8-6C78-4CC4-AE4C-02F0E01F933D}"/>
                    </a:ext>
                  </a:extLst>
                </p:cNvPr>
                <p:cNvSpPr txBox="1"/>
                <p:nvPr/>
              </p:nvSpPr>
              <p:spPr>
                <a:xfrm>
                  <a:off x="4075569" y="4468470"/>
                  <a:ext cx="273746"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1500</a:t>
                  </a:r>
                  <a:endParaRPr lang="ko-KR" altLang="en-US" sz="1050" dirty="0">
                    <a:latin typeface="SamsungOne 400" panose="020B0503030303020204" pitchFamily="34" charset="0"/>
                  </a:endParaRPr>
                </a:p>
              </p:txBody>
            </p:sp>
            <p:sp>
              <p:nvSpPr>
                <p:cNvPr id="40" name="TextBox 39">
                  <a:extLst>
                    <a:ext uri="{FF2B5EF4-FFF2-40B4-BE49-F238E27FC236}">
                      <a16:creationId xmlns="" xmlns:a16="http://schemas.microsoft.com/office/drawing/2014/main" id="{C5B3881D-6DE6-4F28-9E05-D692C8C2291C}"/>
                    </a:ext>
                  </a:extLst>
                </p:cNvPr>
                <p:cNvSpPr txBox="1"/>
                <p:nvPr/>
              </p:nvSpPr>
              <p:spPr>
                <a:xfrm>
                  <a:off x="4438106" y="4468470"/>
                  <a:ext cx="257381"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1750</a:t>
                  </a:r>
                  <a:endParaRPr lang="ko-KR" altLang="en-US" sz="1050" dirty="0">
                    <a:latin typeface="SamsungOne 400" panose="020B0503030303020204" pitchFamily="34" charset="0"/>
                  </a:endParaRPr>
                </a:p>
              </p:txBody>
            </p:sp>
            <p:sp>
              <p:nvSpPr>
                <p:cNvPr id="41" name="TextBox 40">
                  <a:extLst>
                    <a:ext uri="{FF2B5EF4-FFF2-40B4-BE49-F238E27FC236}">
                      <a16:creationId xmlns="" xmlns:a16="http://schemas.microsoft.com/office/drawing/2014/main" id="{AEC11532-4630-41A9-A1F3-D62F4DD5F910}"/>
                    </a:ext>
                  </a:extLst>
                </p:cNvPr>
                <p:cNvSpPr txBox="1"/>
                <p:nvPr/>
              </p:nvSpPr>
              <p:spPr>
                <a:xfrm>
                  <a:off x="1695960" y="2726504"/>
                  <a:ext cx="206798"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100</a:t>
                  </a:r>
                  <a:endParaRPr lang="ko-KR" altLang="en-US" sz="1050" dirty="0">
                    <a:latin typeface="SamsungOne 400" panose="020B0503030303020204" pitchFamily="34" charset="0"/>
                  </a:endParaRPr>
                </a:p>
              </p:txBody>
            </p:sp>
            <p:sp>
              <p:nvSpPr>
                <p:cNvPr id="42" name="TextBox 41">
                  <a:extLst>
                    <a:ext uri="{FF2B5EF4-FFF2-40B4-BE49-F238E27FC236}">
                      <a16:creationId xmlns="" xmlns:a16="http://schemas.microsoft.com/office/drawing/2014/main" id="{EC15E23C-09CA-49C3-9354-A7F388C2A061}"/>
                    </a:ext>
                  </a:extLst>
                </p:cNvPr>
                <p:cNvSpPr txBox="1"/>
                <p:nvPr/>
              </p:nvSpPr>
              <p:spPr>
                <a:xfrm>
                  <a:off x="1755471" y="3102641"/>
                  <a:ext cx="147287"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80</a:t>
                  </a:r>
                  <a:endParaRPr lang="ko-KR" altLang="en-US" sz="1050" dirty="0">
                    <a:latin typeface="SamsungOne 400" panose="020B0503030303020204" pitchFamily="34" charset="0"/>
                  </a:endParaRPr>
                </a:p>
              </p:txBody>
            </p:sp>
            <p:sp>
              <p:nvSpPr>
                <p:cNvPr id="43" name="TextBox 42">
                  <a:extLst>
                    <a:ext uri="{FF2B5EF4-FFF2-40B4-BE49-F238E27FC236}">
                      <a16:creationId xmlns="" xmlns:a16="http://schemas.microsoft.com/office/drawing/2014/main" id="{1FB18B81-C09F-4970-9041-82474CDE2A71}"/>
                    </a:ext>
                  </a:extLst>
                </p:cNvPr>
                <p:cNvSpPr txBox="1"/>
                <p:nvPr/>
              </p:nvSpPr>
              <p:spPr>
                <a:xfrm>
                  <a:off x="1758444" y="3478778"/>
                  <a:ext cx="144312"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60</a:t>
                  </a:r>
                  <a:endParaRPr lang="ko-KR" altLang="en-US" sz="1050" dirty="0">
                    <a:latin typeface="SamsungOne 400" panose="020B0503030303020204" pitchFamily="34" charset="0"/>
                  </a:endParaRPr>
                </a:p>
              </p:txBody>
            </p:sp>
            <p:sp>
              <p:nvSpPr>
                <p:cNvPr id="44" name="TextBox 43">
                  <a:extLst>
                    <a:ext uri="{FF2B5EF4-FFF2-40B4-BE49-F238E27FC236}">
                      <a16:creationId xmlns="" xmlns:a16="http://schemas.microsoft.com/office/drawing/2014/main" id="{E9C26D3D-3BC2-4630-B9C8-DD0C0E0B1682}"/>
                    </a:ext>
                  </a:extLst>
                </p:cNvPr>
                <p:cNvSpPr txBox="1"/>
                <p:nvPr/>
              </p:nvSpPr>
              <p:spPr>
                <a:xfrm>
                  <a:off x="1756958" y="3854915"/>
                  <a:ext cx="145799"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40</a:t>
                  </a:r>
                  <a:endParaRPr lang="ko-KR" altLang="en-US" sz="1050" dirty="0">
                    <a:latin typeface="SamsungOne 400" panose="020B0503030303020204" pitchFamily="34" charset="0"/>
                  </a:endParaRPr>
                </a:p>
              </p:txBody>
            </p:sp>
            <p:sp>
              <p:nvSpPr>
                <p:cNvPr id="45" name="TextBox 44">
                  <a:extLst>
                    <a:ext uri="{FF2B5EF4-FFF2-40B4-BE49-F238E27FC236}">
                      <a16:creationId xmlns="" xmlns:a16="http://schemas.microsoft.com/office/drawing/2014/main" id="{DB7AF2FB-9D36-498F-9CBB-9F053A417A09}"/>
                    </a:ext>
                  </a:extLst>
                </p:cNvPr>
                <p:cNvSpPr txBox="1"/>
                <p:nvPr/>
              </p:nvSpPr>
              <p:spPr>
                <a:xfrm>
                  <a:off x="1762909" y="4231052"/>
                  <a:ext cx="139848"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20</a:t>
                  </a:r>
                  <a:endParaRPr lang="ko-KR" altLang="en-US" sz="1050" dirty="0">
                    <a:latin typeface="SamsungOne 400" panose="020B0503030303020204" pitchFamily="34" charset="0"/>
                  </a:endParaRPr>
                </a:p>
              </p:txBody>
            </p:sp>
          </p:grpSp>
          <p:sp>
            <p:nvSpPr>
              <p:cNvPr id="21" name="TextBox 20">
                <a:extLst>
                  <a:ext uri="{FF2B5EF4-FFF2-40B4-BE49-F238E27FC236}">
                    <a16:creationId xmlns="" xmlns:a16="http://schemas.microsoft.com/office/drawing/2014/main" id="{DCE52D68-56EF-4D62-A8F1-32B3821516FD}"/>
                  </a:ext>
                </a:extLst>
              </p:cNvPr>
              <p:cNvSpPr txBox="1"/>
              <p:nvPr/>
            </p:nvSpPr>
            <p:spPr>
              <a:xfrm>
                <a:off x="3253072" y="4705881"/>
                <a:ext cx="352597" cy="175731"/>
              </a:xfrm>
              <a:prstGeom prst="rect">
                <a:avLst/>
              </a:prstGeom>
              <a:noFill/>
            </p:spPr>
            <p:txBody>
              <a:bodyPr wrap="none" lIns="0" tIns="0" rIns="0" bIns="0" rtlCol="0">
                <a:spAutoFit/>
              </a:bodyPr>
              <a:lstStyle/>
              <a:p>
                <a:pPr algn="ctr"/>
                <a:r>
                  <a:rPr lang="en-US" altLang="ko-KR" sz="1100" b="1" dirty="0">
                    <a:latin typeface="SamsungOne 400" panose="020B0503030303020204" pitchFamily="34" charset="0"/>
                  </a:rPr>
                  <a:t>Epoch</a:t>
                </a:r>
                <a:endParaRPr lang="ko-KR" altLang="en-US" sz="1100" b="1" dirty="0">
                  <a:latin typeface="SamsungOne 400" panose="020B0503030303020204" pitchFamily="34" charset="0"/>
                </a:endParaRPr>
              </a:p>
            </p:txBody>
          </p:sp>
          <p:sp>
            <p:nvSpPr>
              <p:cNvPr id="22" name="TextBox 21">
                <a:extLst>
                  <a:ext uri="{FF2B5EF4-FFF2-40B4-BE49-F238E27FC236}">
                    <a16:creationId xmlns="" xmlns:a16="http://schemas.microsoft.com/office/drawing/2014/main" id="{740146B7-E9BD-4137-856B-8A5B738915AC}"/>
                  </a:ext>
                </a:extLst>
              </p:cNvPr>
              <p:cNvSpPr txBox="1"/>
              <p:nvPr/>
            </p:nvSpPr>
            <p:spPr>
              <a:xfrm rot="16200000">
                <a:off x="1409891" y="3400225"/>
                <a:ext cx="282900" cy="157106"/>
              </a:xfrm>
              <a:prstGeom prst="rect">
                <a:avLst/>
              </a:prstGeom>
              <a:noFill/>
            </p:spPr>
            <p:txBody>
              <a:bodyPr wrap="none" lIns="0" tIns="0" rIns="0" bIns="0" rtlCol="0">
                <a:spAutoFit/>
              </a:bodyPr>
              <a:lstStyle/>
              <a:p>
                <a:pPr algn="r"/>
                <a:r>
                  <a:rPr lang="en-US" altLang="ko-KR" sz="1100" b="1" dirty="0">
                    <a:latin typeface="SamsungOne 400" panose="020B0503030303020204" pitchFamily="34" charset="0"/>
                    <a:ea typeface="SamsungOne 400" panose="020B0503030303020204" pitchFamily="34" charset="0"/>
                  </a:rPr>
                  <a:t>MSE</a:t>
                </a:r>
                <a:endParaRPr lang="ko-KR" altLang="en-US" sz="1100" b="1" dirty="0">
                  <a:latin typeface="SamsungOne 400" panose="020B0503030303020204" pitchFamily="34" charset="0"/>
                </a:endParaRPr>
              </a:p>
            </p:txBody>
          </p:sp>
          <p:sp>
            <p:nvSpPr>
              <p:cNvPr id="23" name="TextBox 22">
                <a:extLst>
                  <a:ext uri="{FF2B5EF4-FFF2-40B4-BE49-F238E27FC236}">
                    <a16:creationId xmlns="" xmlns:a16="http://schemas.microsoft.com/office/drawing/2014/main" id="{DEA7F674-EBE4-486D-8CE9-FFFBD833007D}"/>
                  </a:ext>
                </a:extLst>
              </p:cNvPr>
              <p:cNvSpPr txBox="1"/>
              <p:nvPr/>
            </p:nvSpPr>
            <p:spPr>
              <a:xfrm>
                <a:off x="2966683" y="2273258"/>
                <a:ext cx="925381" cy="175731"/>
              </a:xfrm>
              <a:prstGeom prst="rect">
                <a:avLst/>
              </a:prstGeom>
              <a:noFill/>
            </p:spPr>
            <p:txBody>
              <a:bodyPr wrap="none" lIns="0" tIns="0" rIns="0" bIns="0" rtlCol="0">
                <a:spAutoFit/>
              </a:bodyPr>
              <a:lstStyle/>
              <a:p>
                <a:pPr algn="ctr"/>
                <a:r>
                  <a:rPr lang="en-US" altLang="ko-KR" sz="1100" b="1" dirty="0">
                    <a:latin typeface="SamsungOne 400" panose="020B0503030303020204" pitchFamily="34" charset="0"/>
                  </a:rPr>
                  <a:t>Training History</a:t>
                </a:r>
                <a:endParaRPr lang="ko-KR" altLang="en-US" sz="1100" b="1" dirty="0">
                  <a:latin typeface="SamsungOne 400" panose="020B0503030303020204" pitchFamily="34" charset="0"/>
                </a:endParaRPr>
              </a:p>
            </p:txBody>
          </p:sp>
          <p:sp>
            <p:nvSpPr>
              <p:cNvPr id="24" name="TextBox 23">
                <a:extLst>
                  <a:ext uri="{FF2B5EF4-FFF2-40B4-BE49-F238E27FC236}">
                    <a16:creationId xmlns="" xmlns:a16="http://schemas.microsoft.com/office/drawing/2014/main" id="{C1F20218-2DE1-409E-82D0-228A3BB2E7E5}"/>
                  </a:ext>
                </a:extLst>
              </p:cNvPr>
              <p:cNvSpPr txBox="1"/>
              <p:nvPr/>
            </p:nvSpPr>
            <p:spPr>
              <a:xfrm>
                <a:off x="4158838" y="2541838"/>
                <a:ext cx="563858" cy="335486"/>
              </a:xfrm>
              <a:prstGeom prst="rect">
                <a:avLst/>
              </a:prstGeom>
              <a:noFill/>
            </p:spPr>
            <p:txBody>
              <a:bodyPr wrap="none" lIns="0" tIns="0" rIns="0" bIns="0" rtlCol="0">
                <a:spAutoFit/>
              </a:bodyPr>
              <a:lstStyle/>
              <a:p>
                <a:r>
                  <a:rPr lang="en-US" altLang="ko-KR" sz="1050" dirty="0">
                    <a:latin typeface="SamsungOne 400" panose="020B0503030303020204" pitchFamily="34" charset="0"/>
                  </a:rPr>
                  <a:t>Train</a:t>
                </a:r>
              </a:p>
              <a:p>
                <a:r>
                  <a:rPr lang="en-US" altLang="ko-KR" sz="1050" dirty="0">
                    <a:latin typeface="SamsungOne 400" panose="020B0503030303020204" pitchFamily="34" charset="0"/>
                  </a:rPr>
                  <a:t>Validation</a:t>
                </a:r>
                <a:endParaRPr lang="ko-KR" altLang="en-US" sz="1050" dirty="0">
                  <a:latin typeface="SamsungOne 400" panose="020B0503030303020204" pitchFamily="34" charset="0"/>
                </a:endParaRPr>
              </a:p>
            </p:txBody>
          </p:sp>
          <p:cxnSp>
            <p:nvCxnSpPr>
              <p:cNvPr id="26" name="직선 연결선 25">
                <a:extLst>
                  <a:ext uri="{FF2B5EF4-FFF2-40B4-BE49-F238E27FC236}">
                    <a16:creationId xmlns="" xmlns:a16="http://schemas.microsoft.com/office/drawing/2014/main" id="{7CB92AF2-1AC9-4F41-8570-F6A657B6AF23}"/>
                  </a:ext>
                </a:extLst>
              </p:cNvPr>
              <p:cNvCxnSpPr/>
              <p:nvPr/>
            </p:nvCxnSpPr>
            <p:spPr>
              <a:xfrm>
                <a:off x="3863977" y="2636912"/>
                <a:ext cx="216024" cy="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 xmlns:a16="http://schemas.microsoft.com/office/drawing/2014/main" id="{20A55592-B1C5-4FC3-A678-62F0211B21CE}"/>
                  </a:ext>
                </a:extLst>
              </p:cNvPr>
              <p:cNvCxnSpPr/>
              <p:nvPr/>
            </p:nvCxnSpPr>
            <p:spPr>
              <a:xfrm>
                <a:off x="3863977" y="2803153"/>
                <a:ext cx="21602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자유형: 도형 21">
                <a:extLst>
                  <a:ext uri="{FF2B5EF4-FFF2-40B4-BE49-F238E27FC236}">
                    <a16:creationId xmlns="" xmlns:a16="http://schemas.microsoft.com/office/drawing/2014/main" id="{315587DE-E73C-4499-8B6B-9BE11ED33DAB}"/>
                  </a:ext>
                </a:extLst>
              </p:cNvPr>
              <p:cNvSpPr/>
              <p:nvPr/>
            </p:nvSpPr>
            <p:spPr>
              <a:xfrm>
                <a:off x="2080260" y="2575560"/>
                <a:ext cx="2689860" cy="1676400"/>
              </a:xfrm>
              <a:custGeom>
                <a:avLst/>
                <a:gdLst>
                  <a:gd name="connsiteX0" fmla="*/ 0 w 2689860"/>
                  <a:gd name="connsiteY0" fmla="*/ 0 h 1676400"/>
                  <a:gd name="connsiteX1" fmla="*/ 41910 w 2689860"/>
                  <a:gd name="connsiteY1" fmla="*/ 373380 h 1676400"/>
                  <a:gd name="connsiteX2" fmla="*/ 102870 w 2689860"/>
                  <a:gd name="connsiteY2" fmla="*/ 697230 h 1676400"/>
                  <a:gd name="connsiteX3" fmla="*/ 205740 w 2689860"/>
                  <a:gd name="connsiteY3" fmla="*/ 948690 h 1676400"/>
                  <a:gd name="connsiteX4" fmla="*/ 411480 w 2689860"/>
                  <a:gd name="connsiteY4" fmla="*/ 1162050 h 1676400"/>
                  <a:gd name="connsiteX5" fmla="*/ 716280 w 2689860"/>
                  <a:gd name="connsiteY5" fmla="*/ 13944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 name="connsiteX0" fmla="*/ 0 w 2689860"/>
                  <a:gd name="connsiteY0" fmla="*/ 0 h 1676400"/>
                  <a:gd name="connsiteX1" fmla="*/ 41910 w 2689860"/>
                  <a:gd name="connsiteY1" fmla="*/ 373380 h 1676400"/>
                  <a:gd name="connsiteX2" fmla="*/ 102870 w 2689860"/>
                  <a:gd name="connsiteY2" fmla="*/ 697230 h 1676400"/>
                  <a:gd name="connsiteX3" fmla="*/ 205740 w 2689860"/>
                  <a:gd name="connsiteY3" fmla="*/ 948690 h 1676400"/>
                  <a:gd name="connsiteX4" fmla="*/ 411480 w 2689860"/>
                  <a:gd name="connsiteY4" fmla="*/ 1162050 h 1676400"/>
                  <a:gd name="connsiteX5" fmla="*/ 716280 w 2689860"/>
                  <a:gd name="connsiteY5" fmla="*/ 13817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 name="connsiteX0" fmla="*/ 0 w 2689860"/>
                  <a:gd name="connsiteY0" fmla="*/ 0 h 1676400"/>
                  <a:gd name="connsiteX1" fmla="*/ 41910 w 2689860"/>
                  <a:gd name="connsiteY1" fmla="*/ 373380 h 1676400"/>
                  <a:gd name="connsiteX2" fmla="*/ 97790 w 2689860"/>
                  <a:gd name="connsiteY2" fmla="*/ 702310 h 1676400"/>
                  <a:gd name="connsiteX3" fmla="*/ 205740 w 2689860"/>
                  <a:gd name="connsiteY3" fmla="*/ 948690 h 1676400"/>
                  <a:gd name="connsiteX4" fmla="*/ 411480 w 2689860"/>
                  <a:gd name="connsiteY4" fmla="*/ 1162050 h 1676400"/>
                  <a:gd name="connsiteX5" fmla="*/ 716280 w 2689860"/>
                  <a:gd name="connsiteY5" fmla="*/ 13817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860" h="1676400">
                    <a:moveTo>
                      <a:pt x="0" y="0"/>
                    </a:moveTo>
                    <a:cubicBezTo>
                      <a:pt x="12382" y="128587"/>
                      <a:pt x="25612" y="256328"/>
                      <a:pt x="41910" y="373380"/>
                    </a:cubicBezTo>
                    <a:cubicBezTo>
                      <a:pt x="58208" y="490432"/>
                      <a:pt x="70485" y="606425"/>
                      <a:pt x="97790" y="702310"/>
                    </a:cubicBezTo>
                    <a:cubicBezTo>
                      <a:pt x="125095" y="798195"/>
                      <a:pt x="153458" y="872067"/>
                      <a:pt x="205740" y="948690"/>
                    </a:cubicBezTo>
                    <a:cubicBezTo>
                      <a:pt x="258022" y="1025313"/>
                      <a:pt x="326390" y="1089872"/>
                      <a:pt x="411480" y="1162050"/>
                    </a:cubicBezTo>
                    <a:cubicBezTo>
                      <a:pt x="496570" y="1234228"/>
                      <a:pt x="576580" y="1313180"/>
                      <a:pt x="716280" y="1381760"/>
                    </a:cubicBezTo>
                    <a:cubicBezTo>
                      <a:pt x="855980" y="1450340"/>
                      <a:pt x="1064260" y="1530138"/>
                      <a:pt x="1249680" y="1573530"/>
                    </a:cubicBezTo>
                    <a:cubicBezTo>
                      <a:pt x="1435100" y="1616922"/>
                      <a:pt x="1640840" y="1626235"/>
                      <a:pt x="1828800" y="1642110"/>
                    </a:cubicBezTo>
                    <a:cubicBezTo>
                      <a:pt x="2016760" y="1657985"/>
                      <a:pt x="2233930" y="1663065"/>
                      <a:pt x="2377440" y="1668780"/>
                    </a:cubicBezTo>
                    <a:cubicBezTo>
                      <a:pt x="2520950" y="1674495"/>
                      <a:pt x="2605405" y="1675447"/>
                      <a:pt x="2689860" y="1676400"/>
                    </a:cubicBezTo>
                  </a:path>
                </a:pathLst>
              </a:cu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2" name="자유형: 도형 25">
                <a:extLst>
                  <a:ext uri="{FF2B5EF4-FFF2-40B4-BE49-F238E27FC236}">
                    <a16:creationId xmlns="" xmlns:a16="http://schemas.microsoft.com/office/drawing/2014/main" id="{C33055FB-F177-4D27-B1D3-5D7D1F62F2A3}"/>
                  </a:ext>
                </a:extLst>
              </p:cNvPr>
              <p:cNvSpPr/>
              <p:nvPr/>
            </p:nvSpPr>
            <p:spPr>
              <a:xfrm>
                <a:off x="2072640" y="2979420"/>
                <a:ext cx="2701290" cy="1348740"/>
              </a:xfrm>
              <a:custGeom>
                <a:avLst/>
                <a:gdLst>
                  <a:gd name="connsiteX0" fmla="*/ 0 w 2701290"/>
                  <a:gd name="connsiteY0" fmla="*/ 0 h 1348740"/>
                  <a:gd name="connsiteX1" fmla="*/ 45720 w 2701290"/>
                  <a:gd name="connsiteY1" fmla="*/ 369570 h 1348740"/>
                  <a:gd name="connsiteX2" fmla="*/ 121920 w 2701290"/>
                  <a:gd name="connsiteY2" fmla="*/ 681990 h 1348740"/>
                  <a:gd name="connsiteX3" fmla="*/ 354330 w 2701290"/>
                  <a:gd name="connsiteY3" fmla="*/ 92583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 name="connsiteX0" fmla="*/ 0 w 2701290"/>
                  <a:gd name="connsiteY0" fmla="*/ 0 h 1348740"/>
                  <a:gd name="connsiteX1" fmla="*/ 45720 w 2701290"/>
                  <a:gd name="connsiteY1" fmla="*/ 369570 h 1348740"/>
                  <a:gd name="connsiteX2" fmla="*/ 121920 w 2701290"/>
                  <a:gd name="connsiteY2" fmla="*/ 681990 h 1348740"/>
                  <a:gd name="connsiteX3" fmla="*/ 356870 w 2701290"/>
                  <a:gd name="connsiteY3" fmla="*/ 92329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 name="connsiteX0" fmla="*/ 0 w 2701290"/>
                  <a:gd name="connsiteY0" fmla="*/ 0 h 1348740"/>
                  <a:gd name="connsiteX1" fmla="*/ 45720 w 2701290"/>
                  <a:gd name="connsiteY1" fmla="*/ 369570 h 1348740"/>
                  <a:gd name="connsiteX2" fmla="*/ 137160 w 2701290"/>
                  <a:gd name="connsiteY2" fmla="*/ 692150 h 1348740"/>
                  <a:gd name="connsiteX3" fmla="*/ 356870 w 2701290"/>
                  <a:gd name="connsiteY3" fmla="*/ 92329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1290" h="1348740">
                    <a:moveTo>
                      <a:pt x="0" y="0"/>
                    </a:moveTo>
                    <a:cubicBezTo>
                      <a:pt x="12700" y="127952"/>
                      <a:pt x="22860" y="254212"/>
                      <a:pt x="45720" y="369570"/>
                    </a:cubicBezTo>
                    <a:cubicBezTo>
                      <a:pt x="68580" y="484928"/>
                      <a:pt x="85302" y="599863"/>
                      <a:pt x="137160" y="692150"/>
                    </a:cubicBezTo>
                    <a:cubicBezTo>
                      <a:pt x="189018" y="784437"/>
                      <a:pt x="258445" y="852593"/>
                      <a:pt x="356870" y="923290"/>
                    </a:cubicBezTo>
                    <a:cubicBezTo>
                      <a:pt x="455295" y="993987"/>
                      <a:pt x="601768" y="1065107"/>
                      <a:pt x="727710" y="1116330"/>
                    </a:cubicBezTo>
                    <a:cubicBezTo>
                      <a:pt x="853652" y="1167553"/>
                      <a:pt x="980440" y="1202690"/>
                      <a:pt x="1112520" y="1230630"/>
                    </a:cubicBezTo>
                    <a:cubicBezTo>
                      <a:pt x="1244600" y="1258570"/>
                      <a:pt x="1363980" y="1266825"/>
                      <a:pt x="1520190" y="1283970"/>
                    </a:cubicBezTo>
                    <a:cubicBezTo>
                      <a:pt x="1676400" y="1301115"/>
                      <a:pt x="1852930" y="1322705"/>
                      <a:pt x="2049780" y="1333500"/>
                    </a:cubicBezTo>
                    <a:cubicBezTo>
                      <a:pt x="2246630" y="1344295"/>
                      <a:pt x="2473960" y="1346517"/>
                      <a:pt x="2701290" y="1348740"/>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p>
            </p:txBody>
          </p:sp>
        </p:grpSp>
      </p:grpSp>
    </p:spTree>
    <p:extLst>
      <p:ext uri="{BB962C8B-B14F-4D97-AF65-F5344CB8AC3E}">
        <p14:creationId xmlns:p14="http://schemas.microsoft.com/office/powerpoint/2010/main" val="10170624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0" name="그룹 19"/>
          <p:cNvGrpSpPr/>
          <p:nvPr/>
        </p:nvGrpSpPr>
        <p:grpSpPr>
          <a:xfrm>
            <a:off x="685801" y="1700808"/>
            <a:ext cx="8658225" cy="2376264"/>
            <a:chOff x="685801" y="1700808"/>
            <a:chExt cx="8658225" cy="2376264"/>
          </a:xfrm>
        </p:grpSpPr>
        <p:sp>
          <p:nvSpPr>
            <p:cNvPr id="21" name="직사각형 20">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the evaluate() method.</a:t>
              </a:r>
            </a:p>
          </p:txBody>
        </p:sp>
        <p:sp>
          <p:nvSpPr>
            <p:cNvPr id="22"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11967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6734C7C3-6BBB-4E17-AC0C-DA17964CF463}"/>
                </a:ext>
              </a:extLst>
            </p:cNvPr>
            <p:cNvGrpSpPr/>
            <p:nvPr/>
          </p:nvGrpSpPr>
          <p:grpSpPr>
            <a:xfrm>
              <a:off x="685802" y="3380738"/>
              <a:ext cx="8658224" cy="696334"/>
              <a:chOff x="559818" y="3081411"/>
              <a:chExt cx="8658224" cy="696334"/>
            </a:xfrm>
          </p:grpSpPr>
          <p:sp>
            <p:nvSpPr>
              <p:cNvPr id="26" name="모서리가 둥근 직사각형 4">
                <a:extLst>
                  <a:ext uri="{FF2B5EF4-FFF2-40B4-BE49-F238E27FC236}">
                    <a16:creationId xmlns="" xmlns:a16="http://schemas.microsoft.com/office/drawing/2014/main" id="{287B0F74-C1D7-42DB-9BA3-DE121FE03790}"/>
                  </a:ext>
                </a:extLst>
              </p:cNvPr>
              <p:cNvSpPr/>
              <p:nvPr/>
            </p:nvSpPr>
            <p:spPr>
              <a:xfrm>
                <a:off x="559818" y="3081411"/>
                <a:ext cx="8658224" cy="6963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Picture 2" descr="Byte - Free electronics icons">
                <a:extLst>
                  <a:ext uri="{FF2B5EF4-FFF2-40B4-BE49-F238E27FC236}">
                    <a16:creationId xmlns="" xmlns:a16="http://schemas.microsoft.com/office/drawing/2014/main" id="{72399FC3-CA15-42A7-B979-1F3678C8967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 xmlns:a16="http://schemas.microsoft.com/office/drawing/2014/main" id="{A6CEF303-07DC-4D34-95A9-5B9A1325EF9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2" name="TextBox 31">
                <a:extLst>
                  <a:ext uri="{FF2B5EF4-FFF2-40B4-BE49-F238E27FC236}">
                    <a16:creationId xmlns="" xmlns:a16="http://schemas.microsoft.com/office/drawing/2014/main" id="{EFC0E5A4-9D0B-4E79-A4FA-BE86F36E1883}"/>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Returns the 0 = loss value and 1 = metrics value.</a:t>
                </a:r>
              </a:p>
            </p:txBody>
          </p:sp>
        </p:grpSp>
        <p:pic>
          <p:nvPicPr>
            <p:cNvPr id="24" name="그림 23">
              <a:extLst>
                <a:ext uri="{FF2B5EF4-FFF2-40B4-BE49-F238E27FC236}">
                  <a16:creationId xmlns="" xmlns:a16="http://schemas.microsoft.com/office/drawing/2014/main" id="{5EAC91C3-F269-4438-BAFA-6BB0623D50CC}"/>
                </a:ext>
              </a:extLst>
            </p:cNvPr>
            <p:cNvPicPr>
              <a:picLocks noChangeAspect="1"/>
            </p:cNvPicPr>
            <p:nvPr/>
          </p:nvPicPr>
          <p:blipFill rotWithShape="1">
            <a:blip r:embed="rId4"/>
            <a:srcRect l="807" t="3326" r="23252" b="7046"/>
            <a:stretch/>
          </p:blipFill>
          <p:spPr>
            <a:xfrm>
              <a:off x="802836" y="2132934"/>
              <a:ext cx="8541189" cy="972030"/>
            </a:xfrm>
            <a:prstGeom prst="rect">
              <a:avLst/>
            </a:prstGeom>
            <a:ln>
              <a:noFill/>
            </a:ln>
          </p:spPr>
        </p:pic>
      </p:grpSp>
    </p:spTree>
    <p:extLst>
      <p:ext uri="{BB962C8B-B14F-4D97-AF65-F5344CB8AC3E}">
        <p14:creationId xmlns:p14="http://schemas.microsoft.com/office/powerpoint/2010/main" val="378564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Such classification can be presented as a geometrical figure as follows.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recall the basic notion of machine learning through linear regression, machine learning is a process that builds regression equations with the predicted values of the slope and y-intercept. The figure below shows how linear regression forms a line that separates the two groups. </a:t>
            </a:r>
          </a:p>
        </p:txBody>
      </p:sp>
      <p:grpSp>
        <p:nvGrpSpPr>
          <p:cNvPr id="4" name="그룹 3"/>
          <p:cNvGrpSpPr/>
          <p:nvPr/>
        </p:nvGrpSpPr>
        <p:grpSpPr>
          <a:xfrm>
            <a:off x="828206" y="2798036"/>
            <a:ext cx="4697660" cy="3458818"/>
            <a:chOff x="828206" y="2798036"/>
            <a:chExt cx="4697660" cy="3458818"/>
          </a:xfrm>
        </p:grpSpPr>
        <p:sp>
          <p:nvSpPr>
            <p:cNvPr id="13" name="직사각형 12">
              <a:extLst>
                <a:ext uri="{FF2B5EF4-FFF2-40B4-BE49-F238E27FC236}">
                  <a16:creationId xmlns="" xmlns:a16="http://schemas.microsoft.com/office/drawing/2014/main" id="{9C8A6D58-6872-41CC-A13B-61CD77105781}"/>
                </a:ext>
              </a:extLst>
            </p:cNvPr>
            <p:cNvSpPr/>
            <p:nvPr/>
          </p:nvSpPr>
          <p:spPr>
            <a:xfrm>
              <a:off x="828206" y="2798036"/>
              <a:ext cx="4697660" cy="34588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14" name="그룹 13">
              <a:extLst>
                <a:ext uri="{FF2B5EF4-FFF2-40B4-BE49-F238E27FC236}">
                  <a16:creationId xmlns="" xmlns:a16="http://schemas.microsoft.com/office/drawing/2014/main" id="{93675628-8DB9-4794-B0C5-73F93536DBBD}"/>
                </a:ext>
              </a:extLst>
            </p:cNvPr>
            <p:cNvGrpSpPr/>
            <p:nvPr/>
          </p:nvGrpSpPr>
          <p:grpSpPr>
            <a:xfrm>
              <a:off x="1160940" y="3036374"/>
              <a:ext cx="4032192" cy="2472616"/>
              <a:chOff x="1098984" y="2744351"/>
              <a:chExt cx="4032192" cy="2472616"/>
            </a:xfrm>
          </p:grpSpPr>
          <p:cxnSp>
            <p:nvCxnSpPr>
              <p:cNvPr id="18" name="직선 연결선 17">
                <a:extLst>
                  <a:ext uri="{FF2B5EF4-FFF2-40B4-BE49-F238E27FC236}">
                    <a16:creationId xmlns="" xmlns:a16="http://schemas.microsoft.com/office/drawing/2014/main" id="{BF7C4DAD-2C48-4BA8-8B90-D5EFE11D2F21}"/>
                  </a:ext>
                </a:extLst>
              </p:cNvPr>
              <p:cNvCxnSpPr>
                <a:cxnSpLocks/>
              </p:cNvCxnSpPr>
              <p:nvPr/>
            </p:nvCxnSpPr>
            <p:spPr>
              <a:xfrm>
                <a:off x="1747056" y="2780928"/>
                <a:ext cx="0" cy="2209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 xmlns:a16="http://schemas.microsoft.com/office/drawing/2014/main" id="{29358E27-2DB6-4499-9638-DFD3B487D3C7}"/>
                  </a:ext>
                </a:extLst>
              </p:cNvPr>
              <p:cNvCxnSpPr/>
              <p:nvPr/>
            </p:nvCxnSpPr>
            <p:spPr>
              <a:xfrm>
                <a:off x="1747056" y="4990569"/>
                <a:ext cx="2700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 xmlns:a16="http://schemas.microsoft.com/office/drawing/2014/main" id="{9DD1E26C-F823-42BD-B9C3-D4F7E1003E54}"/>
                  </a:ext>
                </a:extLst>
              </p:cNvPr>
              <p:cNvSpPr/>
              <p:nvPr/>
            </p:nvSpPr>
            <p:spPr>
              <a:xfrm>
                <a:off x="1692192" y="2780927"/>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 xmlns:a16="http://schemas.microsoft.com/office/drawing/2014/main" id="{190CCC52-C675-4679-9B78-825CCE87B80A}"/>
                  </a:ext>
                </a:extLst>
              </p:cNvPr>
              <p:cNvSpPr/>
              <p:nvPr/>
            </p:nvSpPr>
            <p:spPr>
              <a:xfrm>
                <a:off x="4313472" y="2744351"/>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 xmlns:a16="http://schemas.microsoft.com/office/drawing/2014/main" id="{EC2848B6-4588-4094-B71B-F217E87F4223}"/>
                  </a:ext>
                </a:extLst>
              </p:cNvPr>
              <p:cNvSpPr/>
              <p:nvPr/>
            </p:nvSpPr>
            <p:spPr>
              <a:xfrm>
                <a:off x="1698288" y="4871855"/>
                <a:ext cx="205200" cy="205200"/>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 xmlns:a16="http://schemas.microsoft.com/office/drawing/2014/main" id="{7C9DCD10-B9AB-4BBB-94F6-F7DF16B2CDAE}"/>
                  </a:ext>
                </a:extLst>
              </p:cNvPr>
              <p:cNvSpPr/>
              <p:nvPr/>
            </p:nvSpPr>
            <p:spPr>
              <a:xfrm>
                <a:off x="4356144" y="4804799"/>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 xmlns:a16="http://schemas.microsoft.com/office/drawing/2014/main" id="{975C7D95-5C0D-4B57-81CA-2AB43E7DB920}"/>
                  </a:ext>
                </a:extLst>
              </p:cNvPr>
              <p:cNvSpPr txBox="1"/>
              <p:nvPr/>
            </p:nvSpPr>
            <p:spPr>
              <a:xfrm>
                <a:off x="1098984"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sp>
            <p:nvSpPr>
              <p:cNvPr id="25" name="TextBox 24">
                <a:extLst>
                  <a:ext uri="{FF2B5EF4-FFF2-40B4-BE49-F238E27FC236}">
                    <a16:creationId xmlns="" xmlns:a16="http://schemas.microsoft.com/office/drawing/2014/main" id="{A052D24E-96B8-4CA3-8942-11AA8E813D8B}"/>
                  </a:ext>
                </a:extLst>
              </p:cNvPr>
              <p:cNvSpPr txBox="1"/>
              <p:nvPr/>
            </p:nvSpPr>
            <p:spPr>
              <a:xfrm>
                <a:off x="1098984"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(0,0)</a:t>
                </a:r>
                <a:endParaRPr lang="ko-KR" altLang="en-US" sz="1300" dirty="0"/>
              </a:p>
            </p:txBody>
          </p:sp>
          <p:sp>
            <p:nvSpPr>
              <p:cNvPr id="26" name="TextBox 25">
                <a:extLst>
                  <a:ext uri="{FF2B5EF4-FFF2-40B4-BE49-F238E27FC236}">
                    <a16:creationId xmlns="" xmlns:a16="http://schemas.microsoft.com/office/drawing/2014/main" id="{E7628779-6BF7-4FB4-8214-8B2A55EF1DD8}"/>
                  </a:ext>
                </a:extLst>
              </p:cNvPr>
              <p:cNvSpPr txBox="1"/>
              <p:nvPr/>
            </p:nvSpPr>
            <p:spPr>
              <a:xfrm>
                <a:off x="4680176"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(1.1)</a:t>
                </a:r>
                <a:endParaRPr lang="ko-KR" altLang="en-US" sz="1300" dirty="0"/>
              </a:p>
            </p:txBody>
          </p:sp>
          <p:sp>
            <p:nvSpPr>
              <p:cNvPr id="30" name="TextBox 29">
                <a:extLst>
                  <a:ext uri="{FF2B5EF4-FFF2-40B4-BE49-F238E27FC236}">
                    <a16:creationId xmlns="" xmlns:a16="http://schemas.microsoft.com/office/drawing/2014/main" id="{6AF7903A-B3FD-4ECC-87A1-7A07A475B5C6}"/>
                  </a:ext>
                </a:extLst>
              </p:cNvPr>
              <p:cNvSpPr txBox="1"/>
              <p:nvPr/>
            </p:nvSpPr>
            <p:spPr>
              <a:xfrm>
                <a:off x="4680176"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(1.0)</a:t>
                </a:r>
                <a:endParaRPr lang="ko-KR" altLang="en-US" sz="1300" dirty="0"/>
              </a:p>
            </p:txBody>
          </p:sp>
        </p:grpSp>
        <p:cxnSp>
          <p:nvCxnSpPr>
            <p:cNvPr id="31" name="직선 연결선 30">
              <a:extLst>
                <a:ext uri="{FF2B5EF4-FFF2-40B4-BE49-F238E27FC236}">
                  <a16:creationId xmlns="" xmlns:a16="http://schemas.microsoft.com/office/drawing/2014/main" id="{F8D41696-9BF5-486F-9631-11AF9776007B}"/>
                </a:ext>
              </a:extLst>
            </p:cNvPr>
            <p:cNvCxnSpPr/>
            <p:nvPr/>
          </p:nvCxnSpPr>
          <p:spPr>
            <a:xfrm>
              <a:off x="1205386" y="3448542"/>
              <a:ext cx="2664296" cy="2664296"/>
            </a:xfrm>
            <a:prstGeom prst="line">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32" name="표 31">
                <a:extLst>
                  <a:ext uri="{FF2B5EF4-FFF2-40B4-BE49-F238E27FC236}">
                    <a16:creationId xmlns="" xmlns:a16="http://schemas.microsoft.com/office/drawing/2014/main" id="{D2354337-5C09-4842-BA47-78D9B25DA998}"/>
                  </a:ext>
                </a:extLst>
              </p:cNvPr>
              <p:cNvGraphicFramePr>
                <a:graphicFrameLocks noGrp="1"/>
              </p:cNvGraphicFramePr>
              <p:nvPr>
                <p:extLst>
                  <p:ext uri="{D42A27DB-BD31-4B8C-83A1-F6EECF244321}">
                    <p14:modId xmlns:p14="http://schemas.microsoft.com/office/powerpoint/2010/main" val="4182359323"/>
                  </p:ext>
                </p:extLst>
              </p:nvPr>
            </p:nvGraphicFramePr>
            <p:xfrm>
              <a:off x="5810010" y="2798036"/>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 xmlns:a16="http://schemas.microsoft.com/office/drawing/2014/main" val="20000"/>
                        </a:ext>
                      </a:extLst>
                    </a:gridCol>
                    <a:gridCol w="793060">
                      <a:extLst>
                        <a:ext uri="{9D8B030D-6E8A-4147-A177-3AD203B41FA5}">
                          <a16:colId xmlns="" xmlns:a16="http://schemas.microsoft.com/office/drawing/2014/main" val="953486119"/>
                        </a:ext>
                      </a:extLst>
                    </a:gridCol>
                    <a:gridCol w="793060">
                      <a:extLst>
                        <a:ext uri="{9D8B030D-6E8A-4147-A177-3AD203B41FA5}">
                          <a16:colId xmlns="" xmlns:a16="http://schemas.microsoft.com/office/drawing/2014/main" val="1089067451"/>
                        </a:ext>
                      </a:extLst>
                    </a:gridCol>
                    <a:gridCol w="793060">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162398071"/>
                      </a:ext>
                    </a:extLst>
                  </a:tr>
                </a:tbl>
              </a:graphicData>
            </a:graphic>
          </p:graphicFrame>
        </mc:Choice>
        <mc:Fallback xmlns="">
          <p:graphicFrame>
            <p:nvGraphicFramePr>
              <p:cNvPr id="32" name="표 31">
                <a:extLst>
                  <a:ext uri="{FF2B5EF4-FFF2-40B4-BE49-F238E27FC236}">
                    <a16:creationId xmlns:a16="http://schemas.microsoft.com/office/drawing/2014/main" xmlns:a14="http://schemas.microsoft.com/office/drawing/2010/main" xmlns="" id="{D2354337-5C09-4842-BA47-78D9B25DA998}"/>
                  </a:ext>
                </a:extLst>
              </p:cNvPr>
              <p:cNvGraphicFramePr>
                <a:graphicFrameLocks noGrp="1"/>
              </p:cNvGraphicFramePr>
              <p:nvPr>
                <p:extLst>
                  <p:ext uri="{D42A27DB-BD31-4B8C-83A1-F6EECF244321}">
                    <p14:modId xmlns:p14="http://schemas.microsoft.com/office/powerpoint/2010/main" val="4182359323"/>
                  </p:ext>
                </p:extLst>
              </p:nvPr>
            </p:nvGraphicFramePr>
            <p:xfrm>
              <a:off x="5810010" y="2798036"/>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a16="http://schemas.microsoft.com/office/drawing/2014/main" xmlns:a14="http://schemas.microsoft.com/office/drawing/2010/main" xmlns="" val="20000"/>
                        </a:ext>
                      </a:extLst>
                    </a:gridCol>
                    <a:gridCol w="793060">
                      <a:extLst>
                        <a:ext uri="{9D8B030D-6E8A-4147-A177-3AD203B41FA5}">
                          <a16:colId xmlns:a16="http://schemas.microsoft.com/office/drawing/2014/main" xmlns:a14="http://schemas.microsoft.com/office/drawing/2010/main" xmlns="" val="953486119"/>
                        </a:ext>
                      </a:extLst>
                    </a:gridCol>
                    <a:gridCol w="793060">
                      <a:extLst>
                        <a:ext uri="{9D8B030D-6E8A-4147-A177-3AD203B41FA5}">
                          <a16:colId xmlns:a16="http://schemas.microsoft.com/office/drawing/2014/main" xmlns:a14="http://schemas.microsoft.com/office/drawing/2010/main" xmlns="" val="1089067451"/>
                        </a:ext>
                      </a:extLst>
                    </a:gridCol>
                    <a:gridCol w="793060">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201538" t="-1754" r="-100769" b="-349123"/>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1538" t="-1754" r="-769" b="-349123"/>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sp>
        <p:nvSpPr>
          <p:cNvPr id="33" name="직사각형 32">
            <a:extLst>
              <a:ext uri="{FF2B5EF4-FFF2-40B4-BE49-F238E27FC236}">
                <a16:creationId xmlns="" xmlns:a16="http://schemas.microsoft.com/office/drawing/2014/main" id="{ABDF2712-817C-4144-944B-1D398B78C32D}"/>
              </a:ext>
            </a:extLst>
          </p:cNvPr>
          <p:cNvSpPr/>
          <p:nvPr/>
        </p:nvSpPr>
        <p:spPr>
          <a:xfrm>
            <a:off x="5806375" y="4420650"/>
            <a:ext cx="3172240"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This table displays the OR operation of a truth table.</a:t>
            </a:r>
          </a:p>
        </p:txBody>
      </p:sp>
    </p:spTree>
    <p:extLst>
      <p:ext uri="{BB962C8B-B14F-4D97-AF65-F5344CB8AC3E}">
        <p14:creationId xmlns:p14="http://schemas.microsoft.com/office/powerpoint/2010/main" val="22950511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8E4B6D26-B7FA-F7FE-6E65-B0529962CE9C}"/>
              </a:ext>
            </a:extLst>
          </p:cNvPr>
          <p:cNvGrpSpPr/>
          <p:nvPr/>
        </p:nvGrpSpPr>
        <p:grpSpPr>
          <a:xfrm>
            <a:off x="685802" y="1806767"/>
            <a:ext cx="8658224" cy="2799957"/>
            <a:chOff x="685802" y="1806767"/>
            <a:chExt cx="8658224" cy="2799957"/>
          </a:xfrm>
        </p:grpSpPr>
        <p:sp>
          <p:nvSpPr>
            <p:cNvPr id="15" name="모서리가 둥근 직사각형 4">
              <a:extLst>
                <a:ext uri="{FF2B5EF4-FFF2-40B4-BE49-F238E27FC236}">
                  <a16:creationId xmlns="" xmlns:a16="http://schemas.microsoft.com/office/drawing/2014/main" id="{26FAC10E-7437-4318-9AC5-48DD353D8C3B}"/>
                </a:ext>
              </a:extLst>
            </p:cNvPr>
            <p:cNvSpPr/>
            <p:nvPr/>
          </p:nvSpPr>
          <p:spPr>
            <a:xfrm>
              <a:off x="685802" y="1806767"/>
              <a:ext cx="8658224" cy="27999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8CE7189F-B678-0956-945F-CAD242888EE8}"/>
                </a:ext>
              </a:extLst>
            </p:cNvPr>
            <p:cNvPicPr>
              <a:picLocks noChangeAspect="1"/>
            </p:cNvPicPr>
            <p:nvPr/>
          </p:nvPicPr>
          <p:blipFill rotWithShape="1">
            <a:blip r:embed="rId3"/>
            <a:srcRect r="13252"/>
            <a:stretch/>
          </p:blipFill>
          <p:spPr>
            <a:xfrm>
              <a:off x="752476" y="1873570"/>
              <a:ext cx="8590534" cy="2666350"/>
            </a:xfrm>
            <a:prstGeom prst="rect">
              <a:avLst/>
            </a:prstGeom>
          </p:spPr>
        </p:pic>
      </p:grpSp>
    </p:spTree>
    <p:extLst>
      <p:ext uri="{BB962C8B-B14F-4D97-AF65-F5344CB8AC3E}">
        <p14:creationId xmlns:p14="http://schemas.microsoft.com/office/powerpoint/2010/main" val="17155900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Read the data and prepare:</a:t>
            </a:r>
          </a:p>
        </p:txBody>
      </p:sp>
      <p:grpSp>
        <p:nvGrpSpPr>
          <p:cNvPr id="15" name="그룹 14"/>
          <p:cNvGrpSpPr/>
          <p:nvPr/>
        </p:nvGrpSpPr>
        <p:grpSpPr>
          <a:xfrm>
            <a:off x="685801" y="2052205"/>
            <a:ext cx="8658224" cy="1448803"/>
            <a:chOff x="685801" y="2052205"/>
            <a:chExt cx="8658224" cy="1448803"/>
          </a:xfrm>
        </p:grpSpPr>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14488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416C38C1-19C2-45E6-94EA-813DC0112A78}"/>
                </a:ext>
              </a:extLst>
            </p:cNvPr>
            <p:cNvPicPr>
              <a:picLocks noChangeAspect="1"/>
            </p:cNvPicPr>
            <p:nvPr/>
          </p:nvPicPr>
          <p:blipFill rotWithShape="1">
            <a:blip r:embed="rId3"/>
            <a:srcRect l="960" t="3400" r="24994"/>
            <a:stretch/>
          </p:blipFill>
          <p:spPr>
            <a:xfrm>
              <a:off x="810952" y="2129740"/>
              <a:ext cx="8524814" cy="1263037"/>
            </a:xfrm>
            <a:prstGeom prst="rect">
              <a:avLst/>
            </a:prstGeom>
            <a:ln>
              <a:noFill/>
            </a:ln>
          </p:spPr>
        </p:pic>
      </p:grpSp>
    </p:spTree>
    <p:extLst>
      <p:ext uri="{BB962C8B-B14F-4D97-AF65-F5344CB8AC3E}">
        <p14:creationId xmlns:p14="http://schemas.microsoft.com/office/powerpoint/2010/main" val="29152044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4" name="그룹 23"/>
          <p:cNvGrpSpPr/>
          <p:nvPr/>
        </p:nvGrpSpPr>
        <p:grpSpPr>
          <a:xfrm>
            <a:off x="685801" y="1700808"/>
            <a:ext cx="8658224" cy="4284476"/>
            <a:chOff x="685801" y="1700808"/>
            <a:chExt cx="8658224" cy="4284476"/>
          </a:xfrm>
        </p:grpSpPr>
        <p:sp>
          <p:nvSpPr>
            <p:cNvPr id="25" name="직사각형 24">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One-hot-encoding for y</a:t>
              </a:r>
            </a:p>
          </p:txBody>
        </p:sp>
        <p:sp>
          <p:nvSpPr>
            <p:cNvPr id="2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5238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30" name="모서리가 둥근 직사각형 4">
              <a:extLst>
                <a:ext uri="{FF2B5EF4-FFF2-40B4-BE49-F238E27FC236}">
                  <a16:creationId xmlns="" xmlns:a16="http://schemas.microsoft.com/office/drawing/2014/main" id="{624BD890-2E82-4FB4-A9A3-9E11D040368F}"/>
                </a:ext>
              </a:extLst>
            </p:cNvPr>
            <p:cNvSpPr/>
            <p:nvPr/>
          </p:nvSpPr>
          <p:spPr>
            <a:xfrm>
              <a:off x="685801" y="3081575"/>
              <a:ext cx="8658224" cy="29037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그림 30">
              <a:extLst>
                <a:ext uri="{FF2B5EF4-FFF2-40B4-BE49-F238E27FC236}">
                  <a16:creationId xmlns="" xmlns:a16="http://schemas.microsoft.com/office/drawing/2014/main" id="{5E526E01-CA53-4528-82F6-09644BE1190F}"/>
                </a:ext>
              </a:extLst>
            </p:cNvPr>
            <p:cNvPicPr>
              <a:picLocks noChangeAspect="1"/>
            </p:cNvPicPr>
            <p:nvPr/>
          </p:nvPicPr>
          <p:blipFill rotWithShape="1">
            <a:blip r:embed="rId3"/>
            <a:srcRect l="1023" t="1019" r="18041" b="86923"/>
            <a:stretch/>
          </p:blipFill>
          <p:spPr>
            <a:xfrm>
              <a:off x="810952" y="2132856"/>
              <a:ext cx="8533073" cy="381389"/>
            </a:xfrm>
            <a:prstGeom prst="rect">
              <a:avLst/>
            </a:prstGeom>
            <a:ln>
              <a:noFill/>
            </a:ln>
          </p:spPr>
        </p:pic>
        <p:pic>
          <p:nvPicPr>
            <p:cNvPr id="32" name="그림 31">
              <a:extLst>
                <a:ext uri="{FF2B5EF4-FFF2-40B4-BE49-F238E27FC236}">
                  <a16:creationId xmlns="" xmlns:a16="http://schemas.microsoft.com/office/drawing/2014/main" id="{E0BFD053-A67C-45C9-883A-411CF4B1AA32}"/>
                </a:ext>
              </a:extLst>
            </p:cNvPr>
            <p:cNvPicPr>
              <a:picLocks noChangeAspect="1"/>
            </p:cNvPicPr>
            <p:nvPr/>
          </p:nvPicPr>
          <p:blipFill rotWithShape="1">
            <a:blip r:embed="rId3"/>
            <a:srcRect l="1023" t="13127" r="18041" b="628"/>
            <a:stretch/>
          </p:blipFill>
          <p:spPr>
            <a:xfrm>
              <a:off x="810952" y="3151128"/>
              <a:ext cx="8533073" cy="2727935"/>
            </a:xfrm>
            <a:prstGeom prst="rect">
              <a:avLst/>
            </a:prstGeom>
            <a:ln>
              <a:noFill/>
            </a:ln>
          </p:spPr>
        </p:pic>
        <p:sp>
          <p:nvSpPr>
            <p:cNvPr id="33" name="직사각형 32">
              <a:extLst>
                <a:ext uri="{FF2B5EF4-FFF2-40B4-BE49-F238E27FC236}">
                  <a16:creationId xmlns="" xmlns:a16="http://schemas.microsoft.com/office/drawing/2014/main" id="{BC1ED84D-0745-43F1-8BAC-F99152F47873}"/>
                </a:ext>
              </a:extLst>
            </p:cNvPr>
            <p:cNvSpPr/>
            <p:nvPr/>
          </p:nvSpPr>
          <p:spPr>
            <a:xfrm>
              <a:off x="702940" y="272633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 as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DataFrame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5641039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p:cNvGrpSpPr/>
          <p:nvPr/>
        </p:nvGrpSpPr>
        <p:grpSpPr>
          <a:xfrm>
            <a:off x="685801" y="1700808"/>
            <a:ext cx="8658224" cy="2393362"/>
            <a:chOff x="685801" y="1700808"/>
            <a:chExt cx="8658224" cy="2393362"/>
          </a:xfrm>
        </p:grpSpPr>
        <p:sp>
          <p:nvSpPr>
            <p:cNvPr id="18" name="직사각형 17">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Scale the X data.</a:t>
              </a:r>
            </a:p>
          </p:txBody>
        </p:sp>
        <p:sp>
          <p:nvSpPr>
            <p:cNvPr id="19"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7607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0" name="직사각형 19">
              <a:extLst>
                <a:ext uri="{FF2B5EF4-FFF2-40B4-BE49-F238E27FC236}">
                  <a16:creationId xmlns="" xmlns:a16="http://schemas.microsoft.com/office/drawing/2014/main" id="{621871D5-B288-4CEA-B589-EEC8F2E6D5AD}"/>
                </a:ext>
              </a:extLst>
            </p:cNvPr>
            <p:cNvSpPr/>
            <p:nvPr/>
          </p:nvSpPr>
          <p:spPr>
            <a:xfrm>
              <a:off x="702940" y="29609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Split the data into training and testing.</a:t>
              </a:r>
            </a:p>
          </p:txBody>
        </p:sp>
        <p:sp>
          <p:nvSpPr>
            <p:cNvPr id="21" name="모서리가 둥근 직사각형 4">
              <a:extLst>
                <a:ext uri="{FF2B5EF4-FFF2-40B4-BE49-F238E27FC236}">
                  <a16:creationId xmlns="" xmlns:a16="http://schemas.microsoft.com/office/drawing/2014/main" id="{02634164-8364-470E-B249-6FEA800723A8}"/>
                </a:ext>
              </a:extLst>
            </p:cNvPr>
            <p:cNvSpPr/>
            <p:nvPr/>
          </p:nvSpPr>
          <p:spPr>
            <a:xfrm>
              <a:off x="685801" y="3312345"/>
              <a:ext cx="8658224" cy="7818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2" name="그림 21">
              <a:extLst>
                <a:ext uri="{FF2B5EF4-FFF2-40B4-BE49-F238E27FC236}">
                  <a16:creationId xmlns="" xmlns:a16="http://schemas.microsoft.com/office/drawing/2014/main" id="{CE093735-F4A4-49B5-A650-637731083FFC}"/>
                </a:ext>
              </a:extLst>
            </p:cNvPr>
            <p:cNvPicPr>
              <a:picLocks noChangeAspect="1"/>
            </p:cNvPicPr>
            <p:nvPr/>
          </p:nvPicPr>
          <p:blipFill rotWithShape="1">
            <a:blip r:embed="rId3"/>
            <a:srcRect l="874" t="4281" r="23537" b="50356"/>
            <a:stretch/>
          </p:blipFill>
          <p:spPr>
            <a:xfrm>
              <a:off x="810952" y="2122984"/>
              <a:ext cx="8533073" cy="599896"/>
            </a:xfrm>
            <a:prstGeom prst="rect">
              <a:avLst/>
            </a:prstGeom>
            <a:ln>
              <a:noFill/>
            </a:ln>
          </p:spPr>
        </p:pic>
        <p:pic>
          <p:nvPicPr>
            <p:cNvPr id="23" name="그림 22">
              <a:extLst>
                <a:ext uri="{FF2B5EF4-FFF2-40B4-BE49-F238E27FC236}">
                  <a16:creationId xmlns="" xmlns:a16="http://schemas.microsoft.com/office/drawing/2014/main" id="{95D70A45-40A1-4E68-AECF-EBDB24A71F5B}"/>
                </a:ext>
              </a:extLst>
            </p:cNvPr>
            <p:cNvPicPr>
              <a:picLocks noChangeAspect="1"/>
            </p:cNvPicPr>
            <p:nvPr/>
          </p:nvPicPr>
          <p:blipFill rotWithShape="1">
            <a:blip r:embed="rId3"/>
            <a:srcRect l="874" t="49659" r="23537"/>
            <a:stretch/>
          </p:blipFill>
          <p:spPr>
            <a:xfrm>
              <a:off x="810952" y="3371018"/>
              <a:ext cx="8533073" cy="665728"/>
            </a:xfrm>
            <a:prstGeom prst="rect">
              <a:avLst/>
            </a:prstGeom>
            <a:ln>
              <a:noFill/>
            </a:ln>
          </p:spPr>
        </p:pic>
      </p:grpSp>
    </p:spTree>
    <p:extLst>
      <p:ext uri="{BB962C8B-B14F-4D97-AF65-F5344CB8AC3E}">
        <p14:creationId xmlns:p14="http://schemas.microsoft.com/office/powerpoint/2010/main" val="21112071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a Sequential API model.</a:t>
            </a:r>
          </a:p>
        </p:txBody>
      </p:sp>
      <p:grpSp>
        <p:nvGrpSpPr>
          <p:cNvPr id="26" name="그룹 25"/>
          <p:cNvGrpSpPr/>
          <p:nvPr/>
        </p:nvGrpSpPr>
        <p:grpSpPr>
          <a:xfrm>
            <a:off x="685801" y="2052206"/>
            <a:ext cx="8658225" cy="2700000"/>
            <a:chOff x="685801" y="2052206"/>
            <a:chExt cx="8658225" cy="2700000"/>
          </a:xfrm>
        </p:grpSpPr>
        <p:sp>
          <p:nvSpPr>
            <p:cNvPr id="30"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27000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그림 30">
              <a:extLst>
                <a:ext uri="{FF2B5EF4-FFF2-40B4-BE49-F238E27FC236}">
                  <a16:creationId xmlns="" xmlns:a16="http://schemas.microsoft.com/office/drawing/2014/main" id="{26208F49-BCAA-4ADB-ABAE-BCA6F8033AE1}"/>
                </a:ext>
              </a:extLst>
            </p:cNvPr>
            <p:cNvPicPr>
              <a:picLocks noChangeAspect="1"/>
            </p:cNvPicPr>
            <p:nvPr/>
          </p:nvPicPr>
          <p:blipFill rotWithShape="1">
            <a:blip r:embed="rId3"/>
            <a:srcRect l="887" t="1888" r="15503" b="7695"/>
            <a:stretch/>
          </p:blipFill>
          <p:spPr>
            <a:xfrm>
              <a:off x="802836" y="2102887"/>
              <a:ext cx="8541190" cy="2546701"/>
            </a:xfrm>
            <a:prstGeom prst="rect">
              <a:avLst/>
            </a:prstGeom>
            <a:ln>
              <a:noFill/>
            </a:ln>
          </p:spPr>
        </p:pic>
      </p:grpSp>
      <p:grpSp>
        <p:nvGrpSpPr>
          <p:cNvPr id="32" name="그룹 31">
            <a:extLst>
              <a:ext uri="{FF2B5EF4-FFF2-40B4-BE49-F238E27FC236}">
                <a16:creationId xmlns="" xmlns:a16="http://schemas.microsoft.com/office/drawing/2014/main" id="{181AEEF7-22A8-45F5-9FCD-95A94AC1D1D4}"/>
              </a:ext>
            </a:extLst>
          </p:cNvPr>
          <p:cNvGrpSpPr/>
          <p:nvPr/>
        </p:nvGrpSpPr>
        <p:grpSpPr>
          <a:xfrm>
            <a:off x="685802" y="4820012"/>
            <a:ext cx="8658224" cy="1472058"/>
            <a:chOff x="559818" y="3081411"/>
            <a:chExt cx="8658224" cy="1472058"/>
          </a:xfrm>
        </p:grpSpPr>
        <p:sp>
          <p:nvSpPr>
            <p:cNvPr id="33" name="모서리가 둥근 직사각형 4">
              <a:extLst>
                <a:ext uri="{FF2B5EF4-FFF2-40B4-BE49-F238E27FC236}">
                  <a16:creationId xmlns="" xmlns:a16="http://schemas.microsoft.com/office/drawing/2014/main" id="{BF0D7245-360C-4D9A-B8F7-4AE06DFB0E44}"/>
                </a:ext>
              </a:extLst>
            </p:cNvPr>
            <p:cNvSpPr/>
            <p:nvPr/>
          </p:nvSpPr>
          <p:spPr>
            <a:xfrm>
              <a:off x="559818" y="3081411"/>
              <a:ext cx="8658224" cy="14720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4" name="Picture 2" descr="Byte - Free electronics icons">
              <a:extLst>
                <a:ext uri="{FF2B5EF4-FFF2-40B4-BE49-F238E27FC236}">
                  <a16:creationId xmlns="" xmlns:a16="http://schemas.microsoft.com/office/drawing/2014/main" id="{2ED1CA85-ECF7-4DD8-9ACA-038E8803BEF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FED86946-2F01-4F63-BC34-8BAD2D5D1F7C}"/>
                </a:ext>
              </a:extLst>
            </p:cNvPr>
            <p:cNvSpPr txBox="1"/>
            <p:nvPr/>
          </p:nvSpPr>
          <p:spPr>
            <a:xfrm>
              <a:off x="907642" y="3168076"/>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123</a:t>
              </a:r>
            </a:p>
          </p:txBody>
        </p:sp>
        <p:sp>
          <p:nvSpPr>
            <p:cNvPr id="36" name="TextBox 35">
              <a:extLst>
                <a:ext uri="{FF2B5EF4-FFF2-40B4-BE49-F238E27FC236}">
                  <a16:creationId xmlns="" xmlns:a16="http://schemas.microsoft.com/office/drawing/2014/main" id="{C3D79D92-452D-4E5D-86D5-F31A54F99F35}"/>
                </a:ext>
              </a:extLst>
            </p:cNvPr>
            <p:cNvSpPr txBox="1"/>
            <p:nvPr/>
          </p:nvSpPr>
          <p:spPr>
            <a:xfrm>
              <a:off x="1036273" y="3467475"/>
              <a:ext cx="8167303" cy="47705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rPr>
                <a:t>Add layers </a:t>
              </a:r>
              <a:r>
                <a:rPr lang="en-US" altLang="ko-KR" sz="1300" dirty="0">
                  <a:solidFill>
                    <a:prstClr val="black">
                      <a:lumMod val="85000"/>
                      <a:lumOff val="15000"/>
                    </a:prstClr>
                  </a:solidFill>
                  <a:latin typeface="SamsungOne 400" panose="020B0503030303020204" pitchFamily="34" charset="0"/>
                </a:rPr>
                <a:t>to</a:t>
              </a:r>
              <a:r>
                <a:rPr lang="en-US" altLang="ko-KR" sz="1300" dirty="0">
                  <a:solidFill>
                    <a:prstClr val="black">
                      <a:lumMod val="85000"/>
                      <a:lumOff val="15000"/>
                    </a:prstClr>
                  </a:solidFill>
                  <a:latin typeface="SamsungOne 400" panose="020B0503030303020204" pitchFamily="34" charset="0"/>
                  <a:ea typeface="+mn-ea"/>
                  <a:cs typeface="+mn-cs"/>
                </a:rPr>
                <a:t> a Sequential object.</a:t>
              </a:r>
            </a:p>
            <a:p>
              <a:pPr marL="182563" indent="-182563" latinLnBrk="0">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rPr>
                <a:t>units = N# of output variables</a:t>
              </a:r>
            </a:p>
          </p:txBody>
        </p:sp>
        <p:pic>
          <p:nvPicPr>
            <p:cNvPr id="37" name="Picture 2" descr="Byte - Free electronics icons">
              <a:extLst>
                <a:ext uri="{FF2B5EF4-FFF2-40B4-BE49-F238E27FC236}">
                  <a16:creationId xmlns="" xmlns:a16="http://schemas.microsoft.com/office/drawing/2014/main" id="{65B8111E-445F-4FC7-BAA6-DBA93FD8116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4014332"/>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 xmlns:a16="http://schemas.microsoft.com/office/drawing/2014/main" id="{9230BA96-5443-4E78-8940-1FCB4F1D7CC0}"/>
                </a:ext>
              </a:extLst>
            </p:cNvPr>
            <p:cNvSpPr txBox="1"/>
            <p:nvPr/>
          </p:nvSpPr>
          <p:spPr>
            <a:xfrm>
              <a:off x="907642" y="3981511"/>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124</a:t>
              </a:r>
            </a:p>
          </p:txBody>
        </p:sp>
        <p:sp>
          <p:nvSpPr>
            <p:cNvPr id="39" name="TextBox 38">
              <a:extLst>
                <a:ext uri="{FF2B5EF4-FFF2-40B4-BE49-F238E27FC236}">
                  <a16:creationId xmlns="" xmlns:a16="http://schemas.microsoft.com/office/drawing/2014/main" id="{B53B7DE3-A92B-498C-904D-1F177CC903DF}"/>
                </a:ext>
              </a:extLst>
            </p:cNvPr>
            <p:cNvSpPr txBox="1"/>
            <p:nvPr/>
          </p:nvSpPr>
          <p:spPr>
            <a:xfrm>
              <a:off x="1036273" y="4280910"/>
              <a:ext cx="8167303"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Summary of the model</a:t>
              </a:r>
            </a:p>
          </p:txBody>
        </p:sp>
      </p:grpSp>
    </p:spTree>
    <p:extLst>
      <p:ext uri="{BB962C8B-B14F-4D97-AF65-F5344CB8AC3E}">
        <p14:creationId xmlns:p14="http://schemas.microsoft.com/office/powerpoint/2010/main" val="23111264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5" name="그룹 14"/>
          <p:cNvGrpSpPr/>
          <p:nvPr/>
        </p:nvGrpSpPr>
        <p:grpSpPr>
          <a:xfrm>
            <a:off x="685801" y="1700808"/>
            <a:ext cx="8658224" cy="1872208"/>
            <a:chOff x="685801" y="1700808"/>
            <a:chExt cx="8658224" cy="1872208"/>
          </a:xfrm>
        </p:grpSpPr>
        <p:sp>
          <p:nvSpPr>
            <p:cNvPr id="16" name="직사각형 15">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the hyperparameters and optimizer.</a:t>
              </a:r>
            </a:p>
          </p:txBody>
        </p:sp>
        <p:sp>
          <p:nvSpPr>
            <p:cNvPr id="17"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15208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 xmlns:a16="http://schemas.microsoft.com/office/drawing/2014/main" id="{771FA9F0-6D9B-43BE-AAF6-9EA6E5A7BEC9}"/>
                </a:ext>
              </a:extLst>
            </p:cNvPr>
            <p:cNvPicPr>
              <a:picLocks noChangeAspect="1"/>
            </p:cNvPicPr>
            <p:nvPr/>
          </p:nvPicPr>
          <p:blipFill rotWithShape="1">
            <a:blip r:embed="rId3"/>
            <a:srcRect l="1184" t="2781" r="20582"/>
            <a:stretch/>
          </p:blipFill>
          <p:spPr>
            <a:xfrm>
              <a:off x="846956" y="2102888"/>
              <a:ext cx="8497069" cy="1402878"/>
            </a:xfrm>
            <a:prstGeom prst="rect">
              <a:avLst/>
            </a:prstGeom>
            <a:ln>
              <a:noFill/>
            </a:ln>
          </p:spPr>
        </p:pic>
      </p:grpSp>
    </p:spTree>
    <p:extLst>
      <p:ext uri="{BB962C8B-B14F-4D97-AF65-F5344CB8AC3E}">
        <p14:creationId xmlns:p14="http://schemas.microsoft.com/office/powerpoint/2010/main" val="240722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Train the model and visualize the history.</a:t>
            </a:r>
          </a:p>
        </p:txBody>
      </p:sp>
      <p:sp>
        <p:nvSpPr>
          <p:cNvPr id="25"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14488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그림 25">
            <a:extLst>
              <a:ext uri="{FF2B5EF4-FFF2-40B4-BE49-F238E27FC236}">
                <a16:creationId xmlns="" xmlns:a16="http://schemas.microsoft.com/office/drawing/2014/main" id="{CFD4FE93-8768-4105-9F4A-01444ED8DAE6}"/>
              </a:ext>
            </a:extLst>
          </p:cNvPr>
          <p:cNvPicPr>
            <a:picLocks noChangeAspect="1"/>
          </p:cNvPicPr>
          <p:nvPr/>
        </p:nvPicPr>
        <p:blipFill rotWithShape="1">
          <a:blip r:embed="rId3"/>
          <a:srcRect l="866" t="4591" r="24381"/>
          <a:stretch/>
        </p:blipFill>
        <p:spPr>
          <a:xfrm>
            <a:off x="810952" y="2122984"/>
            <a:ext cx="8533073" cy="1291364"/>
          </a:xfrm>
          <a:prstGeom prst="rect">
            <a:avLst/>
          </a:prstGeom>
          <a:ln>
            <a:noFill/>
          </a:ln>
        </p:spPr>
      </p:pic>
      <p:grpSp>
        <p:nvGrpSpPr>
          <p:cNvPr id="30" name="그룹 29">
            <a:extLst>
              <a:ext uri="{FF2B5EF4-FFF2-40B4-BE49-F238E27FC236}">
                <a16:creationId xmlns="" xmlns:a16="http://schemas.microsoft.com/office/drawing/2014/main" id="{78EBA65D-8BD5-4F4F-AFD4-775643DF72F3}"/>
              </a:ext>
            </a:extLst>
          </p:cNvPr>
          <p:cNvGrpSpPr/>
          <p:nvPr/>
        </p:nvGrpSpPr>
        <p:grpSpPr>
          <a:xfrm>
            <a:off x="685802" y="3645168"/>
            <a:ext cx="8658224" cy="1296000"/>
            <a:chOff x="559818" y="3081411"/>
            <a:chExt cx="8658224" cy="1296000"/>
          </a:xfrm>
        </p:grpSpPr>
        <p:sp>
          <p:nvSpPr>
            <p:cNvPr id="31" name="모서리가 둥근 직사각형 4">
              <a:extLst>
                <a:ext uri="{FF2B5EF4-FFF2-40B4-BE49-F238E27FC236}">
                  <a16:creationId xmlns="" xmlns:a16="http://schemas.microsoft.com/office/drawing/2014/main" id="{A0C031BA-B826-4D2C-9842-50DDACE2539D}"/>
                </a:ext>
              </a:extLst>
            </p:cNvPr>
            <p:cNvSpPr/>
            <p:nvPr/>
          </p:nvSpPr>
          <p:spPr>
            <a:xfrm>
              <a:off x="559818" y="3081411"/>
              <a:ext cx="8658224" cy="12960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2" name="Picture 2" descr="Byte - Free electronics icons">
              <a:extLst>
                <a:ext uri="{FF2B5EF4-FFF2-40B4-BE49-F238E27FC236}">
                  <a16:creationId xmlns="" xmlns:a16="http://schemas.microsoft.com/office/drawing/2014/main" id="{5AF19800-B0AC-4E36-8DCD-E70CEF67F02E}"/>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 xmlns:a16="http://schemas.microsoft.com/office/drawing/2014/main" id="{C8BDF5BB-8C13-4A81-85D6-B3E23BF548D0}"/>
                </a:ext>
              </a:extLst>
            </p:cNvPr>
            <p:cNvSpPr txBox="1"/>
            <p:nvPr/>
          </p:nvSpPr>
          <p:spPr>
            <a:xfrm>
              <a:off x="907642" y="3168076"/>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128</a:t>
              </a:r>
            </a:p>
          </p:txBody>
        </p:sp>
        <p:sp>
          <p:nvSpPr>
            <p:cNvPr id="34" name="TextBox 33">
              <a:extLst>
                <a:ext uri="{FF2B5EF4-FFF2-40B4-BE49-F238E27FC236}">
                  <a16:creationId xmlns="" xmlns:a16="http://schemas.microsoft.com/office/drawing/2014/main" id="{5A1F8480-E421-41D8-A3B0-0D3216093112}"/>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Verbose = 0 means no output. Verbose = 1 to view the epochs.</a:t>
              </a:r>
            </a:p>
          </p:txBody>
        </p:sp>
        <p:pic>
          <p:nvPicPr>
            <p:cNvPr id="35" name="Picture 2" descr="Byte - Free electronics icons">
              <a:extLst>
                <a:ext uri="{FF2B5EF4-FFF2-40B4-BE49-F238E27FC236}">
                  <a16:creationId xmlns="" xmlns:a16="http://schemas.microsoft.com/office/drawing/2014/main" id="{094C84CE-69B0-4A0D-9563-2EEFB8523CBD}"/>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773455"/>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 xmlns:a16="http://schemas.microsoft.com/office/drawing/2014/main" id="{3DA8E6EC-8080-4F5A-9901-6EA4D1610AB3}"/>
                </a:ext>
              </a:extLst>
            </p:cNvPr>
            <p:cNvSpPr txBox="1"/>
            <p:nvPr/>
          </p:nvSpPr>
          <p:spPr>
            <a:xfrm>
              <a:off x="907642" y="3740634"/>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129</a:t>
              </a:r>
            </a:p>
          </p:txBody>
        </p:sp>
        <p:sp>
          <p:nvSpPr>
            <p:cNvPr id="37" name="TextBox 36">
              <a:extLst>
                <a:ext uri="{FF2B5EF4-FFF2-40B4-BE49-F238E27FC236}">
                  <a16:creationId xmlns="" xmlns:a16="http://schemas.microsoft.com/office/drawing/2014/main" id="{DB0A0D80-0CF1-49F6-B986-1C71736EF002}"/>
                </a:ext>
              </a:extLst>
            </p:cNvPr>
            <p:cNvSpPr txBox="1"/>
            <p:nvPr/>
          </p:nvSpPr>
          <p:spPr>
            <a:xfrm>
              <a:off x="1036273" y="4040033"/>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View the keys.</a:t>
              </a:r>
            </a:p>
          </p:txBody>
        </p:sp>
      </p:grpSp>
    </p:spTree>
    <p:extLst>
      <p:ext uri="{BB962C8B-B14F-4D97-AF65-F5344CB8AC3E}">
        <p14:creationId xmlns:p14="http://schemas.microsoft.com/office/powerpoint/2010/main" val="2608008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Visualize the training history.</a:t>
            </a:r>
          </a:p>
        </p:txBody>
      </p:sp>
      <p:grpSp>
        <p:nvGrpSpPr>
          <p:cNvPr id="3" name="그룹 2"/>
          <p:cNvGrpSpPr/>
          <p:nvPr/>
        </p:nvGrpSpPr>
        <p:grpSpPr>
          <a:xfrm>
            <a:off x="674232" y="2060848"/>
            <a:ext cx="8782050" cy="4210584"/>
            <a:chOff x="558396" y="2098736"/>
            <a:chExt cx="8782050" cy="421058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098736"/>
              <a:ext cx="8782050" cy="4210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4290"/>
            <a:stretch/>
          </p:blipFill>
          <p:spPr>
            <a:xfrm>
              <a:off x="628362" y="2189624"/>
              <a:ext cx="8698517" cy="4088512"/>
            </a:xfrm>
            <a:prstGeom prst="rect">
              <a:avLst/>
            </a:prstGeom>
            <a:ln>
              <a:noFill/>
            </a:ln>
          </p:spPr>
        </p:pic>
      </p:grpSp>
    </p:spTree>
    <p:extLst>
      <p:ext uri="{BB962C8B-B14F-4D97-AF65-F5344CB8AC3E}">
        <p14:creationId xmlns:p14="http://schemas.microsoft.com/office/powerpoint/2010/main" val="3706362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Testing</a:t>
            </a:r>
          </a:p>
        </p:txBody>
      </p:sp>
      <p:grpSp>
        <p:nvGrpSpPr>
          <p:cNvPr id="15" name="그룹 14"/>
          <p:cNvGrpSpPr/>
          <p:nvPr/>
        </p:nvGrpSpPr>
        <p:grpSpPr>
          <a:xfrm>
            <a:off x="685801" y="2052206"/>
            <a:ext cx="8658224" cy="1016754"/>
            <a:chOff x="685801" y="2052206"/>
            <a:chExt cx="8658224" cy="1016754"/>
          </a:xfrm>
        </p:grpSpPr>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10167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0DAB67CF-6049-44A7-92E3-87614689234C}"/>
                </a:ext>
              </a:extLst>
            </p:cNvPr>
            <p:cNvPicPr>
              <a:picLocks noChangeAspect="1"/>
            </p:cNvPicPr>
            <p:nvPr/>
          </p:nvPicPr>
          <p:blipFill rotWithShape="1">
            <a:blip r:embed="rId3"/>
            <a:srcRect l="1230" r="21191"/>
            <a:stretch/>
          </p:blipFill>
          <p:spPr>
            <a:xfrm>
              <a:off x="846956" y="2124371"/>
              <a:ext cx="8497069" cy="805827"/>
            </a:xfrm>
            <a:prstGeom prst="rect">
              <a:avLst/>
            </a:prstGeom>
            <a:ln>
              <a:noFill/>
            </a:ln>
          </p:spPr>
        </p:pic>
      </p:grpSp>
    </p:spTree>
    <p:extLst>
      <p:ext uri="{BB962C8B-B14F-4D97-AF65-F5344CB8AC3E}">
        <p14:creationId xmlns:p14="http://schemas.microsoft.com/office/powerpoint/2010/main" val="27231811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Diagram of a Convolutional Neural Network (CNN)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convolution and pooling layers are repeated several times.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a fully connected layer just before the output.</a:t>
            </a:r>
          </a:p>
        </p:txBody>
      </p:sp>
      <p:sp>
        <p:nvSpPr>
          <p:cNvPr id="15" name="직사각형 14">
            <a:extLst>
              <a:ext uri="{FF2B5EF4-FFF2-40B4-BE49-F238E27FC236}">
                <a16:creationId xmlns="" xmlns:a16="http://schemas.microsoft.com/office/drawing/2014/main" id="{EC0C2620-75A6-48E5-A465-09FB73230007}"/>
              </a:ext>
            </a:extLst>
          </p:cNvPr>
          <p:cNvSpPr/>
          <p:nvPr/>
        </p:nvSpPr>
        <p:spPr>
          <a:xfrm>
            <a:off x="2456073" y="3012825"/>
            <a:ext cx="1843051" cy="2152944"/>
          </a:xfrm>
          <a:prstGeom prst="rect">
            <a:avLst/>
          </a:prstGeom>
          <a:solidFill>
            <a:srgbClr val="FF0000">
              <a:alpha val="5000"/>
            </a:srgbClr>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6" name="직사각형 15">
            <a:extLst>
              <a:ext uri="{FF2B5EF4-FFF2-40B4-BE49-F238E27FC236}">
                <a16:creationId xmlns="" xmlns:a16="http://schemas.microsoft.com/office/drawing/2014/main" id="{2D164F8B-827C-4783-825A-4F63566F9D77}"/>
              </a:ext>
            </a:extLst>
          </p:cNvPr>
          <p:cNvSpPr/>
          <p:nvPr/>
        </p:nvSpPr>
        <p:spPr>
          <a:xfrm>
            <a:off x="5043595" y="3012824"/>
            <a:ext cx="2311091" cy="2152945"/>
          </a:xfrm>
          <a:prstGeom prst="rect">
            <a:avLst/>
          </a:prstGeom>
          <a:solidFill>
            <a:srgbClr val="0070C0">
              <a:alpha val="5000"/>
            </a:srgbClr>
          </a:solid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 xmlns:a16="http://schemas.microsoft.com/office/drawing/2014/main" id="{2D1226BB-7733-4A8C-BCFD-817EE3989B12}"/>
              </a:ext>
            </a:extLst>
          </p:cNvPr>
          <p:cNvSpPr txBox="1"/>
          <p:nvPr/>
        </p:nvSpPr>
        <p:spPr>
          <a:xfrm>
            <a:off x="2633996" y="3153296"/>
            <a:ext cx="400110" cy="1872000"/>
          </a:xfrm>
          <a:prstGeom prst="rect">
            <a:avLst/>
          </a:prstGeom>
          <a:solidFill>
            <a:srgbClr val="FFD1D1">
              <a:alpha val="30000"/>
            </a:srgbClr>
          </a:solidFill>
          <a:ln w="19050">
            <a:solidFill>
              <a:srgbClr val="FF0000"/>
            </a:solidFill>
          </a:ln>
        </p:spPr>
        <p:txBody>
          <a:bodyPr vert="eaVert" wrap="square" rtlCol="0">
            <a:spAutoFit/>
          </a:bodyPr>
          <a:lstStyle>
            <a:defPPr>
              <a:defRPr lang="en-US"/>
            </a:defPPr>
            <a:lvl1pPr algn="ctr">
              <a:defRPr sz="1400" b="1">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t>Convolution layer</a:t>
            </a:r>
          </a:p>
        </p:txBody>
      </p:sp>
      <p:sp>
        <p:nvSpPr>
          <p:cNvPr id="18" name="TextBox 17">
            <a:extLst>
              <a:ext uri="{FF2B5EF4-FFF2-40B4-BE49-F238E27FC236}">
                <a16:creationId xmlns="" xmlns:a16="http://schemas.microsoft.com/office/drawing/2014/main" id="{F5EF2DA1-5B00-4255-B2D7-DA77A2A5ED95}"/>
              </a:ext>
            </a:extLst>
          </p:cNvPr>
          <p:cNvSpPr txBox="1"/>
          <p:nvPr/>
        </p:nvSpPr>
        <p:spPr>
          <a:xfrm>
            <a:off x="3726712" y="3153296"/>
            <a:ext cx="396000" cy="1872000"/>
          </a:xfrm>
          <a:prstGeom prst="rect">
            <a:avLst/>
          </a:prstGeom>
          <a:solidFill>
            <a:srgbClr val="0070C0">
              <a:alpha val="30000"/>
            </a:srgbClr>
          </a:solidFill>
          <a:ln w="19050">
            <a:solidFill>
              <a:srgbClr val="0070C0"/>
            </a:solidFill>
          </a:ln>
        </p:spPr>
        <p:txBody>
          <a:bodyPr vert="eaVert" wrap="square" rtlCol="0">
            <a:spAutoFit/>
          </a:bodyPr>
          <a:lstStyle>
            <a:defPPr>
              <a:defRPr lang="en-US"/>
            </a:defPPr>
            <a:lvl1pPr algn="ctr">
              <a:defRPr sz="1400" b="1">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t>Pooling</a:t>
            </a:r>
            <a:r>
              <a:rPr lang="ko-KR" altLang="en-US"/>
              <a:t> </a:t>
            </a:r>
            <a:r>
              <a:rPr lang="en-US" altLang="ko-KR"/>
              <a:t>layer</a:t>
            </a:r>
            <a:endParaRPr lang="en-US" dirty="0"/>
          </a:p>
        </p:txBody>
      </p:sp>
      <p:sp>
        <p:nvSpPr>
          <p:cNvPr id="19" name="TextBox 18">
            <a:extLst>
              <a:ext uri="{FF2B5EF4-FFF2-40B4-BE49-F238E27FC236}">
                <a16:creationId xmlns="" xmlns:a16="http://schemas.microsoft.com/office/drawing/2014/main" id="{35577083-8706-4F48-829A-0BE74C2CA85A}"/>
              </a:ext>
            </a:extLst>
          </p:cNvPr>
          <p:cNvSpPr txBox="1"/>
          <p:nvPr/>
        </p:nvSpPr>
        <p:spPr>
          <a:xfrm>
            <a:off x="5311452" y="3153296"/>
            <a:ext cx="396000" cy="1872000"/>
          </a:xfrm>
          <a:prstGeom prst="rect">
            <a:avLst/>
          </a:prstGeom>
          <a:solidFill>
            <a:srgbClr val="00B050">
              <a:alpha val="30000"/>
            </a:srgbClr>
          </a:solidFill>
          <a:ln w="19050">
            <a:solidFill>
              <a:srgbClr val="00B050"/>
            </a:solidFill>
          </a:ln>
        </p:spPr>
        <p:txBody>
          <a:bodyPr vert="eaVert" wrap="square" rtlCol="0">
            <a:spAutoFit/>
          </a:bodyPr>
          <a:lstStyle>
            <a:defPPr>
              <a:defRPr lang="en-US"/>
            </a:defPPr>
            <a:lvl1pPr algn="ctr">
              <a:defRPr sz="1400" b="1">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a:t>Dropout layer</a:t>
            </a:r>
            <a:endParaRPr lang="en-US" dirty="0"/>
          </a:p>
        </p:txBody>
      </p:sp>
      <p:sp>
        <p:nvSpPr>
          <p:cNvPr id="20" name="TextBox 19">
            <a:extLst>
              <a:ext uri="{FF2B5EF4-FFF2-40B4-BE49-F238E27FC236}">
                <a16:creationId xmlns="" xmlns:a16="http://schemas.microsoft.com/office/drawing/2014/main" id="{C16348A9-2597-4AEE-95FB-94B2B88A8C9C}"/>
              </a:ext>
            </a:extLst>
          </p:cNvPr>
          <p:cNvSpPr txBox="1"/>
          <p:nvPr/>
        </p:nvSpPr>
        <p:spPr>
          <a:xfrm>
            <a:off x="6681836" y="3153296"/>
            <a:ext cx="396000" cy="1872000"/>
          </a:xfrm>
          <a:prstGeom prst="rect">
            <a:avLst/>
          </a:prstGeom>
          <a:solidFill>
            <a:srgbClr val="FFC000">
              <a:alpha val="30000"/>
            </a:srgbClr>
          </a:solidFill>
          <a:ln w="19050">
            <a:solidFill>
              <a:srgbClr val="FFC000"/>
            </a:solidFill>
          </a:ln>
        </p:spPr>
        <p:txBody>
          <a:bodyPr vert="eaVert" wrap="square" rtlCol="0">
            <a:spAutoFit/>
          </a:bodyPr>
          <a:lstStyle>
            <a:defPPr>
              <a:defRPr lang="en-US"/>
            </a:defPPr>
            <a:lvl1pPr algn="ctr">
              <a:defRPr sz="1400" b="1">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Fully connected layer</a:t>
            </a:r>
          </a:p>
        </p:txBody>
      </p:sp>
      <p:sp>
        <p:nvSpPr>
          <p:cNvPr id="21" name="TextBox 20">
            <a:extLst>
              <a:ext uri="{FF2B5EF4-FFF2-40B4-BE49-F238E27FC236}">
                <a16:creationId xmlns="" xmlns:a16="http://schemas.microsoft.com/office/drawing/2014/main" id="{6898D97D-607D-4173-BB67-F0AADE2CD031}"/>
              </a:ext>
            </a:extLst>
          </p:cNvPr>
          <p:cNvSpPr txBox="1"/>
          <p:nvPr/>
        </p:nvSpPr>
        <p:spPr>
          <a:xfrm>
            <a:off x="2456072" y="5203870"/>
            <a:ext cx="1843051" cy="276999"/>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itchFamily="18" charset="0"/>
                <a:sym typeface="Symbol" panose="05050102010706020507" pitchFamily="18" charset="2"/>
              </a:rPr>
              <a:t>Repeated several times</a:t>
            </a:r>
            <a:endPar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itchFamily="18" charset="0"/>
            </a:endParaRPr>
          </a:p>
        </p:txBody>
      </p:sp>
      <p:sp>
        <p:nvSpPr>
          <p:cNvPr id="22" name="TextBox 21">
            <a:extLst>
              <a:ext uri="{FF2B5EF4-FFF2-40B4-BE49-F238E27FC236}">
                <a16:creationId xmlns="" xmlns:a16="http://schemas.microsoft.com/office/drawing/2014/main" id="{EF0F6704-6D85-4EF9-8372-6A80445D7C65}"/>
              </a:ext>
            </a:extLst>
          </p:cNvPr>
          <p:cNvSpPr txBox="1"/>
          <p:nvPr/>
        </p:nvSpPr>
        <p:spPr>
          <a:xfrm>
            <a:off x="644602" y="2647794"/>
            <a:ext cx="1027394" cy="338554"/>
          </a:xfrm>
          <a:prstGeom prst="rect">
            <a:avLst/>
          </a:prstGeom>
          <a:noFill/>
        </p:spPr>
        <p:txBody>
          <a:bodyPr wrap="square" rtlCol="0">
            <a:spAutoFit/>
            <a:scene3d>
              <a:camera prst="orthographicFront"/>
              <a:lightRig rig="threePt" dir="t"/>
            </a:scene3d>
            <a:sp3d>
              <a:bevelT w="0" h="6350"/>
            </a:sp3d>
          </a:bodyPr>
          <a:lstStyle/>
          <a:p>
            <a:pPr algn="ctr"/>
            <a:r>
              <a:rPr lang="en-US" sz="1600" dirty="0">
                <a:solidFill>
                  <a:srgbClr val="193EB0"/>
                </a:solidFill>
                <a:latin typeface="SamsungOne 700" panose="020B0803030303020204" pitchFamily="34" charset="0"/>
                <a:ea typeface="SamsungOne 700" panose="020B0803030303020204" pitchFamily="34" charset="0"/>
                <a:cs typeface="Times New Roman" pitchFamily="18" charset="0"/>
              </a:rPr>
              <a:t>Input</a:t>
            </a:r>
          </a:p>
        </p:txBody>
      </p:sp>
      <p:sp>
        <p:nvSpPr>
          <p:cNvPr id="23" name="TextBox 22">
            <a:extLst>
              <a:ext uri="{FF2B5EF4-FFF2-40B4-BE49-F238E27FC236}">
                <a16:creationId xmlns="" xmlns:a16="http://schemas.microsoft.com/office/drawing/2014/main" id="{E49290A2-4DFC-4902-A55A-B49574C953BE}"/>
              </a:ext>
            </a:extLst>
          </p:cNvPr>
          <p:cNvSpPr txBox="1"/>
          <p:nvPr/>
        </p:nvSpPr>
        <p:spPr>
          <a:xfrm>
            <a:off x="7882775" y="2647794"/>
            <a:ext cx="1027394" cy="338554"/>
          </a:xfrm>
          <a:prstGeom prst="rect">
            <a:avLst/>
          </a:prstGeom>
          <a:noFill/>
        </p:spPr>
        <p:txBody>
          <a:bodyPr wrap="square" rtlCol="0">
            <a:spAutoFit/>
            <a:scene3d>
              <a:camera prst="orthographicFront"/>
              <a:lightRig rig="threePt" dir="t"/>
            </a:scene3d>
            <a:sp3d>
              <a:bevelT w="0" h="6350"/>
            </a:sp3d>
          </a:bodyPr>
          <a:lstStyle/>
          <a:p>
            <a:pPr algn="ctr"/>
            <a:r>
              <a:rPr lang="en-US" sz="1600" dirty="0">
                <a:solidFill>
                  <a:srgbClr val="193EB0"/>
                </a:solidFill>
                <a:latin typeface="SamsungOne 700" panose="020B0803030303020204" pitchFamily="34" charset="0"/>
                <a:ea typeface="SamsungOne 700" panose="020B0803030303020204" pitchFamily="34" charset="0"/>
                <a:cs typeface="Times New Roman" pitchFamily="18" charset="0"/>
              </a:rPr>
              <a:t>Output</a:t>
            </a:r>
          </a:p>
        </p:txBody>
      </p:sp>
      <p:pic>
        <p:nvPicPr>
          <p:cNvPr id="24" name="Picture 2">
            <a:extLst>
              <a:ext uri="{FF2B5EF4-FFF2-40B4-BE49-F238E27FC236}">
                <a16:creationId xmlns="" xmlns:a16="http://schemas.microsoft.com/office/drawing/2014/main" id="{E444F642-5336-4D89-9D8B-D7C811920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50" y="3658753"/>
            <a:ext cx="819099" cy="884336"/>
          </a:xfrm>
          <a:prstGeom prst="rect">
            <a:avLst/>
          </a:prstGeom>
          <a:ln w="6350">
            <a:solidFill>
              <a:schemeClr val="bg1">
                <a:lumMod val="75000"/>
              </a:schemeClr>
            </a:solidFill>
          </a:ln>
        </p:spPr>
      </p:pic>
      <p:sp>
        <p:nvSpPr>
          <p:cNvPr id="25" name="TextBox 24">
            <a:extLst>
              <a:ext uri="{FF2B5EF4-FFF2-40B4-BE49-F238E27FC236}">
                <a16:creationId xmlns="" xmlns:a16="http://schemas.microsoft.com/office/drawing/2014/main" id="{533310B1-CEDC-4ED5-8E3D-972A973CFF80}"/>
              </a:ext>
            </a:extLst>
          </p:cNvPr>
          <p:cNvSpPr txBox="1"/>
          <p:nvPr/>
        </p:nvSpPr>
        <p:spPr>
          <a:xfrm>
            <a:off x="2423723" y="2653417"/>
            <a:ext cx="1907750" cy="338554"/>
          </a:xfrm>
          <a:prstGeom prst="rect">
            <a:avLst/>
          </a:prstGeom>
          <a:noFill/>
        </p:spPr>
        <p:txBody>
          <a:bodyPr wrap="square" rtlCol="0">
            <a:spAutoFit/>
            <a:scene3d>
              <a:camera prst="orthographicFront"/>
              <a:lightRig rig="threePt" dir="t"/>
            </a:scene3d>
            <a:sp3d>
              <a:bevelT w="0" h="6350"/>
            </a:sp3d>
          </a:bodyPr>
          <a:lstStyle/>
          <a:p>
            <a:pPr algn="ctr"/>
            <a:r>
              <a:rPr lang="en-US" altLang="ko-KR" sz="1600" dirty="0">
                <a:solidFill>
                  <a:srgbClr val="FF0000"/>
                </a:solidFill>
                <a:latin typeface="SamsungOne 700" panose="020B0803030303020204" pitchFamily="34" charset="0"/>
                <a:ea typeface="SamsungOne 700" panose="020B0803030303020204" pitchFamily="34" charset="0"/>
                <a:cs typeface="Times New Roman" pitchFamily="18" charset="0"/>
                <a:sym typeface="Symbol" panose="05050102010706020507" pitchFamily="18" charset="2"/>
              </a:rPr>
              <a:t>Feature Extraction</a:t>
            </a:r>
            <a:endParaRPr lang="en-US" sz="1600" dirty="0">
              <a:solidFill>
                <a:srgbClr val="FF0000"/>
              </a:solidFill>
              <a:latin typeface="SamsungOne 700" panose="020B0803030303020204" pitchFamily="34" charset="0"/>
              <a:ea typeface="SamsungOne 700" panose="020B0803030303020204" pitchFamily="34" charset="0"/>
              <a:cs typeface="Times New Roman" pitchFamily="18" charset="0"/>
            </a:endParaRPr>
          </a:p>
        </p:txBody>
      </p:sp>
      <p:sp>
        <p:nvSpPr>
          <p:cNvPr id="26" name="TextBox 25">
            <a:extLst>
              <a:ext uri="{FF2B5EF4-FFF2-40B4-BE49-F238E27FC236}">
                <a16:creationId xmlns="" xmlns:a16="http://schemas.microsoft.com/office/drawing/2014/main" id="{C7858E31-9823-4298-8B6E-0644A71F8AE4}"/>
              </a:ext>
            </a:extLst>
          </p:cNvPr>
          <p:cNvSpPr txBox="1"/>
          <p:nvPr/>
        </p:nvSpPr>
        <p:spPr>
          <a:xfrm>
            <a:off x="5245265" y="2653417"/>
            <a:ext cx="1907750" cy="338554"/>
          </a:xfrm>
          <a:prstGeom prst="rect">
            <a:avLst/>
          </a:prstGeom>
          <a:noFill/>
        </p:spPr>
        <p:txBody>
          <a:bodyPr wrap="square" rtlCol="0">
            <a:spAutoFit/>
            <a:scene3d>
              <a:camera prst="orthographicFront"/>
              <a:lightRig rig="threePt" dir="t"/>
            </a:scene3d>
            <a:sp3d>
              <a:bevelT w="0" h="6350"/>
            </a:sp3d>
          </a:bodyPr>
          <a:lstStyle/>
          <a:p>
            <a:pPr algn="ctr"/>
            <a:r>
              <a:rPr lang="en-US" altLang="ko-KR" sz="1600" dirty="0">
                <a:solidFill>
                  <a:srgbClr val="FF0000"/>
                </a:solidFill>
                <a:latin typeface="SamsungOne 700" panose="020B0803030303020204" pitchFamily="34" charset="0"/>
                <a:ea typeface="SamsungOne 700" panose="020B0803030303020204" pitchFamily="34" charset="0"/>
                <a:cs typeface="Times New Roman" pitchFamily="18" charset="0"/>
                <a:sym typeface="Symbol" panose="05050102010706020507" pitchFamily="18" charset="2"/>
              </a:rPr>
              <a:t>Classification</a:t>
            </a:r>
            <a:endParaRPr lang="en-US" sz="1600" dirty="0">
              <a:solidFill>
                <a:srgbClr val="FF0000"/>
              </a:solidFill>
              <a:latin typeface="SamsungOne 700" panose="020B0803030303020204" pitchFamily="34" charset="0"/>
              <a:ea typeface="SamsungOne 700" panose="020B0803030303020204" pitchFamily="34" charset="0"/>
              <a:cs typeface="Times New Roman" pitchFamily="18" charset="0"/>
            </a:endParaRPr>
          </a:p>
        </p:txBody>
      </p:sp>
      <p:graphicFrame>
        <p:nvGraphicFramePr>
          <p:cNvPr id="30" name="Table 12">
            <a:extLst>
              <a:ext uri="{FF2B5EF4-FFF2-40B4-BE49-F238E27FC236}">
                <a16:creationId xmlns="" xmlns:a16="http://schemas.microsoft.com/office/drawing/2014/main" id="{6F11CC36-84A4-437A-9E48-CB1291B358F6}"/>
              </a:ext>
            </a:extLst>
          </p:cNvPr>
          <p:cNvGraphicFramePr>
            <a:graphicFrameLocks noGrp="1"/>
          </p:cNvGraphicFramePr>
          <p:nvPr>
            <p:extLst>
              <p:ext uri="{D42A27DB-BD31-4B8C-83A1-F6EECF244321}">
                <p14:modId xmlns:p14="http://schemas.microsoft.com/office/powerpoint/2010/main" val="2003336318"/>
              </p:ext>
            </p:extLst>
          </p:nvPr>
        </p:nvGraphicFramePr>
        <p:xfrm>
          <a:off x="8070128" y="2993212"/>
          <a:ext cx="652688" cy="2172562"/>
        </p:xfrm>
        <a:graphic>
          <a:graphicData uri="http://schemas.openxmlformats.org/drawingml/2006/table">
            <a:tbl>
              <a:tblPr firstRow="1" bandRow="1">
                <a:tableStyleId>{5940675A-B579-460E-94D1-54222C63F5DA}</a:tableStyleId>
              </a:tblPr>
              <a:tblGrid>
                <a:gridCol w="652688">
                  <a:extLst>
                    <a:ext uri="{9D8B030D-6E8A-4147-A177-3AD203B41FA5}">
                      <a16:colId xmlns="" xmlns:a16="http://schemas.microsoft.com/office/drawing/2014/main" val="20000"/>
                    </a:ext>
                  </a:extLst>
                </a:gridCol>
              </a:tblGrid>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0.02</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4871">
                <a:tc>
                  <a:txBody>
                    <a:bodyPr/>
                    <a:lstStyle/>
                    <a:p>
                      <a:pPr marL="0" algn="ctr" defTabSz="914126" rtl="0" eaLnBrk="1" fontAlgn="t" latinLnBrk="1" hangingPunct="1">
                        <a:lnSpc>
                          <a:spcPct val="100000"/>
                        </a:lnSpc>
                        <a:spcBef>
                          <a:spcPts val="0"/>
                        </a:spcBef>
                        <a:spcAft>
                          <a:spcPts val="0"/>
                        </a:spcAft>
                      </a:pPr>
                      <a:r>
                        <a:rPr lang="en-US" sz="12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0.95</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0.03</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bl>
          </a:graphicData>
        </a:graphic>
      </p:graphicFrame>
      <p:sp>
        <p:nvSpPr>
          <p:cNvPr id="31" name="오른쪽 화살표 1">
            <a:extLst>
              <a:ext uri="{FF2B5EF4-FFF2-40B4-BE49-F238E27FC236}">
                <a16:creationId xmlns="" xmlns:a16="http://schemas.microsoft.com/office/drawing/2014/main" id="{ACDCA317-BA77-405D-A5AA-24BD54332A7D}"/>
              </a:ext>
            </a:extLst>
          </p:cNvPr>
          <p:cNvSpPr/>
          <p:nvPr/>
        </p:nvSpPr>
        <p:spPr>
          <a:xfrm>
            <a:off x="7487282"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32" name="오른쪽 화살표 1">
            <a:extLst>
              <a:ext uri="{FF2B5EF4-FFF2-40B4-BE49-F238E27FC236}">
                <a16:creationId xmlns="" xmlns:a16="http://schemas.microsoft.com/office/drawing/2014/main" id="{DF56EAFF-B89B-4BF2-B6CA-348E81240ACC}"/>
              </a:ext>
            </a:extLst>
          </p:cNvPr>
          <p:cNvSpPr/>
          <p:nvPr/>
        </p:nvSpPr>
        <p:spPr>
          <a:xfrm>
            <a:off x="5975453"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33" name="오른쪽 화살표 1">
            <a:extLst>
              <a:ext uri="{FF2B5EF4-FFF2-40B4-BE49-F238E27FC236}">
                <a16:creationId xmlns="" xmlns:a16="http://schemas.microsoft.com/office/drawing/2014/main" id="{170F4669-B30D-4DE8-8026-7663A35839AB}"/>
              </a:ext>
            </a:extLst>
          </p:cNvPr>
          <p:cNvSpPr/>
          <p:nvPr/>
        </p:nvSpPr>
        <p:spPr>
          <a:xfrm>
            <a:off x="4439083"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34" name="오른쪽 화살표 1">
            <a:extLst>
              <a:ext uri="{FF2B5EF4-FFF2-40B4-BE49-F238E27FC236}">
                <a16:creationId xmlns="" xmlns:a16="http://schemas.microsoft.com/office/drawing/2014/main" id="{CC49C52F-0165-4AD6-AA1F-454ABF8C1EE8}"/>
              </a:ext>
            </a:extLst>
          </p:cNvPr>
          <p:cNvSpPr/>
          <p:nvPr/>
        </p:nvSpPr>
        <p:spPr>
          <a:xfrm>
            <a:off x="1861759"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35" name="오른쪽 화살표 1">
            <a:extLst>
              <a:ext uri="{FF2B5EF4-FFF2-40B4-BE49-F238E27FC236}">
                <a16:creationId xmlns="" xmlns:a16="http://schemas.microsoft.com/office/drawing/2014/main" id="{B19BC5CC-1303-4C1D-9673-27F5174BA464}"/>
              </a:ext>
            </a:extLst>
          </p:cNvPr>
          <p:cNvSpPr/>
          <p:nvPr/>
        </p:nvSpPr>
        <p:spPr>
          <a:xfrm>
            <a:off x="3118072"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Tree>
    <p:extLst>
      <p:ext uri="{BB962C8B-B14F-4D97-AF65-F5344CB8AC3E}">
        <p14:creationId xmlns:p14="http://schemas.microsoft.com/office/powerpoint/2010/main" val="2593648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OR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0" name="그룹 19">
            <a:extLst>
              <a:ext uri="{FF2B5EF4-FFF2-40B4-BE49-F238E27FC236}">
                <a16:creationId xmlns="" xmlns:a16="http://schemas.microsoft.com/office/drawing/2014/main" id="{E460287E-B877-428B-B593-6A8111B318BA}"/>
              </a:ext>
            </a:extLst>
          </p:cNvPr>
          <p:cNvGrpSpPr/>
          <p:nvPr/>
        </p:nvGrpSpPr>
        <p:grpSpPr>
          <a:xfrm>
            <a:off x="2451498" y="4118271"/>
            <a:ext cx="4999830" cy="2175677"/>
            <a:chOff x="2451498" y="4149080"/>
            <a:chExt cx="4999830" cy="2175677"/>
          </a:xfrm>
        </p:grpSpPr>
        <p:sp>
          <p:nvSpPr>
            <p:cNvPr id="21" name="TextBox 20">
              <a:extLst>
                <a:ext uri="{FF2B5EF4-FFF2-40B4-BE49-F238E27FC236}">
                  <a16:creationId xmlns="" xmlns:a16="http://schemas.microsoft.com/office/drawing/2014/main" id="{B80B87CE-85A0-4CEB-9004-9583308441D8}"/>
                </a:ext>
              </a:extLst>
            </p:cNvPr>
            <p:cNvSpPr txBox="1"/>
            <p:nvPr/>
          </p:nvSpPr>
          <p:spPr>
            <a:xfrm>
              <a:off x="2465607" y="6016980"/>
              <a:ext cx="4929556"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Example of a perceptron’s operation using the OR logic gate</a:t>
              </a:r>
            </a:p>
          </p:txBody>
        </p:sp>
        <p:grpSp>
          <p:nvGrpSpPr>
            <p:cNvPr id="22" name="그룹 21">
              <a:extLst>
                <a:ext uri="{FF2B5EF4-FFF2-40B4-BE49-F238E27FC236}">
                  <a16:creationId xmlns="" xmlns:a16="http://schemas.microsoft.com/office/drawing/2014/main" id="{4672F096-C611-4509-9674-767A3827AB7E}"/>
                </a:ext>
              </a:extLst>
            </p:cNvPr>
            <p:cNvGrpSpPr/>
            <p:nvPr/>
          </p:nvGrpSpPr>
          <p:grpSpPr>
            <a:xfrm>
              <a:off x="2451498" y="4149080"/>
              <a:ext cx="4999830" cy="1744204"/>
              <a:chOff x="2687885" y="4149080"/>
              <a:chExt cx="4999830" cy="1744204"/>
            </a:xfrm>
          </p:grpSpPr>
          <p:grpSp>
            <p:nvGrpSpPr>
              <p:cNvPr id="23" name="그룹 22">
                <a:extLst>
                  <a:ext uri="{FF2B5EF4-FFF2-40B4-BE49-F238E27FC236}">
                    <a16:creationId xmlns="" xmlns:a16="http://schemas.microsoft.com/office/drawing/2014/main" id="{9869CD85-81D3-4A0E-B1DE-123FA761C63A}"/>
                  </a:ext>
                </a:extLst>
              </p:cNvPr>
              <p:cNvGrpSpPr/>
              <p:nvPr/>
            </p:nvGrpSpPr>
            <p:grpSpPr>
              <a:xfrm>
                <a:off x="2687885" y="4149080"/>
                <a:ext cx="1598702" cy="1744204"/>
                <a:chOff x="1671574" y="4623534"/>
                <a:chExt cx="1443634" cy="1575023"/>
              </a:xfrm>
            </p:grpSpPr>
            <p:sp>
              <p:nvSpPr>
                <p:cNvPr id="47" name="TextBox 46">
                  <a:extLst>
                    <a:ext uri="{FF2B5EF4-FFF2-40B4-BE49-F238E27FC236}">
                      <a16:creationId xmlns="" xmlns:a16="http://schemas.microsoft.com/office/drawing/2014/main" id="{6ED8CAFD-3D4A-4453-9FD3-BBBB4B072A35}"/>
                    </a:ext>
                  </a:extLst>
                </p:cNvPr>
                <p:cNvSpPr txBox="1"/>
                <p:nvPr/>
              </p:nvSpPr>
              <p:spPr>
                <a:xfrm>
                  <a:off x="1671574" y="5998502"/>
                  <a:ext cx="1443634" cy="20005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 Train set</a:t>
                  </a:r>
                </a:p>
              </p:txBody>
            </p:sp>
            <p:grpSp>
              <p:nvGrpSpPr>
                <p:cNvPr id="48" name="그룹 47">
                  <a:extLst>
                    <a:ext uri="{FF2B5EF4-FFF2-40B4-BE49-F238E27FC236}">
                      <a16:creationId xmlns="" xmlns:a16="http://schemas.microsoft.com/office/drawing/2014/main" id="{D58D1F6A-90E3-4F02-A9FB-8AC3AE1188F9}"/>
                    </a:ext>
                  </a:extLst>
                </p:cNvPr>
                <p:cNvGrpSpPr/>
                <p:nvPr/>
              </p:nvGrpSpPr>
              <p:grpSpPr>
                <a:xfrm>
                  <a:off x="1729133" y="4623534"/>
                  <a:ext cx="1386074" cy="1289742"/>
                  <a:chOff x="1269640" y="4538856"/>
                  <a:chExt cx="1386074" cy="1289742"/>
                </a:xfrm>
              </p:grpSpPr>
              <p:grpSp>
                <p:nvGrpSpPr>
                  <p:cNvPr id="49" name="그룹 48">
                    <a:extLst>
                      <a:ext uri="{FF2B5EF4-FFF2-40B4-BE49-F238E27FC236}">
                        <a16:creationId xmlns="" xmlns:a16="http://schemas.microsoft.com/office/drawing/2014/main" id="{39CD062B-709E-413B-957D-065DEEA17E6F}"/>
                      </a:ext>
                    </a:extLst>
                  </p:cNvPr>
                  <p:cNvGrpSpPr/>
                  <p:nvPr/>
                </p:nvGrpSpPr>
                <p:grpSpPr>
                  <a:xfrm>
                    <a:off x="1336802" y="4676598"/>
                    <a:ext cx="1152000" cy="1152000"/>
                    <a:chOff x="1336801" y="4708324"/>
                    <a:chExt cx="1542681" cy="1542682"/>
                  </a:xfrm>
                </p:grpSpPr>
                <p:cxnSp>
                  <p:nvCxnSpPr>
                    <p:cNvPr id="60" name="직선 연결선 59">
                      <a:extLst>
                        <a:ext uri="{FF2B5EF4-FFF2-40B4-BE49-F238E27FC236}">
                          <a16:creationId xmlns="" xmlns:a16="http://schemas.microsoft.com/office/drawing/2014/main" id="{DD4E6A2E-5203-439F-B8DC-37CBCF4D3842}"/>
                        </a:ext>
                      </a:extLst>
                    </p:cNvPr>
                    <p:cNvCxnSpPr>
                      <a:cxnSpLocks/>
                    </p:cNvCxnSpPr>
                    <p:nvPr/>
                  </p:nvCxnSpPr>
                  <p:spPr>
                    <a:xfrm>
                      <a:off x="1596901" y="4708324"/>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 xmlns:a16="http://schemas.microsoft.com/office/drawing/2014/main" id="{68CA26EF-232C-44B8-A70D-13CA2E85CBAA}"/>
                        </a:ext>
                      </a:extLst>
                    </p:cNvPr>
                    <p:cNvCxnSpPr/>
                    <p:nvPr/>
                  </p:nvCxnSpPr>
                  <p:spPr>
                    <a:xfrm>
                      <a:off x="1336801" y="5930474"/>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0" name="타원 49">
                    <a:extLst>
                      <a:ext uri="{FF2B5EF4-FFF2-40B4-BE49-F238E27FC236}">
                        <a16:creationId xmlns="" xmlns:a16="http://schemas.microsoft.com/office/drawing/2014/main" id="{524C7520-47EA-4893-A163-50D66C01DC20}"/>
                      </a:ext>
                    </a:extLst>
                  </p:cNvPr>
                  <p:cNvSpPr/>
                  <p:nvPr/>
                </p:nvSpPr>
                <p:spPr>
                  <a:xfrm>
                    <a:off x="1468467" y="5016367"/>
                    <a:ext cx="125130" cy="125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4AC1EA96-D2C4-4980-BB17-5F99D684A53D}"/>
                          </a:ext>
                        </a:extLst>
                      </p:cNvPr>
                      <p:cNvSpPr txBox="1"/>
                      <p:nvPr/>
                    </p:nvSpPr>
                    <p:spPr>
                      <a:xfrm>
                        <a:off x="1269640" y="4538856"/>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2</m:t>
                                  </m:r>
                                </m:sub>
                              </m:sSub>
                            </m:oMath>
                          </m:oMathPara>
                        </a14:m>
                        <a:endParaRPr lang="ko-KR" altLang="en-US" sz="1300" dirty="0"/>
                      </a:p>
                    </p:txBody>
                  </p:sp>
                </mc:Choice>
                <mc:Fallback xmlns="">
                  <p:sp>
                    <p:nvSpPr>
                      <p:cNvPr id="52" name="TextBox 51">
                        <a:extLst>
                          <a:ext uri="{FF2B5EF4-FFF2-40B4-BE49-F238E27FC236}">
                            <a16:creationId xmlns:a16="http://schemas.microsoft.com/office/drawing/2014/main" id="{4AC1EA96-D2C4-4980-BB17-5F99D684A53D}"/>
                          </a:ext>
                        </a:extLst>
                      </p:cNvPr>
                      <p:cNvSpPr txBox="1">
                        <a:spLocks noRot="1" noChangeAspect="1" noMove="1" noResize="1" noEditPoints="1" noAdjustHandles="1" noChangeArrowheads="1" noChangeShapeType="1" noTextEdit="1"/>
                      </p:cNvSpPr>
                      <p:nvPr/>
                    </p:nvSpPr>
                    <p:spPr>
                      <a:xfrm>
                        <a:off x="1269640" y="4538856"/>
                        <a:ext cx="275018" cy="184666"/>
                      </a:xfrm>
                      <a:prstGeom prst="rect">
                        <a:avLst/>
                      </a:prstGeom>
                      <a:blipFill>
                        <a:blip r:embed="rId5"/>
                        <a:stretch>
                          <a:fillRect/>
                        </a:stretch>
                      </a:blipFill>
                    </p:spPr>
                    <p:txBody>
                      <a:bodyPr/>
                      <a:lstStyle/>
                      <a:p>
                        <a:r>
                          <a:rPr lang="ko-KR" altLang="en-US">
                            <a:noFill/>
                          </a:rPr>
                          <a:t> </a:t>
                        </a:r>
                      </a:p>
                    </p:txBody>
                  </p:sp>
                </mc:Fallback>
              </mc:AlternateContent>
              <p:sp>
                <p:nvSpPr>
                  <p:cNvPr id="52" name="직사각형 51">
                    <a:extLst>
                      <a:ext uri="{FF2B5EF4-FFF2-40B4-BE49-F238E27FC236}">
                        <a16:creationId xmlns="" xmlns:a16="http://schemas.microsoft.com/office/drawing/2014/main" id="{CEF82947-1B26-4C7D-BFE2-2F3045518612}"/>
                      </a:ext>
                    </a:extLst>
                  </p:cNvPr>
                  <p:cNvSpPr/>
                  <p:nvPr/>
                </p:nvSpPr>
                <p:spPr>
                  <a:xfrm>
                    <a:off x="1468467" y="5526675"/>
                    <a:ext cx="125130" cy="12513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타원 52">
                    <a:extLst>
                      <a:ext uri="{FF2B5EF4-FFF2-40B4-BE49-F238E27FC236}">
                        <a16:creationId xmlns="" xmlns:a16="http://schemas.microsoft.com/office/drawing/2014/main" id="{B876FB83-B05C-45DE-853D-86CD1AC9A5A4}"/>
                      </a:ext>
                    </a:extLst>
                  </p:cNvPr>
                  <p:cNvSpPr/>
                  <p:nvPr/>
                </p:nvSpPr>
                <p:spPr>
                  <a:xfrm>
                    <a:off x="2072028" y="5016367"/>
                    <a:ext cx="125130" cy="125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타원 53">
                    <a:extLst>
                      <a:ext uri="{FF2B5EF4-FFF2-40B4-BE49-F238E27FC236}">
                        <a16:creationId xmlns="" xmlns:a16="http://schemas.microsoft.com/office/drawing/2014/main" id="{81312710-9364-4656-8F97-1579832DD91D}"/>
                      </a:ext>
                    </a:extLst>
                  </p:cNvPr>
                  <p:cNvSpPr/>
                  <p:nvPr/>
                </p:nvSpPr>
                <p:spPr>
                  <a:xfrm>
                    <a:off x="2072028" y="5526675"/>
                    <a:ext cx="125130" cy="125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 xmlns:a16="http://schemas.microsoft.com/office/drawing/2014/main" id="{8ED1235E-9A41-46E9-9D9A-C8EF6B3B3413}"/>
                          </a:ext>
                        </a:extLst>
                      </p:cNvPr>
                      <p:cNvSpPr txBox="1"/>
                      <p:nvPr/>
                    </p:nvSpPr>
                    <p:spPr>
                      <a:xfrm>
                        <a:off x="2380696" y="5610874"/>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1</m:t>
                                  </m:r>
                                </m:sub>
                              </m:sSub>
                            </m:oMath>
                          </m:oMathPara>
                        </a14:m>
                        <a:endParaRPr lang="ko-KR" altLang="en-US" sz="1300" dirty="0"/>
                      </a:p>
                    </p:txBody>
                  </p:sp>
                </mc:Choice>
                <mc:Fallback xmlns="">
                  <p:sp>
                    <p:nvSpPr>
                      <p:cNvPr id="59" name="TextBox 58">
                        <a:extLst>
                          <a:ext uri="{FF2B5EF4-FFF2-40B4-BE49-F238E27FC236}">
                            <a16:creationId xmlns:a16="http://schemas.microsoft.com/office/drawing/2014/main" id="{8ED1235E-9A41-46E9-9D9A-C8EF6B3B3413}"/>
                          </a:ext>
                        </a:extLst>
                      </p:cNvPr>
                      <p:cNvSpPr txBox="1">
                        <a:spLocks noRot="1" noChangeAspect="1" noMove="1" noResize="1" noEditPoints="1" noAdjustHandles="1" noChangeArrowheads="1" noChangeShapeType="1" noTextEdit="1"/>
                      </p:cNvSpPr>
                      <p:nvPr/>
                    </p:nvSpPr>
                    <p:spPr>
                      <a:xfrm>
                        <a:off x="2380696" y="5610874"/>
                        <a:ext cx="275018" cy="18466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 xmlns:a16="http://schemas.microsoft.com/office/drawing/2014/main" id="{2EA350D9-8682-410B-BFD3-47A8D5C42777}"/>
                          </a:ext>
                        </a:extLst>
                      </p:cNvPr>
                      <p:cNvSpPr txBox="1"/>
                      <p:nvPr/>
                    </p:nvSpPr>
                    <p:spPr>
                      <a:xfrm>
                        <a:off x="1545582" y="5349882"/>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1</m:t>
                                  </m:r>
                                </m:sub>
                              </m:sSub>
                            </m:oMath>
                          </m:oMathPara>
                        </a14:m>
                        <a:endParaRPr lang="ko-KR" altLang="en-US" sz="1300" dirty="0"/>
                      </a:p>
                    </p:txBody>
                  </p:sp>
                </mc:Choice>
                <mc:Fallback xmlns="">
                  <p:sp>
                    <p:nvSpPr>
                      <p:cNvPr id="60" name="TextBox 59">
                        <a:extLst>
                          <a:ext uri="{FF2B5EF4-FFF2-40B4-BE49-F238E27FC236}">
                            <a16:creationId xmlns:a16="http://schemas.microsoft.com/office/drawing/2014/main" id="{2EA350D9-8682-410B-BFD3-47A8D5C42777}"/>
                          </a:ext>
                        </a:extLst>
                      </p:cNvPr>
                      <p:cNvSpPr txBox="1">
                        <a:spLocks noRot="1" noChangeAspect="1" noMove="1" noResize="1" noEditPoints="1" noAdjustHandles="1" noChangeArrowheads="1" noChangeShapeType="1" noTextEdit="1"/>
                      </p:cNvSpPr>
                      <p:nvPr/>
                    </p:nvSpPr>
                    <p:spPr>
                      <a:xfrm>
                        <a:off x="1545582" y="5349882"/>
                        <a:ext cx="275018" cy="184666"/>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 xmlns:a16="http://schemas.microsoft.com/office/drawing/2014/main" id="{27C59354-E83D-441F-AEE9-DF266922EA2D}"/>
                          </a:ext>
                        </a:extLst>
                      </p:cNvPr>
                      <p:cNvSpPr txBox="1"/>
                      <p:nvPr/>
                    </p:nvSpPr>
                    <p:spPr>
                      <a:xfrm>
                        <a:off x="2110870" y="5349882"/>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2</m:t>
                                  </m:r>
                                </m:sub>
                              </m:sSub>
                            </m:oMath>
                          </m:oMathPara>
                        </a14:m>
                        <a:endParaRPr lang="ko-KR" altLang="en-US" sz="1300" dirty="0"/>
                      </a:p>
                    </p:txBody>
                  </p:sp>
                </mc:Choice>
                <mc:Fallback xmlns="">
                  <p:sp>
                    <p:nvSpPr>
                      <p:cNvPr id="61" name="TextBox 60">
                        <a:extLst>
                          <a:ext uri="{FF2B5EF4-FFF2-40B4-BE49-F238E27FC236}">
                            <a16:creationId xmlns:a16="http://schemas.microsoft.com/office/drawing/2014/main" id="{27C59354-E83D-441F-AEE9-DF266922EA2D}"/>
                          </a:ext>
                        </a:extLst>
                      </p:cNvPr>
                      <p:cNvSpPr txBox="1">
                        <a:spLocks noRot="1" noChangeAspect="1" noMove="1" noResize="1" noEditPoints="1" noAdjustHandles="1" noChangeArrowheads="1" noChangeShapeType="1" noTextEdit="1"/>
                      </p:cNvSpPr>
                      <p:nvPr/>
                    </p:nvSpPr>
                    <p:spPr>
                      <a:xfrm>
                        <a:off x="2110870" y="5349882"/>
                        <a:ext cx="275018" cy="18466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AC036A51-1F7E-4315-8A50-E1BF1429E7A8}"/>
                          </a:ext>
                        </a:extLst>
                      </p:cNvPr>
                      <p:cNvSpPr txBox="1"/>
                      <p:nvPr/>
                    </p:nvSpPr>
                    <p:spPr>
                      <a:xfrm>
                        <a:off x="1545582" y="4860317"/>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3</m:t>
                                  </m:r>
                                </m:sub>
                              </m:sSub>
                            </m:oMath>
                          </m:oMathPara>
                        </a14:m>
                        <a:endParaRPr lang="ko-KR" altLang="en-US" sz="1300" dirty="0"/>
                      </a:p>
                    </p:txBody>
                  </p:sp>
                </mc:Choice>
                <mc:Fallback xmlns="">
                  <p:sp>
                    <p:nvSpPr>
                      <p:cNvPr id="62" name="TextBox 61">
                        <a:extLst>
                          <a:ext uri="{FF2B5EF4-FFF2-40B4-BE49-F238E27FC236}">
                            <a16:creationId xmlns:a16="http://schemas.microsoft.com/office/drawing/2014/main" id="{AC036A51-1F7E-4315-8A50-E1BF1429E7A8}"/>
                          </a:ext>
                        </a:extLst>
                      </p:cNvPr>
                      <p:cNvSpPr txBox="1">
                        <a:spLocks noRot="1" noChangeAspect="1" noMove="1" noResize="1" noEditPoints="1" noAdjustHandles="1" noChangeArrowheads="1" noChangeShapeType="1" noTextEdit="1"/>
                      </p:cNvSpPr>
                      <p:nvPr/>
                    </p:nvSpPr>
                    <p:spPr>
                      <a:xfrm>
                        <a:off x="1545582" y="4860317"/>
                        <a:ext cx="275018" cy="184666"/>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 xmlns:a16="http://schemas.microsoft.com/office/drawing/2014/main" id="{D4E08BD4-CF94-4B2B-94DD-78B285C4CFDE}"/>
                          </a:ext>
                        </a:extLst>
                      </p:cNvPr>
                      <p:cNvSpPr txBox="1"/>
                      <p:nvPr/>
                    </p:nvSpPr>
                    <p:spPr>
                      <a:xfrm>
                        <a:off x="2110870" y="4860317"/>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4</m:t>
                                  </m:r>
                                </m:sub>
                              </m:sSub>
                            </m:oMath>
                          </m:oMathPara>
                        </a14:m>
                        <a:endParaRPr lang="ko-KR" altLang="en-US" sz="1300" dirty="0"/>
                      </a:p>
                    </p:txBody>
                  </p:sp>
                </mc:Choice>
                <mc:Fallback xmlns="">
                  <p:sp>
                    <p:nvSpPr>
                      <p:cNvPr id="63" name="TextBox 62">
                        <a:extLst>
                          <a:ext uri="{FF2B5EF4-FFF2-40B4-BE49-F238E27FC236}">
                            <a16:creationId xmlns:a16="http://schemas.microsoft.com/office/drawing/2014/main" id="{D4E08BD4-CF94-4B2B-94DD-78B285C4CFDE}"/>
                          </a:ext>
                        </a:extLst>
                      </p:cNvPr>
                      <p:cNvSpPr txBox="1">
                        <a:spLocks noRot="1" noChangeAspect="1" noMove="1" noResize="1" noEditPoints="1" noAdjustHandles="1" noChangeArrowheads="1" noChangeShapeType="1" noTextEdit="1"/>
                      </p:cNvSpPr>
                      <p:nvPr/>
                    </p:nvSpPr>
                    <p:spPr>
                      <a:xfrm>
                        <a:off x="2110870" y="4860317"/>
                        <a:ext cx="275018" cy="184666"/>
                      </a:xfrm>
                      <a:prstGeom prst="rect">
                        <a:avLst/>
                      </a:prstGeom>
                      <a:blipFill>
                        <a:blip r:embed="rId10"/>
                        <a:stretch>
                          <a:fillRect/>
                        </a:stretch>
                      </a:blipFill>
                    </p:spPr>
                    <p:txBody>
                      <a:bodyPr/>
                      <a:lstStyle/>
                      <a:p>
                        <a:r>
                          <a:rPr lang="ko-KR" altLang="en-US">
                            <a:noFill/>
                          </a:rPr>
                          <a:t> </a:t>
                        </a:r>
                      </a:p>
                    </p:txBody>
                  </p:sp>
                </mc:Fallback>
              </mc:AlternateContent>
            </p:grpSp>
          </p:grpSp>
          <p:grpSp>
            <p:nvGrpSpPr>
              <p:cNvPr id="24" name="그룹 23">
                <a:extLst>
                  <a:ext uri="{FF2B5EF4-FFF2-40B4-BE49-F238E27FC236}">
                    <a16:creationId xmlns="" xmlns:a16="http://schemas.microsoft.com/office/drawing/2014/main" id="{00759097-DECA-406E-8FCE-46A83D1D1893}"/>
                  </a:ext>
                </a:extLst>
              </p:cNvPr>
              <p:cNvGrpSpPr/>
              <p:nvPr/>
            </p:nvGrpSpPr>
            <p:grpSpPr>
              <a:xfrm>
                <a:off x="4671578" y="4182504"/>
                <a:ext cx="3016137" cy="1710780"/>
                <a:chOff x="3655268" y="4653716"/>
                <a:chExt cx="2723584" cy="1544841"/>
              </a:xfrm>
            </p:grpSpPr>
            <p:grpSp>
              <p:nvGrpSpPr>
                <p:cNvPr id="25" name="그룹 24">
                  <a:extLst>
                    <a:ext uri="{FF2B5EF4-FFF2-40B4-BE49-F238E27FC236}">
                      <a16:creationId xmlns="" xmlns:a16="http://schemas.microsoft.com/office/drawing/2014/main" id="{508A4584-FCFF-4D8B-A5CB-C541C24FBE1D}"/>
                    </a:ext>
                  </a:extLst>
                </p:cNvPr>
                <p:cNvGrpSpPr/>
                <p:nvPr/>
              </p:nvGrpSpPr>
              <p:grpSpPr>
                <a:xfrm>
                  <a:off x="3655268" y="4653716"/>
                  <a:ext cx="2723584" cy="1294984"/>
                  <a:chOff x="2181580" y="2967843"/>
                  <a:chExt cx="3909562" cy="1858882"/>
                </a:xfrm>
              </p:grpSpPr>
              <p:grpSp>
                <p:nvGrpSpPr>
                  <p:cNvPr id="30" name="그룹 29">
                    <a:extLst>
                      <a:ext uri="{FF2B5EF4-FFF2-40B4-BE49-F238E27FC236}">
                        <a16:creationId xmlns="" xmlns:a16="http://schemas.microsoft.com/office/drawing/2014/main" id="{10A1AD24-7DE4-444F-9B7E-0E72004FB34E}"/>
                      </a:ext>
                    </a:extLst>
                  </p:cNvPr>
                  <p:cNvGrpSpPr/>
                  <p:nvPr/>
                </p:nvGrpSpPr>
                <p:grpSpPr>
                  <a:xfrm>
                    <a:off x="3038693" y="3031740"/>
                    <a:ext cx="2844316" cy="1730353"/>
                    <a:chOff x="954968" y="3031740"/>
                    <a:chExt cx="2844316" cy="1730353"/>
                  </a:xfrm>
                </p:grpSpPr>
                <p:cxnSp>
                  <p:nvCxnSpPr>
                    <p:cNvPr id="38" name="직선 연결선 37">
                      <a:extLst>
                        <a:ext uri="{FF2B5EF4-FFF2-40B4-BE49-F238E27FC236}">
                          <a16:creationId xmlns="" xmlns:a16="http://schemas.microsoft.com/office/drawing/2014/main" id="{34F79C34-2F91-459B-AB4A-043B6EF9EB81}"/>
                        </a:ext>
                      </a:extLst>
                    </p:cNvPr>
                    <p:cNvCxnSpPr/>
                    <p:nvPr/>
                  </p:nvCxnSpPr>
                  <p:spPr>
                    <a:xfrm>
                      <a:off x="954968" y="3908994"/>
                      <a:ext cx="284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 xmlns:a16="http://schemas.microsoft.com/office/drawing/2014/main" id="{CF5E4425-129D-4D27-8288-BF1D51E9253D}"/>
                        </a:ext>
                      </a:extLst>
                    </p:cNvPr>
                    <p:cNvCxnSpPr>
                      <a:stCxn id="43" idx="2"/>
                    </p:cNvCxnSpPr>
                    <p:nvPr/>
                  </p:nvCxnSpPr>
                  <p:spPr>
                    <a:xfrm flipH="1">
                      <a:off x="954968" y="3121740"/>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 xmlns:a16="http://schemas.microsoft.com/office/drawing/2014/main" id="{070432A5-BA55-4673-A8AE-94A3B95EB34E}"/>
                        </a:ext>
                      </a:extLst>
                    </p:cNvPr>
                    <p:cNvCxnSpPr>
                      <a:cxnSpLocks/>
                      <a:stCxn id="45" idx="2"/>
                    </p:cNvCxnSpPr>
                    <p:nvPr/>
                  </p:nvCxnSpPr>
                  <p:spPr>
                    <a:xfrm flipH="1">
                      <a:off x="954968" y="4672098"/>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F79B0403-F1A2-4500-B528-858043B2D7AB}"/>
                        </a:ext>
                      </a:extLst>
                    </p:cNvPr>
                    <p:cNvCxnSpPr>
                      <a:stCxn id="43" idx="6"/>
                      <a:endCxn id="46" idx="2"/>
                    </p:cNvCxnSpPr>
                    <p:nvPr/>
                  </p:nvCxnSpPr>
                  <p:spPr>
                    <a:xfrm>
                      <a:off x="1586792" y="3121740"/>
                      <a:ext cx="1422692" cy="787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E8198107-2617-4B44-93F8-4FB99661682A}"/>
                        </a:ext>
                      </a:extLst>
                    </p:cNvPr>
                    <p:cNvCxnSpPr>
                      <a:cxnSpLocks/>
                      <a:stCxn id="45" idx="6"/>
                      <a:endCxn id="46" idx="2"/>
                    </p:cNvCxnSpPr>
                    <p:nvPr/>
                  </p:nvCxnSpPr>
                  <p:spPr>
                    <a:xfrm flipV="1">
                      <a:off x="1586792" y="3908995"/>
                      <a:ext cx="1422692" cy="763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 xmlns:a16="http://schemas.microsoft.com/office/drawing/2014/main" id="{EE4105C4-7409-4D0D-A093-BEBA3FF747BA}"/>
                        </a:ext>
                      </a:extLst>
                    </p:cNvPr>
                    <p:cNvSpPr/>
                    <p:nvPr/>
                  </p:nvSpPr>
                  <p:spPr>
                    <a:xfrm>
                      <a:off x="1406792" y="3031740"/>
                      <a:ext cx="179999" cy="1799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 xmlns:a16="http://schemas.microsoft.com/office/drawing/2014/main" id="{FAFA3126-E907-43ED-A980-D4D4A117F939}"/>
                        </a:ext>
                      </a:extLst>
                    </p:cNvPr>
                    <p:cNvSpPr/>
                    <p:nvPr/>
                  </p:nvSpPr>
                  <p:spPr>
                    <a:xfrm>
                      <a:off x="1406792" y="38189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 xmlns:a16="http://schemas.microsoft.com/office/drawing/2014/main" id="{AFDAA2F1-E528-4B67-9002-6F5F381B4ABD}"/>
                        </a:ext>
                      </a:extLst>
                    </p:cNvPr>
                    <p:cNvSpPr/>
                    <p:nvPr/>
                  </p:nvSpPr>
                  <p:spPr>
                    <a:xfrm>
                      <a:off x="1406792" y="4582094"/>
                      <a:ext cx="179999"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 xmlns:a16="http://schemas.microsoft.com/office/drawing/2014/main" id="{DEB881DD-44EB-44C3-ACD2-ED5F2A8A041D}"/>
                        </a:ext>
                      </a:extLst>
                    </p:cNvPr>
                    <p:cNvSpPr/>
                    <p:nvPr/>
                  </p:nvSpPr>
                  <p:spPr>
                    <a:xfrm>
                      <a:off x="3009483" y="3746994"/>
                      <a:ext cx="324000" cy="324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9E3DC0D1-24E6-4EEA-A48F-AEE469B69B82}"/>
                          </a:ext>
                        </a:extLst>
                      </p:cNvPr>
                      <p:cNvSpPr txBox="1"/>
                      <p:nvPr/>
                    </p:nvSpPr>
                    <p:spPr>
                      <a:xfrm>
                        <a:off x="2181580" y="2967843"/>
                        <a:ext cx="76711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20" name="TextBox 19">
                        <a:extLst>
                          <a:ext uri="{FF2B5EF4-FFF2-40B4-BE49-F238E27FC236}">
                            <a16:creationId xmlns:a16="http://schemas.microsoft.com/office/drawing/2014/main" id="{9E3DC0D1-24E6-4EEA-A48F-AEE469B69B82}"/>
                          </a:ext>
                        </a:extLst>
                      </p:cNvPr>
                      <p:cNvSpPr txBox="1">
                        <a:spLocks noRot="1" noChangeAspect="1" noMove="1" noResize="1" noEditPoints="1" noAdjustHandles="1" noChangeArrowheads="1" noChangeShapeType="1" noTextEdit="1"/>
                      </p:cNvSpPr>
                      <p:nvPr/>
                    </p:nvSpPr>
                    <p:spPr>
                      <a:xfrm>
                        <a:off x="2181580" y="2967843"/>
                        <a:ext cx="767115" cy="309259"/>
                      </a:xfrm>
                      <a:prstGeom prst="rect">
                        <a:avLst/>
                      </a:prstGeom>
                      <a:blipFill>
                        <a:blip r:embed="rId11"/>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63DB29A9-7E9C-4751-B34F-40BF28495531}"/>
                          </a:ext>
                        </a:extLst>
                      </p:cNvPr>
                      <p:cNvSpPr txBox="1"/>
                      <p:nvPr/>
                    </p:nvSpPr>
                    <p:spPr>
                      <a:xfrm>
                        <a:off x="2439989" y="3750953"/>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22" name="TextBox 21">
                        <a:extLst>
                          <a:ext uri="{FF2B5EF4-FFF2-40B4-BE49-F238E27FC236}">
                            <a16:creationId xmlns:a16="http://schemas.microsoft.com/office/drawing/2014/main" id="{63DB29A9-7E9C-4751-B34F-40BF28495531}"/>
                          </a:ext>
                        </a:extLst>
                      </p:cNvPr>
                      <p:cNvSpPr txBox="1">
                        <a:spLocks noRot="1" noChangeAspect="1" noMove="1" noResize="1" noEditPoints="1" noAdjustHandles="1" noChangeArrowheads="1" noChangeShapeType="1" noTextEdit="1"/>
                      </p:cNvSpPr>
                      <p:nvPr/>
                    </p:nvSpPr>
                    <p:spPr>
                      <a:xfrm>
                        <a:off x="2439989" y="3750953"/>
                        <a:ext cx="508704" cy="309259"/>
                      </a:xfrm>
                      <a:prstGeom prst="rect">
                        <a:avLst/>
                      </a:prstGeom>
                      <a:blipFill>
                        <a:blip r:embed="rId12"/>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2A0AB410-87F2-428D-85AD-09D533D6E7F8}"/>
                          </a:ext>
                        </a:extLst>
                      </p:cNvPr>
                      <p:cNvSpPr txBox="1"/>
                      <p:nvPr/>
                    </p:nvSpPr>
                    <p:spPr>
                      <a:xfrm>
                        <a:off x="2439989" y="4517466"/>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23" name="TextBox 22">
                        <a:extLst>
                          <a:ext uri="{FF2B5EF4-FFF2-40B4-BE49-F238E27FC236}">
                            <a16:creationId xmlns:a16="http://schemas.microsoft.com/office/drawing/2014/main" id="{2A0AB410-87F2-428D-85AD-09D533D6E7F8}"/>
                          </a:ext>
                        </a:extLst>
                      </p:cNvPr>
                      <p:cNvSpPr txBox="1">
                        <a:spLocks noRot="1" noChangeAspect="1" noMove="1" noResize="1" noEditPoints="1" noAdjustHandles="1" noChangeArrowheads="1" noChangeShapeType="1" noTextEdit="1"/>
                      </p:cNvSpPr>
                      <p:nvPr/>
                    </p:nvSpPr>
                    <p:spPr>
                      <a:xfrm>
                        <a:off x="2439989" y="4517466"/>
                        <a:ext cx="508704" cy="30925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3CB8884C-644D-4393-9C4C-472C59FCB124}"/>
                          </a:ext>
                        </a:extLst>
                      </p:cNvPr>
                      <p:cNvSpPr txBox="1"/>
                      <p:nvPr/>
                    </p:nvSpPr>
                    <p:spPr>
                      <a:xfrm>
                        <a:off x="5919204" y="3797861"/>
                        <a:ext cx="171938"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r>
                                <a:rPr lang="en-US" altLang="ko-KR" sz="1400" i="1" dirty="0" smtClean="0">
                                  <a:solidFill>
                                    <a:schemeClr val="tx1"/>
                                  </a:solidFill>
                                  <a:latin typeface="Cambria Math" panose="02040503050406030204" pitchFamily="18" charset="0"/>
                                </a:rPr>
                                <m:t>𝑦</m:t>
                              </m:r>
                            </m:oMath>
                          </m:oMathPara>
                        </a14:m>
                        <a:endParaRPr lang="ko-KR" altLang="en-US" sz="1400" dirty="0">
                          <a:solidFill>
                            <a:schemeClr val="tx1"/>
                          </a:solidFill>
                        </a:endParaRPr>
                      </a:p>
                    </p:txBody>
                  </p:sp>
                </mc:Choice>
                <mc:Fallback xmlns="">
                  <p:sp>
                    <p:nvSpPr>
                      <p:cNvPr id="25" name="TextBox 24">
                        <a:extLst>
                          <a:ext uri="{FF2B5EF4-FFF2-40B4-BE49-F238E27FC236}">
                            <a16:creationId xmlns:a16="http://schemas.microsoft.com/office/drawing/2014/main" id="{3CB8884C-644D-4393-9C4C-472C59FCB124}"/>
                          </a:ext>
                        </a:extLst>
                      </p:cNvPr>
                      <p:cNvSpPr txBox="1">
                        <a:spLocks noRot="1" noChangeAspect="1" noMove="1" noResize="1" noEditPoints="1" noAdjustHandles="1" noChangeArrowheads="1" noChangeShapeType="1" noTextEdit="1"/>
                      </p:cNvSpPr>
                      <p:nvPr/>
                    </p:nvSpPr>
                    <p:spPr>
                      <a:xfrm>
                        <a:off x="5919204" y="3797861"/>
                        <a:ext cx="171938" cy="215444"/>
                      </a:xfrm>
                      <a:prstGeom prst="rect">
                        <a:avLst/>
                      </a:prstGeom>
                      <a:blipFill>
                        <a:blip r:embed="rId14"/>
                        <a:stretch>
                          <a:fillRect r="-5000" b="-25000"/>
                        </a:stretch>
                      </a:blipFill>
                    </p:spPr>
                    <p:txBody>
                      <a:bodyPr/>
                      <a:lstStyle/>
                      <a:p>
                        <a:r>
                          <a:rPr lang="ko-KR" altLang="en-US">
                            <a:noFill/>
                          </a:rPr>
                          <a:t> </a:t>
                        </a:r>
                      </a:p>
                    </p:txBody>
                  </p:sp>
                </mc:Fallback>
              </mc:AlternateContent>
              <p:sp>
                <p:nvSpPr>
                  <p:cNvPr id="35" name="TextBox 34">
                    <a:extLst>
                      <a:ext uri="{FF2B5EF4-FFF2-40B4-BE49-F238E27FC236}">
                        <a16:creationId xmlns="" xmlns:a16="http://schemas.microsoft.com/office/drawing/2014/main" id="{CF770002-7817-4A2A-8559-852B2B5ACCAB}"/>
                      </a:ext>
                    </a:extLst>
                  </p:cNvPr>
                  <p:cNvSpPr txBox="1"/>
                  <p:nvPr/>
                </p:nvSpPr>
                <p:spPr>
                  <a:xfrm>
                    <a:off x="4145490" y="333832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36" name="TextBox 35">
                    <a:extLst>
                      <a:ext uri="{FF2B5EF4-FFF2-40B4-BE49-F238E27FC236}">
                        <a16:creationId xmlns="" xmlns:a16="http://schemas.microsoft.com/office/drawing/2014/main" id="{12D45989-4454-432D-9CCB-5B3067F773E4}"/>
                      </a:ext>
                    </a:extLst>
                  </p:cNvPr>
                  <p:cNvSpPr txBox="1"/>
                  <p:nvPr/>
                </p:nvSpPr>
                <p:spPr>
                  <a:xfrm>
                    <a:off x="4145490" y="3755964"/>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37" name="TextBox 36">
                    <a:extLst>
                      <a:ext uri="{FF2B5EF4-FFF2-40B4-BE49-F238E27FC236}">
                        <a16:creationId xmlns="" xmlns:a16="http://schemas.microsoft.com/office/drawing/2014/main" id="{48A67F0A-4EC0-4455-994B-AE7021CDAF9A}"/>
                      </a:ext>
                    </a:extLst>
                  </p:cNvPr>
                  <p:cNvSpPr txBox="1"/>
                  <p:nvPr/>
                </p:nvSpPr>
                <p:spPr>
                  <a:xfrm>
                    <a:off x="4145490" y="420737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grpSp>
            <p:sp>
              <p:nvSpPr>
                <p:cNvPr id="26" name="TextBox 25">
                  <a:extLst>
                    <a:ext uri="{FF2B5EF4-FFF2-40B4-BE49-F238E27FC236}">
                      <a16:creationId xmlns="" xmlns:a16="http://schemas.microsoft.com/office/drawing/2014/main" id="{1A6BC970-304E-4957-877A-C3FB1674D70A}"/>
                    </a:ext>
                  </a:extLst>
                </p:cNvPr>
                <p:cNvSpPr txBox="1"/>
                <p:nvPr/>
              </p:nvSpPr>
              <p:spPr>
                <a:xfrm>
                  <a:off x="4496031" y="5998502"/>
                  <a:ext cx="1054776"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(b) Perceptron</a:t>
                  </a:r>
                </a:p>
              </p:txBody>
            </p:sp>
          </p:grpSp>
        </p:grpSp>
      </p:grpSp>
      <mc:AlternateContent xmlns:mc="http://schemas.openxmlformats.org/markup-compatibility/2006" xmlns:a14="http://schemas.microsoft.com/office/drawing/2010/main">
        <mc:Choice Requires="a14">
          <p:sp>
            <p:nvSpPr>
              <p:cNvPr id="62" name="직사각형 61">
                <a:extLst>
                  <a:ext uri="{FF2B5EF4-FFF2-40B4-BE49-F238E27FC236}">
                    <a16:creationId xmlns="" xmlns:a16="http://schemas.microsoft.com/office/drawing/2014/main" id="{EE5FDD4C-F934-4BC9-AF6F-A76621C9F9B0}"/>
                  </a:ext>
                </a:extLst>
              </p:cNvPr>
              <p:cNvSpPr/>
              <p:nvPr/>
            </p:nvSpPr>
            <p:spPr>
              <a:xfrm>
                <a:off x="1719698" y="3393295"/>
                <a:ext cx="6480722" cy="5797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Aft>
                    <a:spcPts val="800"/>
                  </a:spcAft>
                </a:pPr>
                <a14:m>
                  <m:oMathPara xmlns:m="http://schemas.openxmlformats.org/officeDocument/2006/math">
                    <m:oMathParaPr>
                      <m:jc m:val="center"/>
                    </m:oMathParaPr>
                    <m:oMath xmlns:m="http://schemas.openxmlformats.org/officeDocument/2006/math">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𝑥</m:t>
                          </m:r>
                        </m:e>
                        <m:sub>
                          <m:r>
                            <a:rPr lang="ko-KR" altLang="en-US" sz="1500" i="1" smtClean="0">
                              <a:solidFill>
                                <a:schemeClr val="tx1"/>
                              </a:solidFill>
                              <a:latin typeface="Cambria Math" panose="02040503050406030204" pitchFamily="18" charset="0"/>
                            </a:rPr>
                            <m:t>1</m:t>
                          </m:r>
                        </m:sub>
                      </m:sSub>
                      <m:r>
                        <a:rPr lang="ko-KR" altLang="en-US" sz="1500" i="1" smtClean="0">
                          <a:solidFill>
                            <a:schemeClr val="tx1"/>
                          </a:solidFill>
                          <a:latin typeface="Cambria Math" panose="02040503050406030204" pitchFamily="18" charset="0"/>
                        </a:rPr>
                        <m:t>=</m:t>
                      </m:r>
                      <m:d>
                        <m:dPr>
                          <m:ctrlPr>
                            <a:rPr lang="ko-KR" altLang="en-US" sz="1500" i="1" smtClean="0">
                              <a:solidFill>
                                <a:schemeClr val="tx1"/>
                              </a:solidFill>
                              <a:latin typeface="Cambria Math" panose="02040503050406030204" pitchFamily="18" charset="0"/>
                            </a:rPr>
                          </m:ctrlPr>
                        </m:dPr>
                        <m:e>
                          <m:m>
                            <m:mPr>
                              <m:plcHide m:val="on"/>
                              <m:mcs>
                                <m:mc>
                                  <m:mcPr>
                                    <m:count m:val="1"/>
                                    <m:mcJc m:val="center"/>
                                  </m:mcPr>
                                </m:mc>
                              </m:mcs>
                              <m:ctrlPr>
                                <a:rPr lang="ko-KR" altLang="en-US" sz="1500" i="1" smtClean="0">
                                  <a:solidFill>
                                    <a:schemeClr val="tx1"/>
                                  </a:solidFill>
                                  <a:latin typeface="Cambria Math" panose="02040503050406030204" pitchFamily="18" charset="0"/>
                                </a:rPr>
                              </m:ctrlPr>
                            </m:mPr>
                            <m:mr>
                              <m:e>
                                <m:r>
                                  <a:rPr lang="ko-KR" altLang="en-US" sz="1500" i="1" smtClean="0">
                                    <a:solidFill>
                                      <a:schemeClr val="tx1"/>
                                    </a:solidFill>
                                    <a:latin typeface="Cambria Math" panose="02040503050406030204" pitchFamily="18" charset="0"/>
                                  </a:rPr>
                                  <m:t>0</m:t>
                                </m:r>
                              </m:e>
                            </m:mr>
                            <m:mr>
                              <m:e>
                                <m:r>
                                  <a:rPr lang="ko-KR" altLang="en-US" sz="1500" i="1" smtClean="0">
                                    <a:solidFill>
                                      <a:schemeClr val="tx1"/>
                                    </a:solidFill>
                                    <a:latin typeface="Cambria Math" panose="02040503050406030204" pitchFamily="18" charset="0"/>
                                  </a:rPr>
                                  <m:t>0</m:t>
                                </m:r>
                              </m:e>
                            </m:mr>
                          </m:m>
                        </m:e>
                      </m:d>
                      <m:r>
                        <a:rPr lang="en-US" altLang="ko-KR" sz="1500" b="0" i="1" smtClean="0">
                          <a:solidFill>
                            <a:schemeClr val="tx1"/>
                          </a:solidFill>
                          <a:latin typeface="Cambria Math" panose="02040503050406030204" pitchFamily="18" charset="0"/>
                        </a:rPr>
                        <m:t> , </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𝑦</m:t>
                          </m:r>
                        </m:e>
                        <m:sub>
                          <m:r>
                            <a:rPr lang="ko-KR" altLang="en-US" sz="1500" i="1" smtClean="0">
                              <a:solidFill>
                                <a:schemeClr val="tx1"/>
                              </a:solidFill>
                              <a:latin typeface="Cambria Math" panose="02040503050406030204" pitchFamily="18" charset="0"/>
                            </a:rPr>
                            <m:t>1</m:t>
                          </m:r>
                        </m:sub>
                      </m:sSub>
                      <m:r>
                        <a:rPr lang="ko-KR" altLang="en-US" sz="1500" i="1" smtClean="0">
                          <a:solidFill>
                            <a:schemeClr val="tx1"/>
                          </a:solidFill>
                          <a:latin typeface="Cambria Math" panose="02040503050406030204" pitchFamily="18" charset="0"/>
                        </a:rPr>
                        <m:t>=−1</m:t>
                      </m:r>
                      <m:r>
                        <a:rPr lang="en-US" altLang="ko-KR" sz="1500" b="0" i="1" smtClean="0">
                          <a:solidFill>
                            <a:schemeClr val="tx1"/>
                          </a:solidFill>
                          <a:latin typeface="Cambria Math" panose="02040503050406030204" pitchFamily="18" charset="0"/>
                        </a:rPr>
                        <m:t> , </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𝑥</m:t>
                          </m:r>
                        </m:e>
                        <m:sub>
                          <m:r>
                            <a:rPr lang="ko-KR" altLang="en-US" sz="1500" i="1" smtClean="0">
                              <a:solidFill>
                                <a:schemeClr val="tx1"/>
                              </a:solidFill>
                              <a:latin typeface="Cambria Math" panose="02040503050406030204" pitchFamily="18" charset="0"/>
                            </a:rPr>
                            <m:t>2</m:t>
                          </m:r>
                        </m:sub>
                      </m:sSub>
                      <m:r>
                        <a:rPr lang="ko-KR" altLang="en-US" sz="1500" i="1" smtClean="0">
                          <a:solidFill>
                            <a:schemeClr val="tx1"/>
                          </a:solidFill>
                          <a:latin typeface="Cambria Math" panose="02040503050406030204" pitchFamily="18" charset="0"/>
                        </a:rPr>
                        <m:t>=</m:t>
                      </m:r>
                      <m:d>
                        <m:dPr>
                          <m:ctrlPr>
                            <a:rPr lang="ko-KR" altLang="en-US" sz="1500" i="1" smtClean="0">
                              <a:solidFill>
                                <a:schemeClr val="tx1"/>
                              </a:solidFill>
                              <a:latin typeface="Cambria Math" panose="02040503050406030204" pitchFamily="18" charset="0"/>
                            </a:rPr>
                          </m:ctrlPr>
                        </m:dPr>
                        <m:e>
                          <m:m>
                            <m:mPr>
                              <m:plcHide m:val="on"/>
                              <m:mcs>
                                <m:mc>
                                  <m:mcPr>
                                    <m:count m:val="1"/>
                                    <m:mcJc m:val="center"/>
                                  </m:mcPr>
                                </m:mc>
                              </m:mcs>
                              <m:ctrlPr>
                                <a:rPr lang="ko-KR" altLang="en-US" sz="1500" i="1" smtClean="0">
                                  <a:solidFill>
                                    <a:schemeClr val="tx1"/>
                                  </a:solidFill>
                                  <a:latin typeface="Cambria Math" panose="02040503050406030204" pitchFamily="18" charset="0"/>
                                </a:rPr>
                              </m:ctrlPr>
                            </m:mPr>
                            <m:mr>
                              <m:e>
                                <m:r>
                                  <a:rPr lang="ko-KR" altLang="en-US" sz="1500" i="1" smtClean="0">
                                    <a:solidFill>
                                      <a:schemeClr val="tx1"/>
                                    </a:solidFill>
                                    <a:latin typeface="Cambria Math" panose="02040503050406030204" pitchFamily="18" charset="0"/>
                                  </a:rPr>
                                  <m:t>1</m:t>
                                </m:r>
                              </m:e>
                            </m:mr>
                            <m:mr>
                              <m:e>
                                <m:r>
                                  <a:rPr lang="ko-KR" altLang="en-US" sz="1500" i="1" smtClean="0">
                                    <a:solidFill>
                                      <a:schemeClr val="tx1"/>
                                    </a:solidFill>
                                    <a:latin typeface="Cambria Math" panose="02040503050406030204" pitchFamily="18" charset="0"/>
                                  </a:rPr>
                                  <m:t>0</m:t>
                                </m:r>
                              </m:e>
                            </m:mr>
                          </m:m>
                        </m:e>
                      </m:d>
                      <m:r>
                        <a:rPr lang="en-US" altLang="ko-KR" sz="1500" b="0" i="1" smtClean="0">
                          <a:solidFill>
                            <a:schemeClr val="tx1"/>
                          </a:solidFill>
                          <a:latin typeface="Cambria Math" panose="02040503050406030204" pitchFamily="18" charset="0"/>
                        </a:rPr>
                        <m:t> ,</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𝑦</m:t>
                          </m:r>
                        </m:e>
                        <m:sub>
                          <m:r>
                            <a:rPr lang="ko-KR" altLang="en-US" sz="1500" i="1" smtClean="0">
                              <a:solidFill>
                                <a:schemeClr val="tx1"/>
                              </a:solidFill>
                              <a:latin typeface="Cambria Math" panose="02040503050406030204" pitchFamily="18" charset="0"/>
                            </a:rPr>
                            <m:t>2</m:t>
                          </m:r>
                        </m:sub>
                      </m:sSub>
                      <m:r>
                        <a:rPr lang="ko-KR" altLang="en-US" sz="1500" i="1" smtClean="0">
                          <a:solidFill>
                            <a:schemeClr val="tx1"/>
                          </a:solidFill>
                          <a:latin typeface="Cambria Math" panose="02040503050406030204" pitchFamily="18" charset="0"/>
                        </a:rPr>
                        <m:t>=1</m:t>
                      </m:r>
                      <m:r>
                        <a:rPr lang="en-US" altLang="ko-KR" sz="1500" b="0" i="1" smtClean="0">
                          <a:solidFill>
                            <a:schemeClr val="tx1"/>
                          </a:solidFill>
                          <a:latin typeface="Cambria Math" panose="02040503050406030204" pitchFamily="18" charset="0"/>
                        </a:rPr>
                        <m:t> </m:t>
                      </m:r>
                      <m:r>
                        <a:rPr lang="ko-KR" altLang="en-US" sz="1500" i="1" smtClean="0">
                          <a:solidFill>
                            <a:schemeClr val="tx1"/>
                          </a:solidFill>
                          <a:latin typeface="Cambria Math" panose="02040503050406030204" pitchFamily="18" charset="0"/>
                        </a:rPr>
                        <m:t>,</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𝑥</m:t>
                          </m:r>
                        </m:e>
                        <m:sub>
                          <m:r>
                            <a:rPr lang="ko-KR" altLang="en-US" sz="1500" i="1" smtClean="0">
                              <a:solidFill>
                                <a:schemeClr val="tx1"/>
                              </a:solidFill>
                              <a:latin typeface="Cambria Math" panose="02040503050406030204" pitchFamily="18" charset="0"/>
                            </a:rPr>
                            <m:t>3</m:t>
                          </m:r>
                        </m:sub>
                      </m:sSub>
                      <m:r>
                        <a:rPr lang="ko-KR" altLang="en-US" sz="1500" i="1" smtClean="0">
                          <a:solidFill>
                            <a:schemeClr val="tx1"/>
                          </a:solidFill>
                          <a:latin typeface="Cambria Math" panose="02040503050406030204" pitchFamily="18" charset="0"/>
                        </a:rPr>
                        <m:t>=</m:t>
                      </m:r>
                      <m:d>
                        <m:dPr>
                          <m:ctrlPr>
                            <a:rPr lang="ko-KR" altLang="en-US" sz="1500" i="1" smtClean="0">
                              <a:solidFill>
                                <a:schemeClr val="tx1"/>
                              </a:solidFill>
                              <a:latin typeface="Cambria Math" panose="02040503050406030204" pitchFamily="18" charset="0"/>
                            </a:rPr>
                          </m:ctrlPr>
                        </m:dPr>
                        <m:e>
                          <m:m>
                            <m:mPr>
                              <m:plcHide m:val="on"/>
                              <m:mcs>
                                <m:mc>
                                  <m:mcPr>
                                    <m:count m:val="1"/>
                                    <m:mcJc m:val="center"/>
                                  </m:mcPr>
                                </m:mc>
                              </m:mcs>
                              <m:ctrlPr>
                                <a:rPr lang="ko-KR" altLang="en-US" sz="1500" i="1" smtClean="0">
                                  <a:solidFill>
                                    <a:schemeClr val="tx1"/>
                                  </a:solidFill>
                                  <a:latin typeface="Cambria Math" panose="02040503050406030204" pitchFamily="18" charset="0"/>
                                </a:rPr>
                              </m:ctrlPr>
                            </m:mPr>
                            <m:mr>
                              <m:e>
                                <m:r>
                                  <a:rPr lang="ko-KR" altLang="en-US" sz="1500" i="1" smtClean="0">
                                    <a:solidFill>
                                      <a:schemeClr val="tx1"/>
                                    </a:solidFill>
                                    <a:latin typeface="Cambria Math" panose="02040503050406030204" pitchFamily="18" charset="0"/>
                                  </a:rPr>
                                  <m:t>0</m:t>
                                </m:r>
                              </m:e>
                            </m:mr>
                            <m:mr>
                              <m:e>
                                <m:r>
                                  <a:rPr lang="ko-KR" altLang="en-US" sz="1500" i="1" smtClean="0">
                                    <a:solidFill>
                                      <a:schemeClr val="tx1"/>
                                    </a:solidFill>
                                    <a:latin typeface="Cambria Math" panose="02040503050406030204" pitchFamily="18" charset="0"/>
                                  </a:rPr>
                                  <m:t>1</m:t>
                                </m:r>
                              </m:e>
                            </m:mr>
                          </m:m>
                        </m:e>
                      </m:d>
                      <m:r>
                        <a:rPr lang="en-US" altLang="ko-KR" sz="1500" b="0" i="1" smtClean="0">
                          <a:solidFill>
                            <a:schemeClr val="tx1"/>
                          </a:solidFill>
                          <a:latin typeface="Cambria Math" panose="02040503050406030204" pitchFamily="18" charset="0"/>
                        </a:rPr>
                        <m:t> </m:t>
                      </m:r>
                      <m:r>
                        <a:rPr lang="ko-KR" altLang="en-US" sz="1500" i="1" smtClean="0">
                          <a:solidFill>
                            <a:schemeClr val="tx1"/>
                          </a:solidFill>
                          <a:latin typeface="Cambria Math" panose="02040503050406030204" pitchFamily="18" charset="0"/>
                        </a:rPr>
                        <m:t>,</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𝑦</m:t>
                          </m:r>
                        </m:e>
                        <m:sub>
                          <m:r>
                            <a:rPr lang="ko-KR" altLang="en-US" sz="1500" i="1" smtClean="0">
                              <a:solidFill>
                                <a:schemeClr val="tx1"/>
                              </a:solidFill>
                              <a:latin typeface="Cambria Math" panose="02040503050406030204" pitchFamily="18" charset="0"/>
                            </a:rPr>
                            <m:t>3</m:t>
                          </m:r>
                        </m:sub>
                      </m:sSub>
                      <m:r>
                        <a:rPr lang="ko-KR" altLang="en-US" sz="1500" i="1" smtClean="0">
                          <a:solidFill>
                            <a:schemeClr val="tx1"/>
                          </a:solidFill>
                          <a:latin typeface="Cambria Math" panose="02040503050406030204" pitchFamily="18" charset="0"/>
                        </a:rPr>
                        <m:t>=1</m:t>
                      </m:r>
                      <m:r>
                        <a:rPr lang="en-US" altLang="ko-KR" sz="1500" b="0" i="1" smtClean="0">
                          <a:solidFill>
                            <a:schemeClr val="tx1"/>
                          </a:solidFill>
                          <a:latin typeface="Cambria Math" panose="02040503050406030204" pitchFamily="18" charset="0"/>
                        </a:rPr>
                        <m:t> </m:t>
                      </m:r>
                      <m:r>
                        <a:rPr lang="ko-KR" altLang="en-US" sz="1500" i="1" smtClean="0">
                          <a:solidFill>
                            <a:schemeClr val="tx1"/>
                          </a:solidFill>
                          <a:latin typeface="Cambria Math" panose="02040503050406030204" pitchFamily="18" charset="0"/>
                        </a:rPr>
                        <m:t>,</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𝑥</m:t>
                          </m:r>
                        </m:e>
                        <m:sub>
                          <m:r>
                            <a:rPr lang="ko-KR" altLang="en-US" sz="1500" i="1" smtClean="0">
                              <a:solidFill>
                                <a:schemeClr val="tx1"/>
                              </a:solidFill>
                              <a:latin typeface="Cambria Math" panose="02040503050406030204" pitchFamily="18" charset="0"/>
                            </a:rPr>
                            <m:t>4</m:t>
                          </m:r>
                        </m:sub>
                      </m:sSub>
                      <m:r>
                        <a:rPr lang="ko-KR" altLang="en-US" sz="1500" i="1" smtClean="0">
                          <a:solidFill>
                            <a:schemeClr val="tx1"/>
                          </a:solidFill>
                          <a:latin typeface="Cambria Math" panose="02040503050406030204" pitchFamily="18" charset="0"/>
                        </a:rPr>
                        <m:t>=</m:t>
                      </m:r>
                      <m:d>
                        <m:dPr>
                          <m:ctrlPr>
                            <a:rPr lang="ko-KR" altLang="en-US" sz="1500" i="1" smtClean="0">
                              <a:solidFill>
                                <a:schemeClr val="tx1"/>
                              </a:solidFill>
                              <a:latin typeface="Cambria Math" panose="02040503050406030204" pitchFamily="18" charset="0"/>
                            </a:rPr>
                          </m:ctrlPr>
                        </m:dPr>
                        <m:e>
                          <m:m>
                            <m:mPr>
                              <m:plcHide m:val="on"/>
                              <m:mcs>
                                <m:mc>
                                  <m:mcPr>
                                    <m:count m:val="1"/>
                                    <m:mcJc m:val="center"/>
                                  </m:mcPr>
                                </m:mc>
                              </m:mcs>
                              <m:ctrlPr>
                                <a:rPr lang="ko-KR" altLang="en-US" sz="1500" i="1" smtClean="0">
                                  <a:solidFill>
                                    <a:schemeClr val="tx1"/>
                                  </a:solidFill>
                                  <a:latin typeface="Cambria Math" panose="02040503050406030204" pitchFamily="18" charset="0"/>
                                </a:rPr>
                              </m:ctrlPr>
                            </m:mPr>
                            <m:mr>
                              <m:e>
                                <m:r>
                                  <a:rPr lang="ko-KR" altLang="en-US" sz="1500" i="1" smtClean="0">
                                    <a:solidFill>
                                      <a:schemeClr val="tx1"/>
                                    </a:solidFill>
                                    <a:latin typeface="Cambria Math" panose="02040503050406030204" pitchFamily="18" charset="0"/>
                                  </a:rPr>
                                  <m:t>1</m:t>
                                </m:r>
                              </m:e>
                            </m:mr>
                            <m:mr>
                              <m:e>
                                <m:r>
                                  <a:rPr lang="ko-KR" altLang="en-US" sz="1500" i="1" smtClean="0">
                                    <a:solidFill>
                                      <a:schemeClr val="tx1"/>
                                    </a:solidFill>
                                    <a:latin typeface="Cambria Math" panose="02040503050406030204" pitchFamily="18" charset="0"/>
                                  </a:rPr>
                                  <m:t>1</m:t>
                                </m:r>
                              </m:e>
                            </m:mr>
                          </m:m>
                        </m:e>
                      </m:d>
                      <m:r>
                        <a:rPr lang="en-US" altLang="ko-KR" sz="1500" b="0" i="1" smtClean="0">
                          <a:solidFill>
                            <a:schemeClr val="tx1"/>
                          </a:solidFill>
                          <a:latin typeface="Cambria Math" panose="02040503050406030204" pitchFamily="18" charset="0"/>
                        </a:rPr>
                        <m:t> </m:t>
                      </m:r>
                      <m:r>
                        <a:rPr lang="ko-KR" altLang="en-US" sz="1500" i="1" smtClean="0">
                          <a:solidFill>
                            <a:schemeClr val="tx1"/>
                          </a:solidFill>
                          <a:latin typeface="Cambria Math" panose="02040503050406030204" pitchFamily="18" charset="0"/>
                        </a:rPr>
                        <m:t>,</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𝑦</m:t>
                          </m:r>
                        </m:e>
                        <m:sub>
                          <m:r>
                            <a:rPr lang="ko-KR" altLang="en-US" sz="1500" i="1" smtClean="0">
                              <a:solidFill>
                                <a:schemeClr val="tx1"/>
                              </a:solidFill>
                              <a:latin typeface="Cambria Math" panose="02040503050406030204" pitchFamily="18" charset="0"/>
                            </a:rPr>
                            <m:t>4</m:t>
                          </m:r>
                        </m:sub>
                      </m:sSub>
                      <m:r>
                        <a:rPr lang="ko-KR" altLang="en-US" sz="1500" i="1" smtClean="0">
                          <a:solidFill>
                            <a:schemeClr val="tx1"/>
                          </a:solidFill>
                          <a:latin typeface="Cambria Math" panose="02040503050406030204" pitchFamily="18" charset="0"/>
                        </a:rPr>
                        <m:t>=1</m:t>
                      </m:r>
                    </m:oMath>
                  </m:oMathPara>
                </a14:m>
                <a:endParaRPr lang="ko-KR" altLang="en-US" sz="1500" dirty="0">
                  <a:solidFill>
                    <a:schemeClr val="tx1"/>
                  </a:solidFill>
                </a:endParaRPr>
              </a:p>
            </p:txBody>
          </p:sp>
        </mc:Choice>
        <mc:Fallback xmlns="">
          <p:sp>
            <p:nvSpPr>
              <p:cNvPr id="62" name="직사각형 61">
                <a:extLst>
                  <a:ext uri="{FF2B5EF4-FFF2-40B4-BE49-F238E27FC236}">
                    <a16:creationId xmlns:a16="http://schemas.microsoft.com/office/drawing/2014/main" xmlns:a14="http://schemas.microsoft.com/office/drawing/2010/main" xmlns="" id="{EE5FDD4C-F934-4BC9-AF6F-A76621C9F9B0}"/>
                  </a:ext>
                </a:extLst>
              </p:cNvPr>
              <p:cNvSpPr>
                <a:spLocks noRot="1" noChangeAspect="1" noMove="1" noResize="1" noEditPoints="1" noAdjustHandles="1" noChangeArrowheads="1" noChangeShapeType="1" noTextEdit="1"/>
              </p:cNvSpPr>
              <p:nvPr/>
            </p:nvSpPr>
            <p:spPr>
              <a:xfrm>
                <a:off x="1719698" y="3393295"/>
                <a:ext cx="6480722" cy="579774"/>
              </a:xfrm>
              <a:prstGeom prst="rect">
                <a:avLst/>
              </a:prstGeom>
              <a:blipFill rotWithShape="0">
                <a:blip r:embed="rId15"/>
                <a:stretch>
                  <a:fillRect/>
                </a:stretch>
              </a:blipFill>
              <a:ln>
                <a:noFill/>
              </a:ln>
            </p:spPr>
            <p:txBody>
              <a:bodyPr/>
              <a:lstStyle/>
              <a:p>
                <a:r>
                  <a:rPr lang="ko-KR" altLang="en-US">
                    <a:noFill/>
                  </a:rPr>
                  <a:t> </a:t>
                </a:r>
              </a:p>
            </p:txBody>
          </p:sp>
        </mc:Fallback>
      </mc:AlternateContent>
      <p:graphicFrame>
        <p:nvGraphicFramePr>
          <p:cNvPr id="63" name="표 62">
            <a:extLst>
              <a:ext uri="{FF2B5EF4-FFF2-40B4-BE49-F238E27FC236}">
                <a16:creationId xmlns="" xmlns:a16="http://schemas.microsoft.com/office/drawing/2014/main" id="{4E9A1CDB-D5BA-456F-9B16-F5C3DD094F39}"/>
              </a:ext>
            </a:extLst>
          </p:cNvPr>
          <p:cNvGraphicFramePr>
            <a:graphicFrameLocks noGrp="1"/>
          </p:cNvGraphicFramePr>
          <p:nvPr>
            <p:extLst>
              <p:ext uri="{D42A27DB-BD31-4B8C-83A1-F6EECF244321}">
                <p14:modId xmlns:p14="http://schemas.microsoft.com/office/powerpoint/2010/main" val="2879319518"/>
              </p:ext>
            </p:extLst>
          </p:nvPr>
        </p:nvGraphicFramePr>
        <p:xfrm>
          <a:off x="685800" y="1802796"/>
          <a:ext cx="6480721" cy="1428696"/>
        </p:xfrm>
        <a:graphic>
          <a:graphicData uri="http://schemas.openxmlformats.org/drawingml/2006/table">
            <a:tbl>
              <a:tblPr firstRow="1" bandRow="1">
                <a:tableStyleId>{5940675A-B579-460E-94D1-54222C63F5DA}</a:tableStyleId>
              </a:tblPr>
              <a:tblGrid>
                <a:gridCol w="474108">
                  <a:extLst>
                    <a:ext uri="{9D8B030D-6E8A-4147-A177-3AD203B41FA5}">
                      <a16:colId xmlns="" xmlns:a16="http://schemas.microsoft.com/office/drawing/2014/main" val="171711953"/>
                    </a:ext>
                  </a:extLst>
                </a:gridCol>
                <a:gridCol w="474108">
                  <a:extLst>
                    <a:ext uri="{9D8B030D-6E8A-4147-A177-3AD203B41FA5}">
                      <a16:colId xmlns="" xmlns:a16="http://schemas.microsoft.com/office/drawing/2014/main" val="4152942160"/>
                    </a:ext>
                  </a:extLst>
                </a:gridCol>
                <a:gridCol w="474108">
                  <a:extLst>
                    <a:ext uri="{9D8B030D-6E8A-4147-A177-3AD203B41FA5}">
                      <a16:colId xmlns="" xmlns:a16="http://schemas.microsoft.com/office/drawing/2014/main" val="3193506968"/>
                    </a:ext>
                  </a:extLst>
                </a:gridCol>
                <a:gridCol w="2740191">
                  <a:extLst>
                    <a:ext uri="{9D8B030D-6E8A-4147-A177-3AD203B41FA5}">
                      <a16:colId xmlns="" xmlns:a16="http://schemas.microsoft.com/office/drawing/2014/main" val="20000"/>
                    </a:ext>
                  </a:extLst>
                </a:gridCol>
                <a:gridCol w="2318206">
                  <a:extLst>
                    <a:ext uri="{9D8B030D-6E8A-4147-A177-3AD203B41FA5}">
                      <a16:colId xmlns="" xmlns:a16="http://schemas.microsoft.com/office/drawing/2014/main" val="2168443407"/>
                    </a:ext>
                  </a:extLst>
                </a:gridCol>
              </a:tblGrid>
              <a:tr h="354293">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kumimoji="0" lang="en-US" altLang="ko-KR" sz="1300" b="1" i="0" u="none" strike="noStrike" kern="1200" cap="none" spc="0" normalizeH="0" baseline="0" noProof="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SamsungOne 700" panose="020B0803030303020204" pitchFamily="34" charset="0"/>
                          <a:cs typeface="Times New Roman" panose="02020603050405020304" pitchFamily="18" charset="0"/>
                        </a:rPr>
                        <a:t>x1</a:t>
                      </a:r>
                      <a:endParaRPr kumimoji="0" lang="ko-KR" altLang="en-US" sz="1300" b="1" i="0" u="none" strike="noStrike" kern="1200" cap="none" spc="0" normalizeH="0" baseline="0" noProof="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Value before running threshold function </a:t>
                      </a: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Value after running threshold function </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58114">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mn-ea"/>
                          <a:cs typeface="+mn-cs"/>
                        </a:rPr>
                        <a:t>0</a:t>
                      </a: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36000" marR="36000" marT="0" marB="0" anchor="ctr">
                    <a:lnL w="12700" cap="flat" cmpd="sng" algn="ctr">
                      <a:solidFill>
                        <a:schemeClr val="accent1">
                          <a:lumMod val="75000"/>
                        </a:schemeClr>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20000"/>
                        <a:lumOff val="80000"/>
                      </a:schemeClr>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12700" cap="flat" cmpd="sng" algn="ctr">
                      <a:solidFill>
                        <a:srgbClr val="7030A0"/>
                      </a:solidFill>
                      <a:prstDash val="solid"/>
                      <a:round/>
                      <a:headEnd type="none" w="med" len="med"/>
                      <a:tailEnd type="none" w="med" len="med"/>
                    </a:lnL>
                    <a:lnR w="12700" cap="flat" cmpd="sng" algn="ctr">
                      <a:solidFill>
                        <a:srgbClr val="CC0099"/>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E8D9F3"/>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12700" cap="flat" cmpd="sng" algn="ctr">
                      <a:solidFill>
                        <a:srgbClr val="CC0099"/>
                      </a:solidFill>
                      <a:prstDash val="solid"/>
                      <a:round/>
                      <a:headEnd type="none" w="med" len="med"/>
                      <a:tailEnd type="none" w="med" len="med"/>
                    </a:lnL>
                    <a:lnR w="12700" cap="flat" cmpd="sng" algn="ctr">
                      <a:solidFill>
                        <a:srgbClr val="237519"/>
                      </a:solidFill>
                      <a:prstDash val="solid"/>
                      <a:round/>
                      <a:headEnd type="none" w="med" len="med"/>
                      <a:tailEnd type="none" w="med" len="med"/>
                    </a:lnR>
                    <a:lnT w="12700" cap="flat" cmpd="sng" algn="ctr">
                      <a:solidFill>
                        <a:srgbClr val="CC0099"/>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FFDDF6"/>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chemeClr val="accent1">
                              <a:lumMod val="75000"/>
                            </a:schemeClr>
                          </a:solidFill>
                          <a:latin typeface="SamsungOne 400" panose="020B0503030303020204" pitchFamily="34" charset="0"/>
                          <a:ea typeface="+mn-ea"/>
                          <a:cs typeface="+mn-cs"/>
                        </a:rPr>
                        <a:t>$A$2</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rgbClr val="FF0000"/>
                          </a:solidFill>
                          <a:latin typeface="SamsungOne 400" panose="020B0503030303020204" pitchFamily="34" charset="0"/>
                          <a:ea typeface="+mn-ea"/>
                          <a:cs typeface="+mn-cs"/>
                        </a:rPr>
                        <a:t>$C$7</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rgbClr val="7030A0"/>
                          </a:solidFill>
                          <a:latin typeface="SamsungOne 400" panose="020B0503030303020204" pitchFamily="34" charset="0"/>
                          <a:ea typeface="+mn-ea"/>
                          <a:cs typeface="+mn-cs"/>
                        </a:rPr>
                        <a:t>B2</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chemeClr val="accent6">
                              <a:lumMod val="75000"/>
                            </a:schemeClr>
                          </a:solidFill>
                          <a:latin typeface="SamsungOne 400" panose="020B0503030303020204" pitchFamily="34" charset="0"/>
                          <a:ea typeface="+mn-ea"/>
                          <a:cs typeface="+mn-cs"/>
                        </a:rPr>
                        <a:t>$C$8</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rgbClr val="CC0099"/>
                          </a:solidFill>
                          <a:latin typeface="SamsungOne 400" panose="020B0503030303020204" pitchFamily="34" charset="0"/>
                          <a:ea typeface="+mn-ea"/>
                          <a:cs typeface="+mn-cs"/>
                        </a:rPr>
                        <a:t>C2</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chemeClr val="accent2">
                              <a:lumMod val="75000"/>
                            </a:schemeClr>
                          </a:solidFill>
                          <a:latin typeface="SamsungOne 400" panose="020B0503030303020204" pitchFamily="34" charset="0"/>
                          <a:ea typeface="+mn-ea"/>
                          <a:cs typeface="+mn-cs"/>
                        </a:rPr>
                        <a:t>$C$9</a:t>
                      </a:r>
                      <a:endParaRPr lang="ko-KR" altLang="en-US" sz="1300" kern="1200" dirty="0">
                        <a:solidFill>
                          <a:schemeClr val="accent2">
                            <a:lumMod val="75000"/>
                          </a:schemeClr>
                        </a:solidFill>
                        <a:latin typeface="SamsungOne 400" panose="020B0503030303020204" pitchFamily="34" charset="0"/>
                        <a:ea typeface="+mn-ea"/>
                        <a:cs typeface="+mn-cs"/>
                      </a:endParaRPr>
                    </a:p>
                  </a:txBody>
                  <a:tcPr marL="36000" marR="36000" marT="0" marB="0" anchor="ctr">
                    <a:lnL w="12700" cap="flat" cmpd="sng" algn="ctr">
                      <a:solidFill>
                        <a:srgbClr val="237519"/>
                      </a:solidFill>
                      <a:prstDash val="solid"/>
                      <a:round/>
                      <a:headEnd type="none" w="med" len="med"/>
                      <a:tailEnd type="none" w="med" len="med"/>
                    </a:lnL>
                    <a:lnR w="12700" cap="flat" cmpd="sng" algn="ctr">
                      <a:solidFill>
                        <a:srgbClr val="237519"/>
                      </a:solidFill>
                      <a:prstDash val="solid"/>
                      <a:round/>
                      <a:headEnd type="none" w="med" len="med"/>
                      <a:tailEnd type="none" w="med" len="med"/>
                    </a:lnR>
                    <a:lnT w="12700" cap="flat" cmpd="sng" algn="ctr">
                      <a:solidFill>
                        <a:srgbClr val="237519"/>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=IF(D2&gt;=0,1,-1)</a:t>
                      </a:r>
                      <a:endParaRPr lang="ko-KR" altLang="en-US" sz="1300" kern="1200" dirty="0">
                        <a:solidFill>
                          <a:prstClr val="black">
                            <a:lumMod val="85000"/>
                            <a:lumOff val="15000"/>
                          </a:prstClr>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58114">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7030A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CC009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=$A$2*$C$7+B3*$C$8+C3*$C$9</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23751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=IF(D3&gt;=0,1,-1)</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258114">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=$A$2*$C$7+B4*$C$8+C4*$C$9</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=IF(D4&gt;=0,1,-1)</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258114">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=$A$2*$C$7+B8*$C$8+C5*$C$9</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=IF(D5&gt;=0,1,-1)</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4" name="표 63">
            <a:extLst>
              <a:ext uri="{FF2B5EF4-FFF2-40B4-BE49-F238E27FC236}">
                <a16:creationId xmlns="" xmlns:a16="http://schemas.microsoft.com/office/drawing/2014/main" id="{9B683A7F-AC46-4CDC-A54E-3F0A13D766A0}"/>
              </a:ext>
            </a:extLst>
          </p:cNvPr>
          <p:cNvGraphicFramePr>
            <a:graphicFrameLocks noGrp="1"/>
          </p:cNvGraphicFramePr>
          <p:nvPr>
            <p:extLst>
              <p:ext uri="{D42A27DB-BD31-4B8C-83A1-F6EECF244321}">
                <p14:modId xmlns:p14="http://schemas.microsoft.com/office/powerpoint/2010/main" val="791367785"/>
              </p:ext>
            </p:extLst>
          </p:nvPr>
        </p:nvGraphicFramePr>
        <p:xfrm>
          <a:off x="7453007" y="2474612"/>
          <a:ext cx="1160896" cy="759384"/>
        </p:xfrm>
        <a:graphic>
          <a:graphicData uri="http://schemas.openxmlformats.org/drawingml/2006/table">
            <a:tbl>
              <a:tblPr firstRow="1" bandRow="1">
                <a:tableStyleId>{5940675A-B579-460E-94D1-54222C63F5DA}</a:tableStyleId>
              </a:tblPr>
              <a:tblGrid>
                <a:gridCol w="580448">
                  <a:extLst>
                    <a:ext uri="{9D8B030D-6E8A-4147-A177-3AD203B41FA5}">
                      <a16:colId xmlns="" xmlns:a16="http://schemas.microsoft.com/office/drawing/2014/main" val="20000"/>
                    </a:ext>
                  </a:extLst>
                </a:gridCol>
                <a:gridCol w="580448">
                  <a:extLst>
                    <a:ext uri="{9D8B030D-6E8A-4147-A177-3AD203B41FA5}">
                      <a16:colId xmlns="" xmlns:a16="http://schemas.microsoft.com/office/drawing/2014/main" val="20002"/>
                    </a:ext>
                  </a:extLst>
                </a:gridCol>
              </a:tblGrid>
              <a:tr h="253128">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kumimoji="0" lang="en-US" altLang="ko-KR"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SamsungOne 700" panose="020B0803030303020204" pitchFamily="34" charset="0"/>
                          <a:cs typeface="Times New Roman" panose="02020603050405020304" pitchFamily="18" charset="0"/>
                        </a:rPr>
                        <a:t>w1</a:t>
                      </a:r>
                      <a:endParaRPr kumimoji="0" lang="ko-KR" altLang="en-US"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mn-ea"/>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mn-ea"/>
                          <a:cs typeface="+mn-cs"/>
                        </a:rPr>
                        <a:t>-0.5</a:t>
                      </a: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72000" marR="7200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FFE7E7"/>
                    </a:solidFill>
                  </a:tcPr>
                </a:tc>
                <a:extLst>
                  <a:ext uri="{0D108BD9-81ED-4DB2-BD59-A6C34878D82A}">
                    <a16:rowId xmlns="" xmlns:a16="http://schemas.microsoft.com/office/drawing/2014/main" val="10000"/>
                  </a:ext>
                </a:extLst>
              </a:tr>
              <a:tr h="253128">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kumimoji="0" lang="en-US" altLang="ko-KR"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mn-ea"/>
                          <a:cs typeface="Times New Roman" panose="02020603050405020304" pitchFamily="18" charset="0"/>
                        </a:rPr>
                        <a:t>w2</a:t>
                      </a:r>
                      <a:endParaRPr kumimoji="0" lang="ko-KR" altLang="en-US"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mn-ea"/>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mn-ea"/>
                          <a:cs typeface="+mn-cs"/>
                        </a:rPr>
                        <a:t>1</a:t>
                      </a: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72000" marR="7200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2931904832"/>
                  </a:ext>
                </a:extLst>
              </a:tr>
              <a:tr h="253128">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kumimoji="0" lang="en-US" altLang="ko-KR"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SamsungOne 700" panose="020B0803030303020204" pitchFamily="34" charset="0"/>
                          <a:cs typeface="Times New Roman" panose="02020603050405020304" pitchFamily="18" charset="0"/>
                        </a:rPr>
                        <a:t>w3</a:t>
                      </a:r>
                      <a:endParaRPr kumimoji="0" lang="ko-KR" altLang="en-US"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3162398071"/>
                  </a:ext>
                </a:extLst>
              </a:tr>
            </a:tbl>
          </a:graphicData>
        </a:graphic>
      </p:graphicFrame>
    </p:spTree>
    <p:extLst>
      <p:ext uri="{BB962C8B-B14F-4D97-AF65-F5344CB8AC3E}">
        <p14:creationId xmlns:p14="http://schemas.microsoft.com/office/powerpoint/2010/main" val="397070604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343E9D97-D922-95DA-F4AA-69E1D3843A8C}"/>
              </a:ext>
            </a:extLst>
          </p:cNvPr>
          <p:cNvGrpSpPr/>
          <p:nvPr/>
        </p:nvGrpSpPr>
        <p:grpSpPr>
          <a:xfrm>
            <a:off x="685802" y="1806767"/>
            <a:ext cx="8658224" cy="2414321"/>
            <a:chOff x="685802" y="1806767"/>
            <a:chExt cx="8658224" cy="2414321"/>
          </a:xfrm>
        </p:grpSpPr>
        <p:sp>
          <p:nvSpPr>
            <p:cNvPr id="14" name="모서리가 둥근 직사각형 4">
              <a:extLst>
                <a:ext uri="{FF2B5EF4-FFF2-40B4-BE49-F238E27FC236}">
                  <a16:creationId xmlns="" xmlns:a16="http://schemas.microsoft.com/office/drawing/2014/main" id="{26FAC10E-7437-4318-9AC5-48DD353D8C3B}"/>
                </a:ext>
              </a:extLst>
            </p:cNvPr>
            <p:cNvSpPr/>
            <p:nvPr/>
          </p:nvSpPr>
          <p:spPr>
            <a:xfrm>
              <a:off x="685802" y="1806767"/>
              <a:ext cx="8658224" cy="24143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765A49D0-CF56-7098-96BB-68F6CC330938}"/>
                </a:ext>
              </a:extLst>
            </p:cNvPr>
            <p:cNvPicPr>
              <a:picLocks noChangeAspect="1"/>
            </p:cNvPicPr>
            <p:nvPr/>
          </p:nvPicPr>
          <p:blipFill rotWithShape="1">
            <a:blip r:embed="rId3"/>
            <a:srcRect r="13155"/>
            <a:stretch/>
          </p:blipFill>
          <p:spPr>
            <a:xfrm>
              <a:off x="742950" y="1863703"/>
              <a:ext cx="8600059" cy="2298394"/>
            </a:xfrm>
            <a:prstGeom prst="rect">
              <a:avLst/>
            </a:prstGeom>
          </p:spPr>
        </p:pic>
      </p:grpSp>
    </p:spTree>
    <p:extLst>
      <p:ext uri="{BB962C8B-B14F-4D97-AF65-F5344CB8AC3E}">
        <p14:creationId xmlns:p14="http://schemas.microsoft.com/office/powerpoint/2010/main" val="9267749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p:cNvGrpSpPr/>
          <p:nvPr/>
        </p:nvGrpSpPr>
        <p:grpSpPr>
          <a:xfrm>
            <a:off x="685801" y="1700808"/>
            <a:ext cx="8658224" cy="4536504"/>
            <a:chOff x="685801" y="1700808"/>
            <a:chExt cx="8658224" cy="4536504"/>
          </a:xfrm>
        </p:grpSpPr>
        <p:sp>
          <p:nvSpPr>
            <p:cNvPr id="17" name="직사각형 16">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Bring in the data.</a:t>
              </a:r>
            </a:p>
          </p:txBody>
        </p:sp>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7607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9" name="직사각형 18">
              <a:extLst>
                <a:ext uri="{FF2B5EF4-FFF2-40B4-BE49-F238E27FC236}">
                  <a16:creationId xmlns="" xmlns:a16="http://schemas.microsoft.com/office/drawing/2014/main" id="{7A8C9F47-4C54-4BBF-AF6A-3EED71913B35}"/>
                </a:ext>
              </a:extLst>
            </p:cNvPr>
            <p:cNvSpPr/>
            <p:nvPr/>
          </p:nvSpPr>
          <p:spPr>
            <a:xfrm>
              <a:off x="702940" y="29609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 the shapes.</a:t>
              </a:r>
            </a:p>
          </p:txBody>
        </p:sp>
        <p:sp>
          <p:nvSpPr>
            <p:cNvPr id="20" name="모서리가 둥근 직사각형 4">
              <a:extLst>
                <a:ext uri="{FF2B5EF4-FFF2-40B4-BE49-F238E27FC236}">
                  <a16:creationId xmlns="" xmlns:a16="http://schemas.microsoft.com/office/drawing/2014/main" id="{749DD0A8-8EAB-4129-AAEB-1D7216A14858}"/>
                </a:ext>
              </a:extLst>
            </p:cNvPr>
            <p:cNvSpPr/>
            <p:nvPr/>
          </p:nvSpPr>
          <p:spPr>
            <a:xfrm>
              <a:off x="685801" y="3312345"/>
              <a:ext cx="8658224" cy="29249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그림 20">
              <a:extLst>
                <a:ext uri="{FF2B5EF4-FFF2-40B4-BE49-F238E27FC236}">
                  <a16:creationId xmlns="" xmlns:a16="http://schemas.microsoft.com/office/drawing/2014/main" id="{DFECE6A1-4F1D-45C6-B3EC-2BAFC4AA9250}"/>
                </a:ext>
              </a:extLst>
            </p:cNvPr>
            <p:cNvPicPr>
              <a:picLocks noChangeAspect="1"/>
            </p:cNvPicPr>
            <p:nvPr/>
          </p:nvPicPr>
          <p:blipFill rotWithShape="1">
            <a:blip r:embed="rId3"/>
            <a:srcRect l="874" t="4281" r="23537" b="50356"/>
            <a:stretch/>
          </p:blipFill>
          <p:spPr>
            <a:xfrm>
              <a:off x="810952" y="2122984"/>
              <a:ext cx="8533073" cy="599896"/>
            </a:xfrm>
            <a:prstGeom prst="rect">
              <a:avLst/>
            </a:prstGeom>
            <a:ln>
              <a:noFill/>
            </a:ln>
          </p:spPr>
        </p:pic>
        <p:pic>
          <p:nvPicPr>
            <p:cNvPr id="22" name="그림 21">
              <a:extLst>
                <a:ext uri="{FF2B5EF4-FFF2-40B4-BE49-F238E27FC236}">
                  <a16:creationId xmlns="" xmlns:a16="http://schemas.microsoft.com/office/drawing/2014/main" id="{1A04B873-3700-4107-851B-E5A99CA98722}"/>
                </a:ext>
              </a:extLst>
            </p:cNvPr>
            <p:cNvPicPr>
              <a:picLocks noChangeAspect="1"/>
            </p:cNvPicPr>
            <p:nvPr/>
          </p:nvPicPr>
          <p:blipFill rotWithShape="1">
            <a:blip r:embed="rId4"/>
            <a:srcRect l="868" r="22693" b="81104"/>
            <a:stretch/>
          </p:blipFill>
          <p:spPr>
            <a:xfrm>
              <a:off x="810952" y="2096852"/>
              <a:ext cx="8533073" cy="649388"/>
            </a:xfrm>
            <a:prstGeom prst="rect">
              <a:avLst/>
            </a:prstGeom>
            <a:ln>
              <a:noFill/>
            </a:ln>
          </p:spPr>
        </p:pic>
        <p:pic>
          <p:nvPicPr>
            <p:cNvPr id="23" name="그림 22">
              <a:extLst>
                <a:ext uri="{FF2B5EF4-FFF2-40B4-BE49-F238E27FC236}">
                  <a16:creationId xmlns="" xmlns:a16="http://schemas.microsoft.com/office/drawing/2014/main" id="{4CD4534F-38DD-4A01-91ED-49D70F0FCF1E}"/>
                </a:ext>
              </a:extLst>
            </p:cNvPr>
            <p:cNvPicPr>
              <a:picLocks noChangeAspect="1"/>
            </p:cNvPicPr>
            <p:nvPr/>
          </p:nvPicPr>
          <p:blipFill rotWithShape="1">
            <a:blip r:embed="rId4"/>
            <a:srcRect l="885" t="18736" r="22676" b="956"/>
            <a:stretch/>
          </p:blipFill>
          <p:spPr>
            <a:xfrm>
              <a:off x="810952" y="3384718"/>
              <a:ext cx="8533073" cy="2759899"/>
            </a:xfrm>
            <a:prstGeom prst="rect">
              <a:avLst/>
            </a:prstGeom>
            <a:ln>
              <a:noFill/>
            </a:ln>
          </p:spPr>
        </p:pic>
      </p:grpSp>
    </p:spTree>
    <p:extLst>
      <p:ext uri="{BB962C8B-B14F-4D97-AF65-F5344CB8AC3E}">
        <p14:creationId xmlns:p14="http://schemas.microsoft.com/office/powerpoint/2010/main" val="39995571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Visualizing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2" name="그룹 21"/>
          <p:cNvGrpSpPr/>
          <p:nvPr/>
        </p:nvGrpSpPr>
        <p:grpSpPr>
          <a:xfrm>
            <a:off x="685802" y="1806766"/>
            <a:ext cx="8658224" cy="4465818"/>
            <a:chOff x="685802" y="1806766"/>
            <a:chExt cx="8658224" cy="4465818"/>
          </a:xfrm>
        </p:grpSpPr>
        <p:sp>
          <p:nvSpPr>
            <p:cNvPr id="23" name="모서리가 둥근 직사각형 4">
              <a:extLst>
                <a:ext uri="{FF2B5EF4-FFF2-40B4-BE49-F238E27FC236}">
                  <a16:creationId xmlns="" xmlns:a16="http://schemas.microsoft.com/office/drawing/2014/main" id="{26FAC10E-7437-4318-9AC5-48DD353D8C3B}"/>
                </a:ext>
              </a:extLst>
            </p:cNvPr>
            <p:cNvSpPr/>
            <p:nvPr/>
          </p:nvSpPr>
          <p:spPr>
            <a:xfrm>
              <a:off x="685802" y="1806766"/>
              <a:ext cx="8658224" cy="35272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4" name="그룹 23">
              <a:extLst>
                <a:ext uri="{FF2B5EF4-FFF2-40B4-BE49-F238E27FC236}">
                  <a16:creationId xmlns="" xmlns:a16="http://schemas.microsoft.com/office/drawing/2014/main" id="{0432726B-8C75-4C6C-8DBD-508EA91C2E6B}"/>
                </a:ext>
              </a:extLst>
            </p:cNvPr>
            <p:cNvGrpSpPr/>
            <p:nvPr/>
          </p:nvGrpSpPr>
          <p:grpSpPr>
            <a:xfrm>
              <a:off x="685802" y="5455384"/>
              <a:ext cx="8658224" cy="817200"/>
              <a:chOff x="559818" y="3081411"/>
              <a:chExt cx="8658224" cy="817200"/>
            </a:xfrm>
          </p:grpSpPr>
          <p:sp>
            <p:nvSpPr>
              <p:cNvPr id="26" name="모서리가 둥근 직사각형 4">
                <a:extLst>
                  <a:ext uri="{FF2B5EF4-FFF2-40B4-BE49-F238E27FC236}">
                    <a16:creationId xmlns="" xmlns:a16="http://schemas.microsoft.com/office/drawing/2014/main" id="{44E059C2-7105-4D0B-B30F-1E29F36916AF}"/>
                  </a:ext>
                </a:extLst>
              </p:cNvPr>
              <p:cNvSpPr/>
              <p:nvPr/>
            </p:nvSpPr>
            <p:spPr>
              <a:xfrm>
                <a:off x="559818" y="3081411"/>
                <a:ext cx="8658224" cy="8172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Picture 2" descr="Byte - Free electronics icons">
                <a:extLst>
                  <a:ext uri="{FF2B5EF4-FFF2-40B4-BE49-F238E27FC236}">
                    <a16:creationId xmlns="" xmlns:a16="http://schemas.microsoft.com/office/drawing/2014/main" id="{EE8444A5-6D8F-465B-8F58-8FB504CCD32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 xmlns:a16="http://schemas.microsoft.com/office/drawing/2014/main" id="{69DBE5F2-ACAB-4FFC-8279-BB56283DF362}"/>
                  </a:ext>
                </a:extLst>
              </p:cNvPr>
              <p:cNvSpPr txBox="1"/>
              <p:nvPr/>
            </p:nvSpPr>
            <p:spPr>
              <a:xfrm>
                <a:off x="907642" y="3168076"/>
                <a:ext cx="1469514"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135-1</a:t>
                </a:r>
              </a:p>
            </p:txBody>
          </p:sp>
          <p:sp>
            <p:nvSpPr>
              <p:cNvPr id="32" name="TextBox 31">
                <a:extLst>
                  <a:ext uri="{FF2B5EF4-FFF2-40B4-BE49-F238E27FC236}">
                    <a16:creationId xmlns="" xmlns:a16="http://schemas.microsoft.com/office/drawing/2014/main" id="{A9A155F0-2713-4D52-9ABA-D9EFDE5D593D}"/>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You may change this at will.</a:t>
                </a:r>
              </a:p>
            </p:txBody>
          </p:sp>
        </p:grpSp>
        <p:pic>
          <p:nvPicPr>
            <p:cNvPr id="25" name="그림 24">
              <a:extLst>
                <a:ext uri="{FF2B5EF4-FFF2-40B4-BE49-F238E27FC236}">
                  <a16:creationId xmlns="" xmlns:a16="http://schemas.microsoft.com/office/drawing/2014/main" id="{215C0C6D-561E-492B-AF6A-4CC42C32EDBF}"/>
                </a:ext>
              </a:extLst>
            </p:cNvPr>
            <p:cNvPicPr>
              <a:picLocks noChangeAspect="1"/>
            </p:cNvPicPr>
            <p:nvPr/>
          </p:nvPicPr>
          <p:blipFill rotWithShape="1">
            <a:blip r:embed="rId4"/>
            <a:srcRect l="798" r="23979"/>
            <a:stretch/>
          </p:blipFill>
          <p:spPr>
            <a:xfrm>
              <a:off x="802835" y="1860508"/>
              <a:ext cx="8541190" cy="3430720"/>
            </a:xfrm>
            <a:prstGeom prst="rect">
              <a:avLst/>
            </a:prstGeom>
            <a:ln>
              <a:noFill/>
            </a:ln>
          </p:spPr>
        </p:pic>
      </p:grpSp>
    </p:spTree>
    <p:extLst>
      <p:ext uri="{BB962C8B-B14F-4D97-AF65-F5344CB8AC3E}">
        <p14:creationId xmlns:p14="http://schemas.microsoft.com/office/powerpoint/2010/main" val="29477699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Preparing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Scaling</a:t>
            </a:r>
          </a:p>
        </p:txBody>
      </p:sp>
      <p:sp>
        <p:nvSpPr>
          <p:cNvPr id="15"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7607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6" name="직사각형 15">
            <a:extLst>
              <a:ext uri="{FF2B5EF4-FFF2-40B4-BE49-F238E27FC236}">
                <a16:creationId xmlns="" xmlns:a16="http://schemas.microsoft.com/office/drawing/2014/main" id="{7A8C9F47-4C54-4BBF-AF6A-3EED71913B35}"/>
              </a:ext>
            </a:extLst>
          </p:cNvPr>
          <p:cNvSpPr/>
          <p:nvPr/>
        </p:nvSpPr>
        <p:spPr>
          <a:xfrm>
            <a:off x="702940" y="29609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Reshaping</a:t>
            </a:r>
          </a:p>
        </p:txBody>
      </p:sp>
      <p:sp>
        <p:nvSpPr>
          <p:cNvPr id="17" name="모서리가 둥근 직사각형 4">
            <a:extLst>
              <a:ext uri="{FF2B5EF4-FFF2-40B4-BE49-F238E27FC236}">
                <a16:creationId xmlns="" xmlns:a16="http://schemas.microsoft.com/office/drawing/2014/main" id="{749DD0A8-8EAB-4129-AAEB-1D7216A14858}"/>
              </a:ext>
            </a:extLst>
          </p:cNvPr>
          <p:cNvSpPr/>
          <p:nvPr/>
        </p:nvSpPr>
        <p:spPr>
          <a:xfrm>
            <a:off x="685801" y="3312345"/>
            <a:ext cx="8658224" cy="7607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 xmlns:a16="http://schemas.microsoft.com/office/drawing/2014/main" id="{3289B8CB-8159-4D1C-8572-31C26F819556}"/>
              </a:ext>
            </a:extLst>
          </p:cNvPr>
          <p:cNvPicPr>
            <a:picLocks noChangeAspect="1"/>
          </p:cNvPicPr>
          <p:nvPr/>
        </p:nvPicPr>
        <p:blipFill rotWithShape="1">
          <a:blip r:embed="rId3"/>
          <a:srcRect l="888" t="2502" r="22383" b="45389"/>
          <a:stretch/>
        </p:blipFill>
        <p:spPr>
          <a:xfrm>
            <a:off x="810952" y="2122183"/>
            <a:ext cx="8533073" cy="649872"/>
          </a:xfrm>
          <a:prstGeom prst="rect">
            <a:avLst/>
          </a:prstGeom>
          <a:ln>
            <a:noFill/>
          </a:ln>
        </p:spPr>
      </p:pic>
      <p:pic>
        <p:nvPicPr>
          <p:cNvPr id="19" name="그림 18">
            <a:extLst>
              <a:ext uri="{FF2B5EF4-FFF2-40B4-BE49-F238E27FC236}">
                <a16:creationId xmlns="" xmlns:a16="http://schemas.microsoft.com/office/drawing/2014/main" id="{D79F8E06-E9A3-438E-8E0C-AC02BEB209FB}"/>
              </a:ext>
            </a:extLst>
          </p:cNvPr>
          <p:cNvPicPr>
            <a:picLocks noChangeAspect="1"/>
          </p:cNvPicPr>
          <p:nvPr/>
        </p:nvPicPr>
        <p:blipFill rotWithShape="1">
          <a:blip r:embed="rId3"/>
          <a:srcRect l="888" t="53242" r="22382" b="1370"/>
          <a:stretch/>
        </p:blipFill>
        <p:spPr>
          <a:xfrm>
            <a:off x="810952" y="3403156"/>
            <a:ext cx="8533073" cy="566062"/>
          </a:xfrm>
          <a:prstGeom prst="rect">
            <a:avLst/>
          </a:prstGeom>
          <a:ln>
            <a:noFill/>
          </a:ln>
        </p:spPr>
      </p:pic>
    </p:spTree>
    <p:extLst>
      <p:ext uri="{BB962C8B-B14F-4D97-AF65-F5344CB8AC3E}">
        <p14:creationId xmlns:p14="http://schemas.microsoft.com/office/powerpoint/2010/main" val="11627287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Preparing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2" name="직사각형 21">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One-hot-encoding</a:t>
            </a:r>
          </a:p>
        </p:txBody>
      </p:sp>
      <p:grpSp>
        <p:nvGrpSpPr>
          <p:cNvPr id="14" name="그룹 13"/>
          <p:cNvGrpSpPr/>
          <p:nvPr/>
        </p:nvGrpSpPr>
        <p:grpSpPr>
          <a:xfrm>
            <a:off x="685801" y="2052206"/>
            <a:ext cx="8658224" cy="1103589"/>
            <a:chOff x="685801" y="2052206"/>
            <a:chExt cx="8658224" cy="1103589"/>
          </a:xfrm>
        </p:grpSpPr>
        <p:sp>
          <p:nvSpPr>
            <p:cNvPr id="15"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11035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DD5536FC-C8D0-42FF-B9A9-1C16569049FC}"/>
                </a:ext>
              </a:extLst>
            </p:cNvPr>
            <p:cNvPicPr>
              <a:picLocks noChangeAspect="1"/>
            </p:cNvPicPr>
            <p:nvPr/>
          </p:nvPicPr>
          <p:blipFill rotWithShape="1">
            <a:blip r:embed="rId3"/>
            <a:srcRect l="972" t="3277" r="22244"/>
            <a:stretch/>
          </p:blipFill>
          <p:spPr>
            <a:xfrm>
              <a:off x="810952" y="2129882"/>
              <a:ext cx="8533073" cy="975081"/>
            </a:xfrm>
            <a:prstGeom prst="rect">
              <a:avLst/>
            </a:prstGeom>
            <a:ln>
              <a:noFill/>
            </a:ln>
          </p:spPr>
        </p:pic>
      </p:grpSp>
    </p:spTree>
    <p:extLst>
      <p:ext uri="{BB962C8B-B14F-4D97-AF65-F5344CB8AC3E}">
        <p14:creationId xmlns:p14="http://schemas.microsoft.com/office/powerpoint/2010/main" val="1426163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a CNN model</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 name="그룹 2"/>
          <p:cNvGrpSpPr/>
          <p:nvPr/>
        </p:nvGrpSpPr>
        <p:grpSpPr>
          <a:xfrm>
            <a:off x="685802" y="1772816"/>
            <a:ext cx="8658224" cy="3600400"/>
            <a:chOff x="685802" y="1806767"/>
            <a:chExt cx="8658224" cy="3600400"/>
          </a:xfrm>
        </p:grpSpPr>
        <p:sp>
          <p:nvSpPr>
            <p:cNvPr id="20" name="모서리가 둥근 직사각형 4">
              <a:extLst>
                <a:ext uri="{FF2B5EF4-FFF2-40B4-BE49-F238E27FC236}">
                  <a16:creationId xmlns="" xmlns:a16="http://schemas.microsoft.com/office/drawing/2014/main" id="{26FAC10E-7437-4318-9AC5-48DD353D8C3B}"/>
                </a:ext>
              </a:extLst>
            </p:cNvPr>
            <p:cNvSpPr/>
            <p:nvPr/>
          </p:nvSpPr>
          <p:spPr>
            <a:xfrm>
              <a:off x="685802" y="1806767"/>
              <a:ext cx="8658224" cy="27314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1" name="그룹 20">
              <a:extLst>
                <a:ext uri="{FF2B5EF4-FFF2-40B4-BE49-F238E27FC236}">
                  <a16:creationId xmlns="" xmlns:a16="http://schemas.microsoft.com/office/drawing/2014/main" id="{0432726B-8C75-4C6C-8DBD-508EA91C2E6B}"/>
                </a:ext>
              </a:extLst>
            </p:cNvPr>
            <p:cNvGrpSpPr/>
            <p:nvPr/>
          </p:nvGrpSpPr>
          <p:grpSpPr>
            <a:xfrm>
              <a:off x="685802" y="4674188"/>
              <a:ext cx="8658224" cy="732979"/>
              <a:chOff x="559818" y="3081411"/>
              <a:chExt cx="8658224" cy="732979"/>
            </a:xfrm>
          </p:grpSpPr>
          <p:sp>
            <p:nvSpPr>
              <p:cNvPr id="22" name="모서리가 둥근 직사각형 4">
                <a:extLst>
                  <a:ext uri="{FF2B5EF4-FFF2-40B4-BE49-F238E27FC236}">
                    <a16:creationId xmlns="" xmlns:a16="http://schemas.microsoft.com/office/drawing/2014/main" id="{44E059C2-7105-4D0B-B30F-1E29F36916AF}"/>
                  </a:ext>
                </a:extLst>
              </p:cNvPr>
              <p:cNvSpPr/>
              <p:nvPr/>
            </p:nvSpPr>
            <p:spPr>
              <a:xfrm>
                <a:off x="559818" y="3081411"/>
                <a:ext cx="8658224" cy="7329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EE8444A5-6D8F-465B-8F58-8FB504CCD32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69DBE5F2-ACAB-4FFC-8279-BB56283DF362}"/>
                  </a:ext>
                </a:extLst>
              </p:cNvPr>
              <p:cNvSpPr txBox="1"/>
              <p:nvPr/>
            </p:nvSpPr>
            <p:spPr>
              <a:xfrm>
                <a:off x="907642" y="3168076"/>
                <a:ext cx="1469514"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140-1</a:t>
                </a:r>
              </a:p>
            </p:txBody>
          </p:sp>
          <p:sp>
            <p:nvSpPr>
              <p:cNvPr id="25" name="TextBox 24">
                <a:extLst>
                  <a:ext uri="{FF2B5EF4-FFF2-40B4-BE49-F238E27FC236}">
                    <a16:creationId xmlns="" xmlns:a16="http://schemas.microsoft.com/office/drawing/2014/main" id="{A9A155F0-2713-4D52-9ABA-D9EFDE5D593D}"/>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1 channel of grayscale</a:t>
                </a:r>
              </a:p>
            </p:txBody>
          </p:sp>
        </p:grpSp>
        <p:pic>
          <p:nvPicPr>
            <p:cNvPr id="26" name="그림 25">
              <a:extLst>
                <a:ext uri="{FF2B5EF4-FFF2-40B4-BE49-F238E27FC236}">
                  <a16:creationId xmlns="" xmlns:a16="http://schemas.microsoft.com/office/drawing/2014/main" id="{C07C1D63-6175-42E3-8016-2BCF069BE727}"/>
                </a:ext>
              </a:extLst>
            </p:cNvPr>
            <p:cNvPicPr>
              <a:picLocks noChangeAspect="1"/>
            </p:cNvPicPr>
            <p:nvPr/>
          </p:nvPicPr>
          <p:blipFill rotWithShape="1">
            <a:blip r:embed="rId4"/>
            <a:srcRect l="906" r="13663"/>
            <a:stretch/>
          </p:blipFill>
          <p:spPr>
            <a:xfrm>
              <a:off x="802834" y="1880828"/>
              <a:ext cx="8541191" cy="2592288"/>
            </a:xfrm>
            <a:prstGeom prst="rect">
              <a:avLst/>
            </a:prstGeom>
            <a:ln>
              <a:noFill/>
            </a:ln>
          </p:spPr>
        </p:pic>
      </p:grpSp>
    </p:spTree>
    <p:extLst>
      <p:ext uri="{BB962C8B-B14F-4D97-AF65-F5344CB8AC3E}">
        <p14:creationId xmlns:p14="http://schemas.microsoft.com/office/powerpoint/2010/main" val="10580719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a CNN model</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2" name="직사각형 21">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 the summary.</a:t>
            </a:r>
          </a:p>
        </p:txBody>
      </p:sp>
      <p:grpSp>
        <p:nvGrpSpPr>
          <p:cNvPr id="14" name="그룹 13"/>
          <p:cNvGrpSpPr/>
          <p:nvPr/>
        </p:nvGrpSpPr>
        <p:grpSpPr>
          <a:xfrm>
            <a:off x="685801" y="2052206"/>
            <a:ext cx="8658224" cy="4221110"/>
            <a:chOff x="685801" y="2052206"/>
            <a:chExt cx="8658224" cy="4221110"/>
          </a:xfrm>
        </p:grpSpPr>
        <p:sp>
          <p:nvSpPr>
            <p:cNvPr id="15"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42211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03C7B9DB-2CEA-4F11-9BDE-788629B61FED}"/>
                </a:ext>
              </a:extLst>
            </p:cNvPr>
            <p:cNvPicPr>
              <a:picLocks noChangeAspect="1"/>
            </p:cNvPicPr>
            <p:nvPr/>
          </p:nvPicPr>
          <p:blipFill rotWithShape="1">
            <a:blip r:embed="rId3"/>
            <a:srcRect l="1153" r="7691"/>
            <a:stretch/>
          </p:blipFill>
          <p:spPr>
            <a:xfrm>
              <a:off x="810951" y="2096852"/>
              <a:ext cx="8533073" cy="4145603"/>
            </a:xfrm>
            <a:prstGeom prst="rect">
              <a:avLst/>
            </a:prstGeom>
            <a:ln>
              <a:noFill/>
            </a:ln>
          </p:spPr>
        </p:pic>
      </p:grpSp>
    </p:spTree>
    <p:extLst>
      <p:ext uri="{BB962C8B-B14F-4D97-AF65-F5344CB8AC3E}">
        <p14:creationId xmlns:p14="http://schemas.microsoft.com/office/powerpoint/2010/main" val="30021510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hyperparameters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and optimizer</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806767"/>
            <a:ext cx="8658224" cy="1549891"/>
            <a:chOff x="685802" y="1806767"/>
            <a:chExt cx="8658224" cy="1549891"/>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15498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87604A59-05A6-479F-8445-5CE05FF8D893}"/>
                </a:ext>
              </a:extLst>
            </p:cNvPr>
            <p:cNvPicPr>
              <a:picLocks noChangeAspect="1"/>
            </p:cNvPicPr>
            <p:nvPr/>
          </p:nvPicPr>
          <p:blipFill rotWithShape="1">
            <a:blip r:embed="rId3"/>
            <a:srcRect l="878" r="20273"/>
            <a:stretch/>
          </p:blipFill>
          <p:spPr>
            <a:xfrm>
              <a:off x="810952" y="1869677"/>
              <a:ext cx="8533073" cy="1437791"/>
            </a:xfrm>
            <a:prstGeom prst="rect">
              <a:avLst/>
            </a:prstGeom>
            <a:ln>
              <a:noFill/>
            </a:ln>
          </p:spPr>
        </p:pic>
      </p:grpSp>
    </p:spTree>
    <p:extLst>
      <p:ext uri="{BB962C8B-B14F-4D97-AF65-F5344CB8AC3E}">
        <p14:creationId xmlns:p14="http://schemas.microsoft.com/office/powerpoint/2010/main" val="34929620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the model and visualizing the history</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0" name="그룹 19"/>
          <p:cNvGrpSpPr/>
          <p:nvPr/>
        </p:nvGrpSpPr>
        <p:grpSpPr>
          <a:xfrm>
            <a:off x="685802" y="1806767"/>
            <a:ext cx="8658224" cy="3710465"/>
            <a:chOff x="685802" y="1806767"/>
            <a:chExt cx="8658224" cy="3710465"/>
          </a:xfrm>
        </p:grpSpPr>
        <p:sp>
          <p:nvSpPr>
            <p:cNvPr id="21"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28463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2" name="그림 21">
              <a:extLst>
                <a:ext uri="{FF2B5EF4-FFF2-40B4-BE49-F238E27FC236}">
                  <a16:creationId xmlns="" xmlns:a16="http://schemas.microsoft.com/office/drawing/2014/main" id="{85DB4A43-8DA4-4FDD-AF46-B09CAF7D2B21}"/>
                </a:ext>
              </a:extLst>
            </p:cNvPr>
            <p:cNvPicPr>
              <a:picLocks noChangeAspect="1"/>
            </p:cNvPicPr>
            <p:nvPr/>
          </p:nvPicPr>
          <p:blipFill rotWithShape="1">
            <a:blip r:embed="rId3"/>
            <a:srcRect l="706" r="3062"/>
            <a:stretch/>
          </p:blipFill>
          <p:spPr>
            <a:xfrm>
              <a:off x="774947" y="1869696"/>
              <a:ext cx="8569079" cy="2537786"/>
            </a:xfrm>
            <a:prstGeom prst="rect">
              <a:avLst/>
            </a:prstGeom>
            <a:ln>
              <a:noFill/>
            </a:ln>
          </p:spPr>
        </p:pic>
        <p:grpSp>
          <p:nvGrpSpPr>
            <p:cNvPr id="23" name="그룹 22">
              <a:extLst>
                <a:ext uri="{FF2B5EF4-FFF2-40B4-BE49-F238E27FC236}">
                  <a16:creationId xmlns="" xmlns:a16="http://schemas.microsoft.com/office/drawing/2014/main" id="{C1CB1209-A05C-435E-8151-47211F86CE05}"/>
                </a:ext>
              </a:extLst>
            </p:cNvPr>
            <p:cNvGrpSpPr/>
            <p:nvPr/>
          </p:nvGrpSpPr>
          <p:grpSpPr>
            <a:xfrm>
              <a:off x="685802" y="4786001"/>
              <a:ext cx="8658224" cy="731231"/>
              <a:chOff x="559818" y="3081411"/>
              <a:chExt cx="8658224" cy="731231"/>
            </a:xfrm>
          </p:grpSpPr>
          <p:sp>
            <p:nvSpPr>
              <p:cNvPr id="24" name="모서리가 둥근 직사각형 4">
                <a:extLst>
                  <a:ext uri="{FF2B5EF4-FFF2-40B4-BE49-F238E27FC236}">
                    <a16:creationId xmlns="" xmlns:a16="http://schemas.microsoft.com/office/drawing/2014/main" id="{7C52D7CE-BFC2-406B-8FB6-8F391A1EF671}"/>
                  </a:ext>
                </a:extLst>
              </p:cNvPr>
              <p:cNvSpPr/>
              <p:nvPr/>
            </p:nvSpPr>
            <p:spPr>
              <a:xfrm>
                <a:off x="559818" y="3081411"/>
                <a:ext cx="8658224" cy="7312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 xmlns:a16="http://schemas.microsoft.com/office/drawing/2014/main" id="{8EFDE050-35FD-4AEE-B2B0-B0B8D71EDAC4}"/>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116F9970-300F-4EF1-B4BF-024B67681DAF}"/>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0" name="TextBox 29">
                <a:extLst>
                  <a:ext uri="{FF2B5EF4-FFF2-40B4-BE49-F238E27FC236}">
                    <a16:creationId xmlns="" xmlns:a16="http://schemas.microsoft.com/office/drawing/2014/main" id="{2179B7AB-C1CC-4274-B7C6-4BB7C4866FA9}"/>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verbose = 0 means no output. verbose = 1 to view the epochs.</a:t>
                </a:r>
              </a:p>
            </p:txBody>
          </p:sp>
        </p:grpSp>
      </p:grpSp>
    </p:spTree>
    <p:extLst>
      <p:ext uri="{BB962C8B-B14F-4D97-AF65-F5344CB8AC3E}">
        <p14:creationId xmlns:p14="http://schemas.microsoft.com/office/powerpoint/2010/main" val="227989236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the model and visualizing the history</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716048"/>
            <a:ext cx="8658224" cy="4570579"/>
            <a:chOff x="685802" y="1806767"/>
            <a:chExt cx="8658224" cy="4570579"/>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45704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FE4171B9-AF73-42A1-AFE8-060F1F4BB647}"/>
                </a:ext>
              </a:extLst>
            </p:cNvPr>
            <p:cNvPicPr>
              <a:picLocks noChangeAspect="1"/>
            </p:cNvPicPr>
            <p:nvPr/>
          </p:nvPicPr>
          <p:blipFill rotWithShape="1">
            <a:blip r:embed="rId3"/>
            <a:srcRect l="652" r="23161" b="62315"/>
            <a:stretch/>
          </p:blipFill>
          <p:spPr>
            <a:xfrm>
              <a:off x="774947" y="1856399"/>
              <a:ext cx="8569077" cy="1716617"/>
            </a:xfrm>
            <a:prstGeom prst="rect">
              <a:avLst/>
            </a:prstGeom>
            <a:ln>
              <a:noFill/>
            </a:ln>
          </p:spPr>
        </p:pic>
        <p:grpSp>
          <p:nvGrpSpPr>
            <p:cNvPr id="16" name="그룹 15">
              <a:extLst>
                <a:ext uri="{FF2B5EF4-FFF2-40B4-BE49-F238E27FC236}">
                  <a16:creationId xmlns="" xmlns:a16="http://schemas.microsoft.com/office/drawing/2014/main" id="{B0BB91CE-04F4-4352-A172-9F5FC85D9A70}"/>
                </a:ext>
              </a:extLst>
            </p:cNvPr>
            <p:cNvGrpSpPr/>
            <p:nvPr/>
          </p:nvGrpSpPr>
          <p:grpSpPr>
            <a:xfrm>
              <a:off x="1575262" y="3537012"/>
              <a:ext cx="3880206" cy="2840334"/>
              <a:chOff x="1575262" y="3537012"/>
              <a:chExt cx="3880206" cy="2840334"/>
            </a:xfrm>
          </p:grpSpPr>
          <p:sp>
            <p:nvSpPr>
              <p:cNvPr id="17" name="직사각형 16">
                <a:extLst>
                  <a:ext uri="{FF2B5EF4-FFF2-40B4-BE49-F238E27FC236}">
                    <a16:creationId xmlns="" xmlns:a16="http://schemas.microsoft.com/office/drawing/2014/main" id="{9F4A6AE6-DF47-456E-83B6-F141C85B12DB}"/>
                  </a:ext>
                </a:extLst>
              </p:cNvPr>
              <p:cNvSpPr/>
              <p:nvPr/>
            </p:nvSpPr>
            <p:spPr>
              <a:xfrm>
                <a:off x="2109272" y="3739654"/>
                <a:ext cx="3346196" cy="218473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8" name="그룹 17">
                <a:extLst>
                  <a:ext uri="{FF2B5EF4-FFF2-40B4-BE49-F238E27FC236}">
                    <a16:creationId xmlns="" xmlns:a16="http://schemas.microsoft.com/office/drawing/2014/main" id="{0FDB98C7-85C1-4085-AE38-DBB68948FC98}"/>
                  </a:ext>
                </a:extLst>
              </p:cNvPr>
              <p:cNvGrpSpPr/>
              <p:nvPr/>
            </p:nvGrpSpPr>
            <p:grpSpPr>
              <a:xfrm>
                <a:off x="2254304" y="5926553"/>
                <a:ext cx="2711879" cy="40822"/>
                <a:chOff x="2411321" y="5995257"/>
                <a:chExt cx="2711879" cy="40822"/>
              </a:xfrm>
            </p:grpSpPr>
            <p:cxnSp>
              <p:nvCxnSpPr>
                <p:cNvPr id="61" name="직선 연결선 60">
                  <a:extLst>
                    <a:ext uri="{FF2B5EF4-FFF2-40B4-BE49-F238E27FC236}">
                      <a16:creationId xmlns="" xmlns:a16="http://schemas.microsoft.com/office/drawing/2014/main" id="{AD5031FD-6498-4F8A-B7F5-AB4401E73000}"/>
                    </a:ext>
                  </a:extLst>
                </p:cNvPr>
                <p:cNvCxnSpPr>
                  <a:cxnSpLocks/>
                </p:cNvCxnSpPr>
                <p:nvPr/>
              </p:nvCxnSpPr>
              <p:spPr>
                <a:xfrm>
                  <a:off x="2411321"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직선 연결선 61">
                  <a:extLst>
                    <a:ext uri="{FF2B5EF4-FFF2-40B4-BE49-F238E27FC236}">
                      <a16:creationId xmlns="" xmlns:a16="http://schemas.microsoft.com/office/drawing/2014/main" id="{464BDD9F-0D55-42CB-BF6C-BDAAA7318259}"/>
                    </a:ext>
                  </a:extLst>
                </p:cNvPr>
                <p:cNvCxnSpPr>
                  <a:cxnSpLocks/>
                </p:cNvCxnSpPr>
                <p:nvPr/>
              </p:nvCxnSpPr>
              <p:spPr>
                <a:xfrm>
                  <a:off x="3089291"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직선 연결선 62">
                  <a:extLst>
                    <a:ext uri="{FF2B5EF4-FFF2-40B4-BE49-F238E27FC236}">
                      <a16:creationId xmlns="" xmlns:a16="http://schemas.microsoft.com/office/drawing/2014/main" id="{D77EE3F3-C30C-46B6-8E5B-496E33F890F2}"/>
                    </a:ext>
                  </a:extLst>
                </p:cNvPr>
                <p:cNvCxnSpPr>
                  <a:cxnSpLocks/>
                </p:cNvCxnSpPr>
                <p:nvPr/>
              </p:nvCxnSpPr>
              <p:spPr>
                <a:xfrm>
                  <a:off x="3767261"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직선 연결선 63">
                  <a:extLst>
                    <a:ext uri="{FF2B5EF4-FFF2-40B4-BE49-F238E27FC236}">
                      <a16:creationId xmlns="" xmlns:a16="http://schemas.microsoft.com/office/drawing/2014/main" id="{8524B7A9-65EA-4FCB-8E3A-FC2DF2EA867B}"/>
                    </a:ext>
                  </a:extLst>
                </p:cNvPr>
                <p:cNvCxnSpPr>
                  <a:cxnSpLocks/>
                </p:cNvCxnSpPr>
                <p:nvPr/>
              </p:nvCxnSpPr>
              <p:spPr>
                <a:xfrm>
                  <a:off x="4445231"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 xmlns:a16="http://schemas.microsoft.com/office/drawing/2014/main" id="{39F540C7-FF68-4ADB-AD49-4A11F5D21B10}"/>
                    </a:ext>
                  </a:extLst>
                </p:cNvPr>
                <p:cNvCxnSpPr>
                  <a:cxnSpLocks/>
                </p:cNvCxnSpPr>
                <p:nvPr/>
              </p:nvCxnSpPr>
              <p:spPr>
                <a:xfrm>
                  <a:off x="5123200"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TextBox 18">
                <a:extLst>
                  <a:ext uri="{FF2B5EF4-FFF2-40B4-BE49-F238E27FC236}">
                    <a16:creationId xmlns="" xmlns:a16="http://schemas.microsoft.com/office/drawing/2014/main" id="{1697C0EE-FF64-4CFC-9B53-8428526D78FC}"/>
                  </a:ext>
                </a:extLst>
              </p:cNvPr>
              <p:cNvSpPr txBox="1"/>
              <p:nvPr/>
            </p:nvSpPr>
            <p:spPr>
              <a:xfrm>
                <a:off x="2202107" y="5972897"/>
                <a:ext cx="104392" cy="209398"/>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0</a:t>
                </a:r>
                <a:endParaRPr lang="ko-KR" altLang="en-US" sz="1200" dirty="0">
                  <a:latin typeface="SamsungOne 400" panose="020B0503030303020204" pitchFamily="34" charset="0"/>
                </a:endParaRPr>
              </a:p>
            </p:txBody>
          </p:sp>
          <p:sp>
            <p:nvSpPr>
              <p:cNvPr id="20" name="TextBox 19">
                <a:extLst>
                  <a:ext uri="{FF2B5EF4-FFF2-40B4-BE49-F238E27FC236}">
                    <a16:creationId xmlns="" xmlns:a16="http://schemas.microsoft.com/office/drawing/2014/main" id="{EA26AB7E-8E4E-40BD-8A0D-072539A4665B}"/>
                  </a:ext>
                </a:extLst>
              </p:cNvPr>
              <p:cNvSpPr txBox="1"/>
              <p:nvPr/>
            </p:nvSpPr>
            <p:spPr>
              <a:xfrm>
                <a:off x="2896949" y="5972897"/>
                <a:ext cx="80150"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2</a:t>
                </a:r>
                <a:endParaRPr lang="ko-KR" altLang="en-US" sz="1200" dirty="0">
                  <a:latin typeface="SamsungOne 400" panose="020B0503030303020204" pitchFamily="34" charset="0"/>
                </a:endParaRPr>
              </a:p>
            </p:txBody>
          </p:sp>
          <p:sp>
            <p:nvSpPr>
              <p:cNvPr id="21" name="TextBox 20">
                <a:extLst>
                  <a:ext uri="{FF2B5EF4-FFF2-40B4-BE49-F238E27FC236}">
                    <a16:creationId xmlns="" xmlns:a16="http://schemas.microsoft.com/office/drawing/2014/main" id="{6EB59003-002E-4532-90FE-B1D0D3FB8698}"/>
                  </a:ext>
                </a:extLst>
              </p:cNvPr>
              <p:cNvSpPr txBox="1"/>
              <p:nvPr/>
            </p:nvSpPr>
            <p:spPr>
              <a:xfrm>
                <a:off x="3567549" y="5972897"/>
                <a:ext cx="86562"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4</a:t>
                </a:r>
                <a:endParaRPr lang="ko-KR" altLang="en-US" sz="1200" dirty="0">
                  <a:latin typeface="SamsungOne 400" panose="020B0503030303020204" pitchFamily="34" charset="0"/>
                </a:endParaRPr>
              </a:p>
            </p:txBody>
          </p:sp>
          <p:sp>
            <p:nvSpPr>
              <p:cNvPr id="22" name="TextBox 21">
                <a:extLst>
                  <a:ext uri="{FF2B5EF4-FFF2-40B4-BE49-F238E27FC236}">
                    <a16:creationId xmlns="" xmlns:a16="http://schemas.microsoft.com/office/drawing/2014/main" id="{408054B7-B821-4FBB-84D6-84F22A4D98A2}"/>
                  </a:ext>
                </a:extLst>
              </p:cNvPr>
              <p:cNvSpPr txBox="1"/>
              <p:nvPr/>
            </p:nvSpPr>
            <p:spPr>
              <a:xfrm>
                <a:off x="4244561" y="5972897"/>
                <a:ext cx="84960"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6</a:t>
                </a:r>
                <a:endParaRPr lang="ko-KR" altLang="en-US" sz="1200" dirty="0">
                  <a:latin typeface="SamsungOne 400" panose="020B0503030303020204" pitchFamily="34" charset="0"/>
                </a:endParaRPr>
              </a:p>
            </p:txBody>
          </p:sp>
          <p:sp>
            <p:nvSpPr>
              <p:cNvPr id="23" name="TextBox 22">
                <a:extLst>
                  <a:ext uri="{FF2B5EF4-FFF2-40B4-BE49-F238E27FC236}">
                    <a16:creationId xmlns="" xmlns:a16="http://schemas.microsoft.com/office/drawing/2014/main" id="{F76DB38D-E73D-4155-B751-6C24F4412D15}"/>
                  </a:ext>
                </a:extLst>
              </p:cNvPr>
              <p:cNvSpPr txBox="1"/>
              <p:nvPr/>
            </p:nvSpPr>
            <p:spPr>
              <a:xfrm>
                <a:off x="4919971" y="5972897"/>
                <a:ext cx="88166"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8</a:t>
                </a:r>
                <a:endParaRPr lang="ko-KR" altLang="en-US" sz="1200" dirty="0">
                  <a:latin typeface="SamsungOne 400" panose="020B0503030303020204" pitchFamily="34" charset="0"/>
                </a:endParaRPr>
              </a:p>
            </p:txBody>
          </p:sp>
          <p:sp>
            <p:nvSpPr>
              <p:cNvPr id="24" name="TextBox 23">
                <a:extLst>
                  <a:ext uri="{FF2B5EF4-FFF2-40B4-BE49-F238E27FC236}">
                    <a16:creationId xmlns="" xmlns:a16="http://schemas.microsoft.com/office/drawing/2014/main" id="{A9DC537D-5F18-4F58-8AE0-6CE0CD5AF9F3}"/>
                  </a:ext>
                </a:extLst>
              </p:cNvPr>
              <p:cNvSpPr txBox="1"/>
              <p:nvPr/>
            </p:nvSpPr>
            <p:spPr>
              <a:xfrm>
                <a:off x="1768516" y="3962399"/>
                <a:ext cx="299762"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0.99</a:t>
                </a:r>
                <a:endParaRPr lang="ko-KR" altLang="en-US" sz="1200" dirty="0">
                  <a:latin typeface="SamsungOne 400" panose="020B0503030303020204" pitchFamily="34" charset="0"/>
                </a:endParaRPr>
              </a:p>
            </p:txBody>
          </p:sp>
          <p:sp>
            <p:nvSpPr>
              <p:cNvPr id="25" name="TextBox 24">
                <a:extLst>
                  <a:ext uri="{FF2B5EF4-FFF2-40B4-BE49-F238E27FC236}">
                    <a16:creationId xmlns="" xmlns:a16="http://schemas.microsoft.com/office/drawing/2014/main" id="{ADD2BE7B-D437-44B1-94E6-2F594DF9F5C9}"/>
                  </a:ext>
                </a:extLst>
              </p:cNvPr>
              <p:cNvSpPr txBox="1"/>
              <p:nvPr/>
            </p:nvSpPr>
            <p:spPr>
              <a:xfrm>
                <a:off x="1765310" y="4297366"/>
                <a:ext cx="302968"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0.98</a:t>
                </a:r>
                <a:endParaRPr lang="ko-KR" altLang="en-US" sz="1200" dirty="0">
                  <a:latin typeface="SamsungOne 400" panose="020B0503030303020204" pitchFamily="34" charset="0"/>
                </a:endParaRPr>
              </a:p>
            </p:txBody>
          </p:sp>
          <p:sp>
            <p:nvSpPr>
              <p:cNvPr id="26" name="TextBox 25">
                <a:extLst>
                  <a:ext uri="{FF2B5EF4-FFF2-40B4-BE49-F238E27FC236}">
                    <a16:creationId xmlns="" xmlns:a16="http://schemas.microsoft.com/office/drawing/2014/main" id="{30281695-A5F1-48B3-AB00-DBB6C2967A9A}"/>
                  </a:ext>
                </a:extLst>
              </p:cNvPr>
              <p:cNvSpPr txBox="1"/>
              <p:nvPr/>
            </p:nvSpPr>
            <p:spPr>
              <a:xfrm>
                <a:off x="1768515" y="4967300"/>
                <a:ext cx="299762"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0.96</a:t>
                </a:r>
                <a:endParaRPr lang="ko-KR" altLang="en-US" sz="1200" dirty="0">
                  <a:latin typeface="SamsungOne 400" panose="020B0503030303020204" pitchFamily="34" charset="0"/>
                </a:endParaRPr>
              </a:p>
            </p:txBody>
          </p:sp>
          <p:sp>
            <p:nvSpPr>
              <p:cNvPr id="30" name="TextBox 29">
                <a:extLst>
                  <a:ext uri="{FF2B5EF4-FFF2-40B4-BE49-F238E27FC236}">
                    <a16:creationId xmlns="" xmlns:a16="http://schemas.microsoft.com/office/drawing/2014/main" id="{F92300AE-4494-4024-BBBB-A9B4FDDF48F0}"/>
                  </a:ext>
                </a:extLst>
              </p:cNvPr>
              <p:cNvSpPr txBox="1"/>
              <p:nvPr/>
            </p:nvSpPr>
            <p:spPr>
              <a:xfrm>
                <a:off x="1770119" y="5302267"/>
                <a:ext cx="298159"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0.95</a:t>
                </a:r>
                <a:endParaRPr lang="ko-KR" altLang="en-US" sz="1200" dirty="0">
                  <a:latin typeface="SamsungOne 400" panose="020B0503030303020204" pitchFamily="34" charset="0"/>
                </a:endParaRPr>
              </a:p>
            </p:txBody>
          </p:sp>
          <p:sp>
            <p:nvSpPr>
              <p:cNvPr id="31" name="TextBox 30">
                <a:extLst>
                  <a:ext uri="{FF2B5EF4-FFF2-40B4-BE49-F238E27FC236}">
                    <a16:creationId xmlns="" xmlns:a16="http://schemas.microsoft.com/office/drawing/2014/main" id="{EE64F33D-70E0-42C4-8D0F-09D4063C53A4}"/>
                  </a:ext>
                </a:extLst>
              </p:cNvPr>
              <p:cNvSpPr txBox="1"/>
              <p:nvPr/>
            </p:nvSpPr>
            <p:spPr>
              <a:xfrm>
                <a:off x="1766913" y="5637236"/>
                <a:ext cx="301365"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0.94</a:t>
                </a:r>
                <a:endParaRPr lang="ko-KR" altLang="en-US" sz="1200" dirty="0">
                  <a:latin typeface="SamsungOne 400" panose="020B0503030303020204" pitchFamily="34" charset="0"/>
                </a:endParaRPr>
              </a:p>
            </p:txBody>
          </p:sp>
          <p:sp>
            <p:nvSpPr>
              <p:cNvPr id="32" name="TextBox 31">
                <a:extLst>
                  <a:ext uri="{FF2B5EF4-FFF2-40B4-BE49-F238E27FC236}">
                    <a16:creationId xmlns="" xmlns:a16="http://schemas.microsoft.com/office/drawing/2014/main" id="{0576480E-A53A-4AC6-9191-EFE41980C395}"/>
                  </a:ext>
                </a:extLst>
              </p:cNvPr>
              <p:cNvSpPr txBox="1"/>
              <p:nvPr/>
            </p:nvSpPr>
            <p:spPr>
              <a:xfrm>
                <a:off x="1779737" y="4632333"/>
                <a:ext cx="288541"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0.97</a:t>
                </a:r>
                <a:endParaRPr lang="ko-KR" altLang="en-US" sz="1200" dirty="0">
                  <a:latin typeface="SamsungOne 400" panose="020B0503030303020204" pitchFamily="34" charset="0"/>
                </a:endParaRPr>
              </a:p>
            </p:txBody>
          </p:sp>
          <p:sp>
            <p:nvSpPr>
              <p:cNvPr id="33" name="TextBox 32">
                <a:extLst>
                  <a:ext uri="{FF2B5EF4-FFF2-40B4-BE49-F238E27FC236}">
                    <a16:creationId xmlns="" xmlns:a16="http://schemas.microsoft.com/office/drawing/2014/main" id="{8AC74DEB-CC31-4443-A8B2-963CD222ADB5}"/>
                  </a:ext>
                </a:extLst>
              </p:cNvPr>
              <p:cNvSpPr txBox="1"/>
              <p:nvPr/>
            </p:nvSpPr>
            <p:spPr>
              <a:xfrm>
                <a:off x="3530389" y="6150499"/>
                <a:ext cx="503963" cy="226847"/>
              </a:xfrm>
              <a:prstGeom prst="rect">
                <a:avLst/>
              </a:prstGeom>
              <a:noFill/>
            </p:spPr>
            <p:txBody>
              <a:bodyPr wrap="none" lIns="0" tIns="0" rIns="0" bIns="0" rtlCol="0">
                <a:spAutoFit/>
              </a:bodyPr>
              <a:lstStyle/>
              <a:p>
                <a:pPr algn="ctr"/>
                <a:r>
                  <a:rPr lang="en-US" altLang="ko-KR" sz="1300" b="1" dirty="0">
                    <a:latin typeface="SamsungOne 400" panose="020B0503030303020204" pitchFamily="34" charset="0"/>
                  </a:rPr>
                  <a:t>Epoch</a:t>
                </a:r>
                <a:endParaRPr lang="ko-KR" altLang="en-US" sz="1300" b="1" dirty="0">
                  <a:latin typeface="SamsungOne 400" panose="020B0503030303020204" pitchFamily="34" charset="0"/>
                </a:endParaRPr>
              </a:p>
            </p:txBody>
          </p:sp>
          <p:sp>
            <p:nvSpPr>
              <p:cNvPr id="34" name="TextBox 33">
                <a:extLst>
                  <a:ext uri="{FF2B5EF4-FFF2-40B4-BE49-F238E27FC236}">
                    <a16:creationId xmlns="" xmlns:a16="http://schemas.microsoft.com/office/drawing/2014/main" id="{9886E7DF-B792-4757-B2CA-A68798A47F8E}"/>
                  </a:ext>
                </a:extLst>
              </p:cNvPr>
              <p:cNvSpPr txBox="1"/>
              <p:nvPr/>
            </p:nvSpPr>
            <p:spPr>
              <a:xfrm rot="16200000">
                <a:off x="1341345" y="4752216"/>
                <a:ext cx="664722" cy="196887"/>
              </a:xfrm>
              <a:prstGeom prst="rect">
                <a:avLst/>
              </a:prstGeom>
              <a:noFill/>
            </p:spPr>
            <p:txBody>
              <a:bodyPr wrap="none" lIns="0" tIns="0" rIns="0" bIns="0" rtlCol="0">
                <a:spAutoFit/>
              </a:bodyPr>
              <a:lstStyle/>
              <a:p>
                <a:pPr algn="r"/>
                <a:r>
                  <a:rPr lang="en-US" altLang="ko-KR" sz="1300" b="1" dirty="0">
                    <a:latin typeface="SamsungOne 400" panose="020B0503030303020204" pitchFamily="34" charset="0"/>
                    <a:ea typeface="SamsungOne 400" panose="020B0503030303020204" pitchFamily="34" charset="0"/>
                  </a:rPr>
                  <a:t>Accuracy</a:t>
                </a:r>
                <a:endParaRPr lang="ko-KR" altLang="en-US" sz="1300" b="1" dirty="0">
                  <a:latin typeface="SamsungOne 400" panose="020B0503030303020204" pitchFamily="34" charset="0"/>
                </a:endParaRPr>
              </a:p>
            </p:txBody>
          </p:sp>
          <p:sp>
            <p:nvSpPr>
              <p:cNvPr id="35" name="TextBox 34">
                <a:extLst>
                  <a:ext uri="{FF2B5EF4-FFF2-40B4-BE49-F238E27FC236}">
                    <a16:creationId xmlns="" xmlns:a16="http://schemas.microsoft.com/office/drawing/2014/main" id="{139B246E-A9AC-44F4-9209-BE2863999A37}"/>
                  </a:ext>
                </a:extLst>
              </p:cNvPr>
              <p:cNvSpPr txBox="1"/>
              <p:nvPr/>
            </p:nvSpPr>
            <p:spPr>
              <a:xfrm>
                <a:off x="3119124" y="3537012"/>
                <a:ext cx="1326501" cy="226847"/>
              </a:xfrm>
              <a:prstGeom prst="rect">
                <a:avLst/>
              </a:prstGeom>
              <a:noFill/>
            </p:spPr>
            <p:txBody>
              <a:bodyPr wrap="none" lIns="0" tIns="0" rIns="0" bIns="0" rtlCol="0">
                <a:spAutoFit/>
              </a:bodyPr>
              <a:lstStyle/>
              <a:p>
                <a:pPr algn="ctr"/>
                <a:r>
                  <a:rPr lang="en-US" altLang="ko-KR" sz="1300" b="1" dirty="0">
                    <a:latin typeface="SamsungOne 400" panose="020B0503030303020204" pitchFamily="34" charset="0"/>
                  </a:rPr>
                  <a:t>Training History</a:t>
                </a:r>
                <a:endParaRPr lang="ko-KR" altLang="en-US" sz="1300" b="1" dirty="0">
                  <a:latin typeface="SamsungOne 400" panose="020B0503030303020204" pitchFamily="34" charset="0"/>
                </a:endParaRPr>
              </a:p>
            </p:txBody>
          </p:sp>
          <p:grpSp>
            <p:nvGrpSpPr>
              <p:cNvPr id="37" name="그룹 36">
                <a:extLst>
                  <a:ext uri="{FF2B5EF4-FFF2-40B4-BE49-F238E27FC236}">
                    <a16:creationId xmlns="" xmlns:a16="http://schemas.microsoft.com/office/drawing/2014/main" id="{934A397E-6177-447A-A2F9-81B0C073F225}"/>
                  </a:ext>
                </a:extLst>
              </p:cNvPr>
              <p:cNvGrpSpPr/>
              <p:nvPr/>
            </p:nvGrpSpPr>
            <p:grpSpPr>
              <a:xfrm>
                <a:off x="4197713" y="5447718"/>
                <a:ext cx="1208522" cy="423686"/>
                <a:chOff x="4214932" y="4083029"/>
                <a:chExt cx="1227968" cy="429130"/>
              </a:xfrm>
            </p:grpSpPr>
            <p:sp>
              <p:nvSpPr>
                <p:cNvPr id="56" name="직사각형 55">
                  <a:extLst>
                    <a:ext uri="{FF2B5EF4-FFF2-40B4-BE49-F238E27FC236}">
                      <a16:creationId xmlns="" xmlns:a16="http://schemas.microsoft.com/office/drawing/2014/main" id="{F3ED4FB0-2A55-4D53-8C3A-66CD299475D1}"/>
                    </a:ext>
                  </a:extLst>
                </p:cNvPr>
                <p:cNvSpPr/>
                <p:nvPr/>
              </p:nvSpPr>
              <p:spPr>
                <a:xfrm>
                  <a:off x="4214932" y="4083029"/>
                  <a:ext cx="1227968" cy="42912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7" name="그룹 56">
                  <a:extLst>
                    <a:ext uri="{FF2B5EF4-FFF2-40B4-BE49-F238E27FC236}">
                      <a16:creationId xmlns="" xmlns:a16="http://schemas.microsoft.com/office/drawing/2014/main" id="{8C47CD91-86F2-4FEE-9879-99F65353A8DB}"/>
                    </a:ext>
                  </a:extLst>
                </p:cNvPr>
                <p:cNvGrpSpPr/>
                <p:nvPr/>
              </p:nvGrpSpPr>
              <p:grpSpPr>
                <a:xfrm>
                  <a:off x="4288739" y="4087983"/>
                  <a:ext cx="1130109" cy="424176"/>
                  <a:chOff x="4288739" y="4087983"/>
                  <a:chExt cx="1130109" cy="424176"/>
                </a:xfrm>
              </p:grpSpPr>
              <p:sp>
                <p:nvSpPr>
                  <p:cNvPr id="58" name="TextBox 57">
                    <a:extLst>
                      <a:ext uri="{FF2B5EF4-FFF2-40B4-BE49-F238E27FC236}">
                        <a16:creationId xmlns="" xmlns:a16="http://schemas.microsoft.com/office/drawing/2014/main" id="{A116C04B-D04C-47E9-BFE7-D3CFB21DC5F1}"/>
                      </a:ext>
                    </a:extLst>
                  </p:cNvPr>
                  <p:cNvSpPr txBox="1"/>
                  <p:nvPr/>
                </p:nvSpPr>
                <p:spPr>
                  <a:xfrm>
                    <a:off x="4625138" y="4087983"/>
                    <a:ext cx="793710" cy="424176"/>
                  </a:xfrm>
                  <a:prstGeom prst="rect">
                    <a:avLst/>
                  </a:prstGeom>
                  <a:noFill/>
                </p:spPr>
                <p:txBody>
                  <a:bodyPr wrap="none" lIns="0" tIns="0" rIns="0" bIns="0" rtlCol="0">
                    <a:spAutoFit/>
                  </a:bodyPr>
                  <a:lstStyle/>
                  <a:p>
                    <a:r>
                      <a:rPr lang="en-US" altLang="ko-KR" sz="1200" dirty="0">
                        <a:latin typeface="SamsungOne 400" panose="020B0503030303020204" pitchFamily="34" charset="0"/>
                      </a:rPr>
                      <a:t>Train</a:t>
                    </a:r>
                  </a:p>
                  <a:p>
                    <a:r>
                      <a:rPr lang="en-US" altLang="ko-KR" sz="1200" dirty="0">
                        <a:latin typeface="SamsungOne 400" panose="020B0503030303020204" pitchFamily="34" charset="0"/>
                      </a:rPr>
                      <a:t>Validation</a:t>
                    </a:r>
                    <a:endParaRPr lang="ko-KR" altLang="en-US" sz="1200" dirty="0">
                      <a:latin typeface="SamsungOne 400" panose="020B0503030303020204" pitchFamily="34" charset="0"/>
                    </a:endParaRPr>
                  </a:p>
                </p:txBody>
              </p:sp>
              <p:cxnSp>
                <p:nvCxnSpPr>
                  <p:cNvPr id="59" name="직선 연결선 58">
                    <a:extLst>
                      <a:ext uri="{FF2B5EF4-FFF2-40B4-BE49-F238E27FC236}">
                        <a16:creationId xmlns="" xmlns:a16="http://schemas.microsoft.com/office/drawing/2014/main" id="{A781FF70-F190-4166-A215-C5E140577B6C}"/>
                      </a:ext>
                    </a:extLst>
                  </p:cNvPr>
                  <p:cNvCxnSpPr/>
                  <p:nvPr/>
                </p:nvCxnSpPr>
                <p:spPr>
                  <a:xfrm>
                    <a:off x="4288739" y="4197175"/>
                    <a:ext cx="246456" cy="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 xmlns:a16="http://schemas.microsoft.com/office/drawing/2014/main" id="{E9775751-7312-4497-BA69-2A2F62DB305A}"/>
                      </a:ext>
                    </a:extLst>
                  </p:cNvPr>
                  <p:cNvCxnSpPr/>
                  <p:nvPr/>
                </p:nvCxnSpPr>
                <p:spPr>
                  <a:xfrm>
                    <a:off x="4288739" y="4388101"/>
                    <a:ext cx="246456"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cxnSp>
            <p:nvCxnSpPr>
              <p:cNvPr id="38" name="직선 연결선 37">
                <a:extLst>
                  <a:ext uri="{FF2B5EF4-FFF2-40B4-BE49-F238E27FC236}">
                    <a16:creationId xmlns="" xmlns:a16="http://schemas.microsoft.com/office/drawing/2014/main" id="{48514043-1A11-4929-8976-FAB3EE0B9E66}"/>
                  </a:ext>
                </a:extLst>
              </p:cNvPr>
              <p:cNvCxnSpPr>
                <a:cxnSpLocks/>
              </p:cNvCxnSpPr>
              <p:nvPr/>
            </p:nvCxnSpPr>
            <p:spPr>
              <a:xfrm rot="5400000">
                <a:off x="2084785" y="403158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 xmlns:a16="http://schemas.microsoft.com/office/drawing/2014/main" id="{99474975-5D32-44AE-8D16-E05CC72ADE6A}"/>
                  </a:ext>
                </a:extLst>
              </p:cNvPr>
              <p:cNvCxnSpPr>
                <a:cxnSpLocks/>
              </p:cNvCxnSpPr>
              <p:nvPr/>
            </p:nvCxnSpPr>
            <p:spPr>
              <a:xfrm rot="5400000">
                <a:off x="2084785" y="436480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 xmlns:a16="http://schemas.microsoft.com/office/drawing/2014/main" id="{D4040DA8-041F-49E2-9018-5AD47D0E6EA7}"/>
                  </a:ext>
                </a:extLst>
              </p:cNvPr>
              <p:cNvCxnSpPr>
                <a:cxnSpLocks/>
              </p:cNvCxnSpPr>
              <p:nvPr/>
            </p:nvCxnSpPr>
            <p:spPr>
              <a:xfrm rot="5400000">
                <a:off x="2084785" y="503124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직선 연결선 40">
                <a:extLst>
                  <a:ext uri="{FF2B5EF4-FFF2-40B4-BE49-F238E27FC236}">
                    <a16:creationId xmlns="" xmlns:a16="http://schemas.microsoft.com/office/drawing/2014/main" id="{8A6416D5-0874-4E18-8755-DFF8E4205779}"/>
                  </a:ext>
                </a:extLst>
              </p:cNvPr>
              <p:cNvCxnSpPr>
                <a:cxnSpLocks/>
              </p:cNvCxnSpPr>
              <p:nvPr/>
            </p:nvCxnSpPr>
            <p:spPr>
              <a:xfrm rot="5400000">
                <a:off x="2084785" y="536446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 xmlns:a16="http://schemas.microsoft.com/office/drawing/2014/main" id="{D1CF7704-D667-4CE8-BF5B-66ADB4F62552}"/>
                  </a:ext>
                </a:extLst>
              </p:cNvPr>
              <p:cNvCxnSpPr>
                <a:cxnSpLocks/>
              </p:cNvCxnSpPr>
              <p:nvPr/>
            </p:nvCxnSpPr>
            <p:spPr>
              <a:xfrm rot="5400000">
                <a:off x="2084785" y="569768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a:extLst>
                  <a:ext uri="{FF2B5EF4-FFF2-40B4-BE49-F238E27FC236}">
                    <a16:creationId xmlns="" xmlns:a16="http://schemas.microsoft.com/office/drawing/2014/main" id="{B5DC51F2-B8F3-4E83-BFF5-B6A443DCC381}"/>
                  </a:ext>
                </a:extLst>
              </p:cNvPr>
              <p:cNvCxnSpPr>
                <a:cxnSpLocks/>
              </p:cNvCxnSpPr>
              <p:nvPr/>
            </p:nvCxnSpPr>
            <p:spPr>
              <a:xfrm rot="5400000">
                <a:off x="2084785" y="469802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a:extLst>
                  <a:ext uri="{FF2B5EF4-FFF2-40B4-BE49-F238E27FC236}">
                    <a16:creationId xmlns="" xmlns:a16="http://schemas.microsoft.com/office/drawing/2014/main" id="{CA286BA8-B46A-4381-A567-3D6D0EE56E20}"/>
                  </a:ext>
                </a:extLst>
              </p:cNvPr>
              <p:cNvCxnSpPr/>
              <p:nvPr/>
            </p:nvCxnSpPr>
            <p:spPr>
              <a:xfrm>
                <a:off x="2254304" y="4260396"/>
                <a:ext cx="343847" cy="0"/>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 xmlns:a16="http://schemas.microsoft.com/office/drawing/2014/main" id="{A49ECE0A-0536-4D96-91F2-4DF6227FC444}"/>
                  </a:ext>
                </a:extLst>
              </p:cNvPr>
              <p:cNvCxnSpPr/>
              <p:nvPr/>
            </p:nvCxnSpPr>
            <p:spPr>
              <a:xfrm flipV="1">
                <a:off x="2598151" y="4051791"/>
                <a:ext cx="334123" cy="208605"/>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 xmlns:a16="http://schemas.microsoft.com/office/drawing/2014/main" id="{EB01CD4E-6DA5-44AF-810D-8C07F73764C3}"/>
                  </a:ext>
                </a:extLst>
              </p:cNvPr>
              <p:cNvCxnSpPr/>
              <p:nvPr/>
            </p:nvCxnSpPr>
            <p:spPr>
              <a:xfrm>
                <a:off x="2932274" y="4051791"/>
                <a:ext cx="349953" cy="95274"/>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65B44A3D-6963-4FF6-95AD-8368438425F4}"/>
                  </a:ext>
                </a:extLst>
              </p:cNvPr>
              <p:cNvCxnSpPr/>
              <p:nvPr/>
            </p:nvCxnSpPr>
            <p:spPr>
              <a:xfrm flipV="1">
                <a:off x="3282227" y="4051791"/>
                <a:ext cx="328017" cy="95274"/>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 xmlns:a16="http://schemas.microsoft.com/office/drawing/2014/main" id="{0E8D1BBF-9C14-4015-81E8-5B2EB5891D72}"/>
                  </a:ext>
                </a:extLst>
              </p:cNvPr>
              <p:cNvCxnSpPr/>
              <p:nvPr/>
            </p:nvCxnSpPr>
            <p:spPr>
              <a:xfrm flipV="1">
                <a:off x="3610244" y="3990216"/>
                <a:ext cx="327219" cy="61575"/>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 xmlns:a16="http://schemas.microsoft.com/office/drawing/2014/main" id="{AE98C9EC-3A03-44D6-824F-E337E511E11F}"/>
                  </a:ext>
                </a:extLst>
              </p:cNvPr>
              <p:cNvCxnSpPr/>
              <p:nvPr/>
            </p:nvCxnSpPr>
            <p:spPr>
              <a:xfrm>
                <a:off x="3937463" y="3990216"/>
                <a:ext cx="378460" cy="10160"/>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 xmlns:a16="http://schemas.microsoft.com/office/drawing/2014/main" id="{0043F218-DFE2-4358-A845-DC422A083B92}"/>
                  </a:ext>
                </a:extLst>
              </p:cNvPr>
              <p:cNvCxnSpPr>
                <a:cxnSpLocks/>
              </p:cNvCxnSpPr>
              <p:nvPr/>
            </p:nvCxnSpPr>
            <p:spPr>
              <a:xfrm flipV="1">
                <a:off x="4329521" y="3980057"/>
                <a:ext cx="319142" cy="20319"/>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 xmlns:a16="http://schemas.microsoft.com/office/drawing/2014/main" id="{D2C7B2D7-59A9-46C1-B320-FAA996D55DBC}"/>
                  </a:ext>
                </a:extLst>
              </p:cNvPr>
              <p:cNvCxnSpPr/>
              <p:nvPr/>
            </p:nvCxnSpPr>
            <p:spPr>
              <a:xfrm>
                <a:off x="4648663" y="3980056"/>
                <a:ext cx="335280" cy="63500"/>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 xmlns:a16="http://schemas.microsoft.com/office/drawing/2014/main" id="{5108584E-11CF-4752-ACD8-2DAA5BB10BF5}"/>
                  </a:ext>
                </a:extLst>
              </p:cNvPr>
              <p:cNvCxnSpPr/>
              <p:nvPr/>
            </p:nvCxnSpPr>
            <p:spPr>
              <a:xfrm>
                <a:off x="4983943" y="4043556"/>
                <a:ext cx="330200" cy="0"/>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 xmlns:a16="http://schemas.microsoft.com/office/drawing/2014/main" id="{9D64F0F3-7627-4EA2-AEE4-151D52D41DC5}"/>
                  </a:ext>
                </a:extLst>
              </p:cNvPr>
              <p:cNvCxnSpPr/>
              <p:nvPr/>
            </p:nvCxnSpPr>
            <p:spPr>
              <a:xfrm flipV="1">
                <a:off x="2250494" y="4297366"/>
                <a:ext cx="343847" cy="1524536"/>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 xmlns:a16="http://schemas.microsoft.com/office/drawing/2014/main" id="{B45D4179-7C9A-489B-B670-E650D8D0EE3C}"/>
                  </a:ext>
                </a:extLst>
              </p:cNvPr>
              <p:cNvCxnSpPr/>
              <p:nvPr/>
            </p:nvCxnSpPr>
            <p:spPr>
              <a:xfrm flipV="1">
                <a:off x="2594341" y="4116380"/>
                <a:ext cx="337933" cy="180986"/>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sp>
            <p:nvSpPr>
              <p:cNvPr id="55" name="자유형: 도형 86">
                <a:extLst>
                  <a:ext uri="{FF2B5EF4-FFF2-40B4-BE49-F238E27FC236}">
                    <a16:creationId xmlns="" xmlns:a16="http://schemas.microsoft.com/office/drawing/2014/main" id="{DC1AD79A-4562-44A4-8BC1-82E86BD53449}"/>
                  </a:ext>
                </a:extLst>
              </p:cNvPr>
              <p:cNvSpPr/>
              <p:nvPr/>
            </p:nvSpPr>
            <p:spPr>
              <a:xfrm>
                <a:off x="2926543" y="3833768"/>
                <a:ext cx="2382520" cy="283448"/>
              </a:xfrm>
              <a:custGeom>
                <a:avLst/>
                <a:gdLst>
                  <a:gd name="connsiteX0" fmla="*/ 0 w 2382520"/>
                  <a:gd name="connsiteY0" fmla="*/ 283448 h 283448"/>
                  <a:gd name="connsiteX1" fmla="*/ 365760 w 2382520"/>
                  <a:gd name="connsiteY1" fmla="*/ 176768 h 283448"/>
                  <a:gd name="connsiteX2" fmla="*/ 670560 w 2382520"/>
                  <a:gd name="connsiteY2" fmla="*/ 118348 h 283448"/>
                  <a:gd name="connsiteX3" fmla="*/ 1153160 w 2382520"/>
                  <a:gd name="connsiteY3" fmla="*/ 67548 h 283448"/>
                  <a:gd name="connsiteX4" fmla="*/ 1498600 w 2382520"/>
                  <a:gd name="connsiteY4" fmla="*/ 44688 h 283448"/>
                  <a:gd name="connsiteX5" fmla="*/ 1729740 w 2382520"/>
                  <a:gd name="connsiteY5" fmla="*/ 24368 h 283448"/>
                  <a:gd name="connsiteX6" fmla="*/ 2037080 w 2382520"/>
                  <a:gd name="connsiteY6" fmla="*/ 1508 h 283448"/>
                  <a:gd name="connsiteX7" fmla="*/ 2382520 w 2382520"/>
                  <a:gd name="connsiteY7" fmla="*/ 4048 h 28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2520" h="283448">
                    <a:moveTo>
                      <a:pt x="0" y="283448"/>
                    </a:moveTo>
                    <a:cubicBezTo>
                      <a:pt x="127000" y="243866"/>
                      <a:pt x="254000" y="204285"/>
                      <a:pt x="365760" y="176768"/>
                    </a:cubicBezTo>
                    <a:cubicBezTo>
                      <a:pt x="477520" y="149251"/>
                      <a:pt x="539327" y="136551"/>
                      <a:pt x="670560" y="118348"/>
                    </a:cubicBezTo>
                    <a:cubicBezTo>
                      <a:pt x="801793" y="100145"/>
                      <a:pt x="1015153" y="79825"/>
                      <a:pt x="1153160" y="67548"/>
                    </a:cubicBezTo>
                    <a:cubicBezTo>
                      <a:pt x="1291167" y="55271"/>
                      <a:pt x="1402503" y="51885"/>
                      <a:pt x="1498600" y="44688"/>
                    </a:cubicBezTo>
                    <a:cubicBezTo>
                      <a:pt x="1594697" y="37491"/>
                      <a:pt x="1729740" y="24368"/>
                      <a:pt x="1729740" y="24368"/>
                    </a:cubicBezTo>
                    <a:cubicBezTo>
                      <a:pt x="1819487" y="17171"/>
                      <a:pt x="1928283" y="4895"/>
                      <a:pt x="2037080" y="1508"/>
                    </a:cubicBezTo>
                    <a:cubicBezTo>
                      <a:pt x="2145877" y="-1879"/>
                      <a:pt x="2264198" y="1084"/>
                      <a:pt x="2382520" y="4048"/>
                    </a:cubicBezTo>
                  </a:path>
                </a:pathLst>
              </a:cu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Tree>
    <p:extLst>
      <p:ext uri="{BB962C8B-B14F-4D97-AF65-F5344CB8AC3E}">
        <p14:creationId xmlns:p14="http://schemas.microsoft.com/office/powerpoint/2010/main" val="421562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 xmlns:a16="http://schemas.microsoft.com/office/drawing/2014/main" id="{9ECD4F1E-56F2-4389-8493-B26C356AB15F}"/>
                </a:ext>
              </a:extLst>
            </p:cNvPr>
            <p:cNvSpPr/>
            <p:nvPr/>
          </p:nvSpPr>
          <p:spPr>
            <a:xfrm>
              <a:off x="990000" y="2583295"/>
              <a:ext cx="7468584" cy="1108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600" dirty="0">
                  <a:solidFill>
                    <a:prstClr val="black"/>
                  </a:solidFill>
                  <a:latin typeface="Samsung Sharp Sans" pitchFamily="2" charset="0"/>
                  <a:ea typeface="맑은 고딕" panose="020B0503020000020004" pitchFamily="50" charset="-127"/>
                  <a:cs typeface="Samsung Sharp Sans" pitchFamily="2" charset="0"/>
                </a:rPr>
                <a:t>Neural Network and Deep Learning</a:t>
              </a:r>
            </a:p>
          </p:txBody>
        </p:sp>
        <p:sp>
          <p:nvSpPr>
            <p:cNvPr id="7" name="직사각형 133">
              <a:extLst>
                <a:ext uri="{FF2B5EF4-FFF2-40B4-BE49-F238E27FC236}">
                  <a16:creationId xmlns="" xmlns:a16="http://schemas.microsoft.com/office/drawing/2014/main" id="{68C423AE-9FF7-4CCB-8CFB-0D036BBE42B6}"/>
                </a:ext>
              </a:extLst>
            </p:cNvPr>
            <p:cNvSpPr/>
            <p:nvPr/>
          </p:nvSpPr>
          <p:spPr>
            <a:xfrm>
              <a:off x="990000" y="4157769"/>
              <a:ext cx="3710016"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smtClean="0">
                  <a:solidFill>
                    <a:srgbClr val="1428A0"/>
                  </a:solidFill>
                  <a:latin typeface="Samsung Sharp Sans" pitchFamily="2" charset="0"/>
                  <a:ea typeface="Samsung Sharp Sans" pitchFamily="2" charset="0"/>
                  <a:cs typeface="Samsung Sharp Sans" pitchFamily="2" charset="0"/>
                </a:rPr>
                <a:t>AI </a:t>
              </a:r>
              <a:r>
                <a:rPr kumimoji="1" lang="en-US" altLang="ko-KR" sz="2099" dirty="0" smtClean="0">
                  <a:solidFill>
                    <a:srgbClr val="1428A0"/>
                  </a:solidFill>
                  <a:latin typeface="Samsung Sharp Sans" pitchFamily="2" charset="0"/>
                  <a:ea typeface="Samsung Sharp Sans" pitchFamily="2" charset="0"/>
                  <a:cs typeface="Samsung Sharp Sans" pitchFamily="2" charset="0"/>
                </a:rPr>
                <a:t>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8.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 xmlns:a16="http://schemas.microsoft.com/office/drawing/2014/main"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OR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BF307523-7A5B-445A-B458-DE3E12FDC134}"/>
              </a:ext>
            </a:extLst>
          </p:cNvPr>
          <p:cNvSpPr/>
          <p:nvPr/>
        </p:nvSpPr>
        <p:spPr>
          <a:xfrm>
            <a:off x="702940" y="3753036"/>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you’ve seen in the previous slide, the perceptron delivered correct results for all four samples.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can be said that this perceptron classifies the train set with 100% performance.</a:t>
            </a:r>
          </a:p>
        </p:txBody>
      </p:sp>
      <p:sp>
        <p:nvSpPr>
          <p:cNvPr id="17" name="직사각형 16">
            <a:extLst>
              <a:ext uri="{FF2B5EF4-FFF2-40B4-BE49-F238E27FC236}">
                <a16:creationId xmlns="" xmlns:a16="http://schemas.microsoft.com/office/drawing/2014/main" id="{F43EEF11-6245-474F-98BD-34DD6C5FD300}"/>
              </a:ext>
            </a:extLst>
          </p:cNvPr>
          <p:cNvSpPr/>
          <p:nvPr/>
        </p:nvSpPr>
        <p:spPr>
          <a:xfrm>
            <a:off x="702939" y="1806769"/>
            <a:ext cx="8641085" cy="1866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sp>
        <p:nvSpPr>
          <p:cNvPr id="18" name="직사각형 17">
            <a:extLst>
              <a:ext uri="{FF2B5EF4-FFF2-40B4-BE49-F238E27FC236}">
                <a16:creationId xmlns="" xmlns:a16="http://schemas.microsoft.com/office/drawing/2014/main" id="{95D2AA12-F86D-4A36-B999-8B8E1F3A4D1C}"/>
              </a:ext>
            </a:extLst>
          </p:cNvPr>
          <p:cNvSpPr/>
          <p:nvPr/>
        </p:nvSpPr>
        <p:spPr>
          <a:xfrm>
            <a:off x="882961" y="1896651"/>
            <a:ext cx="788487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input four samples to the perceptron and check the results.</a:t>
            </a: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 xmlns:a16="http://schemas.microsoft.com/office/drawing/2014/main" id="{1254F6C1-1543-4ACB-85AF-A4D3DD883A40}"/>
                  </a:ext>
                </a:extLst>
              </p:cNvPr>
              <p:cNvSpPr/>
              <p:nvPr/>
            </p:nvSpPr>
            <p:spPr>
              <a:xfrm>
                <a:off x="2777346" y="2317365"/>
                <a:ext cx="4500498" cy="1355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=−0.5+0∗1.0+0∗1.0=−0.5,       </m:t>
                      </m:r>
                      <m:r>
                        <a:rPr lang="ko-KR" altLang="en-US" sz="1300" b="0" i="1" dirty="0" smtClean="0">
                          <a:solidFill>
                            <a:prstClr val="black">
                              <a:lumMod val="85000"/>
                              <a:lumOff val="15000"/>
                            </a:prstClr>
                          </a:solidFill>
                          <a:latin typeface="Cambria Math" panose="02040503050406030204" pitchFamily="18" charset="0"/>
                          <a:ea typeface="SamsungOne 400" panose="020B0503030303020204" pitchFamily="34" charset="0"/>
                        </a:rPr>
                        <m:t>𝜏</m:t>
                      </m:r>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m:t>
                          </m:r>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=−0.5+1∗1.0+0∗1.0=0.5,          </m:t>
                      </m:r>
                      <m:r>
                        <a:rPr lang="ko-KR" altLang="en-US" sz="1300" b="0" i="1" dirty="0" smtClean="0">
                          <a:solidFill>
                            <a:prstClr val="black">
                              <a:lumMod val="85000"/>
                              <a:lumOff val="15000"/>
                            </a:prstClr>
                          </a:solidFill>
                          <a:latin typeface="Cambria Math" panose="02040503050406030204" pitchFamily="18" charset="0"/>
                          <a:ea typeface="SamsungOne 400" panose="020B0503030303020204" pitchFamily="34" charset="0"/>
                        </a:rPr>
                        <m:t>𝜏</m:t>
                      </m:r>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m:t>
                          </m:r>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=−0.5+0∗1.0+1∗1.0=0.5,          </m:t>
                      </m:r>
                      <m:r>
                        <a:rPr lang="ko-KR" altLang="en-US" sz="1300" b="0" i="1" dirty="0" smtClean="0">
                          <a:solidFill>
                            <a:prstClr val="black">
                              <a:lumMod val="85000"/>
                              <a:lumOff val="15000"/>
                            </a:prstClr>
                          </a:solidFill>
                          <a:latin typeface="Cambria Math" panose="02040503050406030204" pitchFamily="18" charset="0"/>
                          <a:ea typeface="SamsungOne 400" panose="020B0503030303020204" pitchFamily="34" charset="0"/>
                        </a:rPr>
                        <m:t>𝜏</m:t>
                      </m:r>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m:t>
                          </m:r>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4</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=−0.5+1∗1.0+1∗1.0=1.5,          </m:t>
                      </m:r>
                      <m:r>
                        <a:rPr lang="ko-KR" altLang="en-US" sz="1300" b="0" i="1" dirty="0" smtClean="0">
                          <a:solidFill>
                            <a:prstClr val="black">
                              <a:lumMod val="85000"/>
                              <a:lumOff val="15000"/>
                            </a:prstClr>
                          </a:solidFill>
                          <a:latin typeface="Cambria Math" panose="02040503050406030204" pitchFamily="18" charset="0"/>
                          <a:ea typeface="SamsungOne 400" panose="020B0503030303020204" pitchFamily="34" charset="0"/>
                        </a:rPr>
                        <m:t>𝜏</m:t>
                      </m:r>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1.5</m:t>
                          </m:r>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 xmlns:a16="http://schemas.microsoft.com/office/drawing/2014/main" xmlns:a14="http://schemas.microsoft.com/office/drawing/2010/main" id="{1254F6C1-1543-4ACB-85AF-A4D3DD883A40}"/>
                  </a:ext>
                </a:extLst>
              </p:cNvPr>
              <p:cNvSpPr>
                <a:spLocks noRot="1" noChangeAspect="1" noMove="1" noResize="1" noEditPoints="1" noAdjustHandles="1" noChangeArrowheads="1" noChangeShapeType="1" noTextEdit="1"/>
              </p:cNvSpPr>
              <p:nvPr/>
            </p:nvSpPr>
            <p:spPr>
              <a:xfrm>
                <a:off x="2777346" y="2317365"/>
                <a:ext cx="4500498" cy="1355994"/>
              </a:xfrm>
              <a:prstGeom prst="rect">
                <a:avLst/>
              </a:prstGeom>
              <a:blipFill rotWithShape="0">
                <a:blip r:embed="rId3"/>
                <a:stretch>
                  <a:fillRect l="-407"/>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664232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Testing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772816"/>
            <a:ext cx="8658225" cy="1118177"/>
            <a:chOff x="685802" y="1806767"/>
            <a:chExt cx="8658225" cy="1118177"/>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11181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024F1F1F-2AE6-422D-BF5F-6408E46C6362}"/>
                </a:ext>
              </a:extLst>
            </p:cNvPr>
            <p:cNvPicPr>
              <a:picLocks noChangeAspect="1"/>
            </p:cNvPicPr>
            <p:nvPr/>
          </p:nvPicPr>
          <p:blipFill rotWithShape="1">
            <a:blip r:embed="rId3"/>
            <a:srcRect l="743" r="24464"/>
            <a:stretch/>
          </p:blipFill>
          <p:spPr>
            <a:xfrm>
              <a:off x="774949" y="1914975"/>
              <a:ext cx="8569078" cy="851097"/>
            </a:xfrm>
            <a:prstGeom prst="rect">
              <a:avLst/>
            </a:prstGeom>
            <a:ln>
              <a:noFill/>
            </a:ln>
          </p:spPr>
        </p:pic>
      </p:grpSp>
    </p:spTree>
    <p:extLst>
      <p:ext uri="{BB962C8B-B14F-4D97-AF65-F5344CB8AC3E}">
        <p14:creationId xmlns:p14="http://schemas.microsoft.com/office/powerpoint/2010/main" val="30418153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Convolutional Neural Network with Keras (color images)</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4B75CCC7-C940-8412-83D4-6C4297590314}"/>
              </a:ext>
            </a:extLst>
          </p:cNvPr>
          <p:cNvGrpSpPr/>
          <p:nvPr/>
        </p:nvGrpSpPr>
        <p:grpSpPr>
          <a:xfrm>
            <a:off x="685802" y="1806767"/>
            <a:ext cx="8658224" cy="2631883"/>
            <a:chOff x="685802" y="1806767"/>
            <a:chExt cx="8658224" cy="2631883"/>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26318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E785F66C-686D-B81B-D14C-B0B1C40610CB}"/>
                </a:ext>
              </a:extLst>
            </p:cNvPr>
            <p:cNvPicPr>
              <a:picLocks noChangeAspect="1"/>
            </p:cNvPicPr>
            <p:nvPr/>
          </p:nvPicPr>
          <p:blipFill rotWithShape="1">
            <a:blip r:embed="rId3"/>
            <a:srcRect r="13252"/>
            <a:stretch/>
          </p:blipFill>
          <p:spPr>
            <a:xfrm>
              <a:off x="752476" y="1890731"/>
              <a:ext cx="8590534" cy="2474373"/>
            </a:xfrm>
            <a:prstGeom prst="rect">
              <a:avLst/>
            </a:prstGeom>
          </p:spPr>
        </p:pic>
      </p:grpSp>
    </p:spTree>
    <p:extLst>
      <p:ext uri="{BB962C8B-B14F-4D97-AF65-F5344CB8AC3E}">
        <p14:creationId xmlns:p14="http://schemas.microsoft.com/office/powerpoint/2010/main" val="20315377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806767"/>
            <a:ext cx="8658224" cy="4178517"/>
            <a:chOff x="685802" y="1806767"/>
            <a:chExt cx="8658224" cy="4178517"/>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41785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AA3A2D3B-6E3E-4333-88EF-6EA292AC22FD}"/>
                </a:ext>
              </a:extLst>
            </p:cNvPr>
            <p:cNvPicPr>
              <a:picLocks noChangeAspect="1"/>
            </p:cNvPicPr>
            <p:nvPr/>
          </p:nvPicPr>
          <p:blipFill rotWithShape="1">
            <a:blip r:embed="rId3"/>
            <a:srcRect l="565" r="22382"/>
            <a:stretch/>
          </p:blipFill>
          <p:spPr>
            <a:xfrm>
              <a:off x="774946" y="1905681"/>
              <a:ext cx="8569079" cy="3971793"/>
            </a:xfrm>
            <a:prstGeom prst="rect">
              <a:avLst/>
            </a:prstGeom>
            <a:ln>
              <a:noFill/>
            </a:ln>
          </p:spPr>
        </p:pic>
      </p:grpSp>
    </p:spTree>
    <p:extLst>
      <p:ext uri="{BB962C8B-B14F-4D97-AF65-F5344CB8AC3E}">
        <p14:creationId xmlns:p14="http://schemas.microsoft.com/office/powerpoint/2010/main" val="23411594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Visualizing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806767"/>
            <a:ext cx="8658224" cy="3494441"/>
            <a:chOff x="685802" y="1806767"/>
            <a:chExt cx="8658224" cy="3494441"/>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34944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F8E6A5E6-ECE7-4AE4-9F24-840C02579414}"/>
                </a:ext>
              </a:extLst>
            </p:cNvPr>
            <p:cNvPicPr>
              <a:picLocks noChangeAspect="1"/>
            </p:cNvPicPr>
            <p:nvPr/>
          </p:nvPicPr>
          <p:blipFill rotWithShape="1">
            <a:blip r:embed="rId3"/>
            <a:srcRect l="660" t="1459" r="22838"/>
            <a:stretch/>
          </p:blipFill>
          <p:spPr>
            <a:xfrm>
              <a:off x="774946" y="1929160"/>
              <a:ext cx="8569079" cy="3264035"/>
            </a:xfrm>
            <a:prstGeom prst="rect">
              <a:avLst/>
            </a:prstGeom>
            <a:ln>
              <a:noFill/>
            </a:ln>
          </p:spPr>
        </p:pic>
      </p:grpSp>
    </p:spTree>
    <p:extLst>
      <p:ext uri="{BB962C8B-B14F-4D97-AF65-F5344CB8AC3E}">
        <p14:creationId xmlns:p14="http://schemas.microsoft.com/office/powerpoint/2010/main" val="2695991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Preparing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8" name="그룹 17"/>
          <p:cNvGrpSpPr/>
          <p:nvPr/>
        </p:nvGrpSpPr>
        <p:grpSpPr>
          <a:xfrm>
            <a:off x="685801" y="1700808"/>
            <a:ext cx="8658224" cy="3960440"/>
            <a:chOff x="685801" y="1700808"/>
            <a:chExt cx="8658224" cy="3960440"/>
          </a:xfrm>
        </p:grpSpPr>
        <p:sp>
          <p:nvSpPr>
            <p:cNvPr id="19" name="직사각형 18">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Scaling</a:t>
              </a:r>
            </a:p>
          </p:txBody>
        </p:sp>
        <p:sp>
          <p:nvSpPr>
            <p:cNvPr id="20"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750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1" name="직사각형 20">
              <a:extLst>
                <a:ext uri="{FF2B5EF4-FFF2-40B4-BE49-F238E27FC236}">
                  <a16:creationId xmlns="" xmlns:a16="http://schemas.microsoft.com/office/drawing/2014/main" id="{50346BD8-8C3D-42B4-A9A3-CCA11BCA4CDE}"/>
                </a:ext>
              </a:extLst>
            </p:cNvPr>
            <p:cNvSpPr/>
            <p:nvPr/>
          </p:nvSpPr>
          <p:spPr>
            <a:xfrm>
              <a:off x="702940" y="29112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Reshaping</a:t>
              </a:r>
            </a:p>
          </p:txBody>
        </p:sp>
        <p:sp>
          <p:nvSpPr>
            <p:cNvPr id="22" name="모서리가 둥근 직사각형 4">
              <a:extLst>
                <a:ext uri="{FF2B5EF4-FFF2-40B4-BE49-F238E27FC236}">
                  <a16:creationId xmlns="" xmlns:a16="http://schemas.microsoft.com/office/drawing/2014/main" id="{6F6279A4-185A-4B85-B6C8-0FFE10474C57}"/>
                </a:ext>
              </a:extLst>
            </p:cNvPr>
            <p:cNvSpPr/>
            <p:nvPr/>
          </p:nvSpPr>
          <p:spPr>
            <a:xfrm>
              <a:off x="685801" y="3262641"/>
              <a:ext cx="8658224" cy="750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3" name="직사각형 22">
              <a:extLst>
                <a:ext uri="{FF2B5EF4-FFF2-40B4-BE49-F238E27FC236}">
                  <a16:creationId xmlns="" xmlns:a16="http://schemas.microsoft.com/office/drawing/2014/main" id="{73565048-9EA6-41B2-9473-9756B6B0323E}"/>
                </a:ext>
              </a:extLst>
            </p:cNvPr>
            <p:cNvSpPr/>
            <p:nvPr/>
          </p:nvSpPr>
          <p:spPr>
            <a:xfrm>
              <a:off x="702940" y="415768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One-hot-encoding</a:t>
              </a:r>
            </a:p>
          </p:txBody>
        </p:sp>
        <p:sp>
          <p:nvSpPr>
            <p:cNvPr id="24" name="모서리가 둥근 직사각형 4">
              <a:extLst>
                <a:ext uri="{FF2B5EF4-FFF2-40B4-BE49-F238E27FC236}">
                  <a16:creationId xmlns="" xmlns:a16="http://schemas.microsoft.com/office/drawing/2014/main" id="{31DDF1C2-E59B-4DCE-A973-6AE2F6281FBD}"/>
                </a:ext>
              </a:extLst>
            </p:cNvPr>
            <p:cNvSpPr/>
            <p:nvPr/>
          </p:nvSpPr>
          <p:spPr>
            <a:xfrm>
              <a:off x="685801" y="4509080"/>
              <a:ext cx="8658224" cy="11521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5" name="그림 24">
              <a:extLst>
                <a:ext uri="{FF2B5EF4-FFF2-40B4-BE49-F238E27FC236}">
                  <a16:creationId xmlns="" xmlns:a16="http://schemas.microsoft.com/office/drawing/2014/main" id="{B5910CCB-9ED7-4EB4-8D85-53C5E8421600}"/>
                </a:ext>
              </a:extLst>
            </p:cNvPr>
            <p:cNvPicPr>
              <a:picLocks noChangeAspect="1"/>
            </p:cNvPicPr>
            <p:nvPr/>
          </p:nvPicPr>
          <p:blipFill rotWithShape="1">
            <a:blip r:embed="rId3"/>
            <a:srcRect l="991" t="2341" r="24021" b="71690"/>
            <a:stretch/>
          </p:blipFill>
          <p:spPr>
            <a:xfrm>
              <a:off x="810952" y="2126713"/>
              <a:ext cx="8533073" cy="599469"/>
            </a:xfrm>
            <a:prstGeom prst="rect">
              <a:avLst/>
            </a:prstGeom>
            <a:ln>
              <a:noFill/>
            </a:ln>
          </p:spPr>
        </p:pic>
        <p:pic>
          <p:nvPicPr>
            <p:cNvPr id="26" name="그림 25">
              <a:extLst>
                <a:ext uri="{FF2B5EF4-FFF2-40B4-BE49-F238E27FC236}">
                  <a16:creationId xmlns="" xmlns:a16="http://schemas.microsoft.com/office/drawing/2014/main" id="{1FA5FBF2-28C0-4A4A-A537-39ED288A9677}"/>
                </a:ext>
              </a:extLst>
            </p:cNvPr>
            <p:cNvPicPr>
              <a:picLocks noChangeAspect="1"/>
            </p:cNvPicPr>
            <p:nvPr/>
          </p:nvPicPr>
          <p:blipFill rotWithShape="1">
            <a:blip r:embed="rId3"/>
            <a:srcRect l="1049" t="28311" r="23963" b="44834"/>
            <a:stretch/>
          </p:blipFill>
          <p:spPr>
            <a:xfrm>
              <a:off x="810952" y="3323560"/>
              <a:ext cx="8533073" cy="619905"/>
            </a:xfrm>
            <a:prstGeom prst="rect">
              <a:avLst/>
            </a:prstGeom>
            <a:ln>
              <a:noFill/>
            </a:ln>
          </p:spPr>
        </p:pic>
        <p:pic>
          <p:nvPicPr>
            <p:cNvPr id="30" name="그림 29">
              <a:extLst>
                <a:ext uri="{FF2B5EF4-FFF2-40B4-BE49-F238E27FC236}">
                  <a16:creationId xmlns="" xmlns:a16="http://schemas.microsoft.com/office/drawing/2014/main" id="{ACA38770-05C0-43A0-B320-63DEB970105D}"/>
                </a:ext>
              </a:extLst>
            </p:cNvPr>
            <p:cNvPicPr>
              <a:picLocks noChangeAspect="1"/>
            </p:cNvPicPr>
            <p:nvPr/>
          </p:nvPicPr>
          <p:blipFill rotWithShape="1">
            <a:blip r:embed="rId3"/>
            <a:srcRect l="993" t="56988" r="24091" b="3583"/>
            <a:stretch/>
          </p:blipFill>
          <p:spPr>
            <a:xfrm>
              <a:off x="810953" y="4620918"/>
              <a:ext cx="8524812" cy="910178"/>
            </a:xfrm>
            <a:prstGeom prst="rect">
              <a:avLst/>
            </a:prstGeom>
            <a:ln>
              <a:noFill/>
            </a:ln>
          </p:spPr>
        </p:pic>
      </p:grpSp>
    </p:spTree>
    <p:extLst>
      <p:ext uri="{BB962C8B-B14F-4D97-AF65-F5344CB8AC3E}">
        <p14:creationId xmlns:p14="http://schemas.microsoft.com/office/powerpoint/2010/main" val="4626603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a CNN model</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8" name="그룹 17">
            <a:extLst>
              <a:ext uri="{FF2B5EF4-FFF2-40B4-BE49-F238E27FC236}">
                <a16:creationId xmlns="" xmlns:a16="http://schemas.microsoft.com/office/drawing/2014/main" id="{2DD374C3-05CB-48D7-A1D6-6E076A1FC74E}"/>
              </a:ext>
            </a:extLst>
          </p:cNvPr>
          <p:cNvGrpSpPr/>
          <p:nvPr/>
        </p:nvGrpSpPr>
        <p:grpSpPr>
          <a:xfrm>
            <a:off x="685950" y="4698843"/>
            <a:ext cx="8748069" cy="771616"/>
            <a:chOff x="568325" y="5114924"/>
            <a:chExt cx="8748069" cy="797330"/>
          </a:xfrm>
        </p:grpSpPr>
        <p:sp>
          <p:nvSpPr>
            <p:cNvPr id="19"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657059" cy="7973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0" name="그룹 19">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3 channels of color</a:t>
              </a:r>
              <a:endParaRPr lang="ko-KR" altLang="en-US" sz="1300" dirty="0">
                <a:solidFill>
                  <a:prstClr val="black">
                    <a:lumMod val="85000"/>
                    <a:lumOff val="15000"/>
                  </a:prstClr>
                </a:solidFill>
                <a:latin typeface="SamsungOne 400" panose="020B0503030303020204" pitchFamily="34" charset="0"/>
              </a:endParaRPr>
            </a:p>
          </p:txBody>
        </p:sp>
      </p:grpSp>
      <p:grpSp>
        <p:nvGrpSpPr>
          <p:cNvPr id="25" name="그룹 24"/>
          <p:cNvGrpSpPr/>
          <p:nvPr/>
        </p:nvGrpSpPr>
        <p:grpSpPr>
          <a:xfrm>
            <a:off x="685802" y="1806766"/>
            <a:ext cx="8658224" cy="2787535"/>
            <a:chOff x="685802" y="1806766"/>
            <a:chExt cx="8658224" cy="2787535"/>
          </a:xfrm>
        </p:grpSpPr>
        <p:sp>
          <p:nvSpPr>
            <p:cNvPr id="26" name="모서리가 둥근 직사각형 4">
              <a:extLst>
                <a:ext uri="{FF2B5EF4-FFF2-40B4-BE49-F238E27FC236}">
                  <a16:creationId xmlns="" xmlns:a16="http://schemas.microsoft.com/office/drawing/2014/main" id="{26FAC10E-7437-4318-9AC5-48DD353D8C3B}"/>
                </a:ext>
              </a:extLst>
            </p:cNvPr>
            <p:cNvSpPr/>
            <p:nvPr/>
          </p:nvSpPr>
          <p:spPr>
            <a:xfrm>
              <a:off x="685802" y="1806766"/>
              <a:ext cx="8658224" cy="27875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그림 29">
              <a:extLst>
                <a:ext uri="{FF2B5EF4-FFF2-40B4-BE49-F238E27FC236}">
                  <a16:creationId xmlns="" xmlns:a16="http://schemas.microsoft.com/office/drawing/2014/main" id="{E7AC68E3-850B-4FB2-B80E-BC83EC0E1EA4}"/>
                </a:ext>
              </a:extLst>
            </p:cNvPr>
            <p:cNvPicPr>
              <a:picLocks noChangeAspect="1"/>
            </p:cNvPicPr>
            <p:nvPr/>
          </p:nvPicPr>
          <p:blipFill rotWithShape="1">
            <a:blip r:embed="rId4"/>
            <a:srcRect l="888" r="15645"/>
            <a:stretch/>
          </p:blipFill>
          <p:spPr>
            <a:xfrm>
              <a:off x="802835" y="1880828"/>
              <a:ext cx="8526726" cy="2656067"/>
            </a:xfrm>
            <a:prstGeom prst="rect">
              <a:avLst/>
            </a:prstGeom>
            <a:ln>
              <a:noFill/>
            </a:ln>
          </p:spPr>
        </p:pic>
      </p:grpSp>
    </p:spTree>
    <p:extLst>
      <p:ext uri="{BB962C8B-B14F-4D97-AF65-F5344CB8AC3E}">
        <p14:creationId xmlns:p14="http://schemas.microsoft.com/office/powerpoint/2010/main" val="41774371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a CNN model</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772816"/>
            <a:ext cx="8658224" cy="4466550"/>
            <a:chOff x="685802" y="1806766"/>
            <a:chExt cx="8658224" cy="4466550"/>
          </a:xfrm>
        </p:grpSpPr>
        <p:sp>
          <p:nvSpPr>
            <p:cNvPr id="14" name="모서리가 둥근 직사각형 4">
              <a:extLst>
                <a:ext uri="{FF2B5EF4-FFF2-40B4-BE49-F238E27FC236}">
                  <a16:creationId xmlns="" xmlns:a16="http://schemas.microsoft.com/office/drawing/2014/main" id="{26FAC10E-7437-4318-9AC5-48DD353D8C3B}"/>
                </a:ext>
              </a:extLst>
            </p:cNvPr>
            <p:cNvSpPr/>
            <p:nvPr/>
          </p:nvSpPr>
          <p:spPr>
            <a:xfrm>
              <a:off x="685802" y="1806766"/>
              <a:ext cx="8658224" cy="44665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2FD309B2-3D18-4CFB-B7FF-3C5056507EA0}"/>
                </a:ext>
              </a:extLst>
            </p:cNvPr>
            <p:cNvPicPr>
              <a:picLocks noChangeAspect="1"/>
            </p:cNvPicPr>
            <p:nvPr/>
          </p:nvPicPr>
          <p:blipFill rotWithShape="1">
            <a:blip r:embed="rId3"/>
            <a:srcRect l="690" r="12834" b="1828"/>
            <a:stretch/>
          </p:blipFill>
          <p:spPr>
            <a:xfrm>
              <a:off x="780584" y="1869677"/>
              <a:ext cx="8563441" cy="4319250"/>
            </a:xfrm>
            <a:prstGeom prst="rect">
              <a:avLst/>
            </a:prstGeom>
            <a:ln>
              <a:noFill/>
            </a:ln>
          </p:spPr>
        </p:pic>
      </p:grpSp>
    </p:spTree>
    <p:extLst>
      <p:ext uri="{BB962C8B-B14F-4D97-AF65-F5344CB8AC3E}">
        <p14:creationId xmlns:p14="http://schemas.microsoft.com/office/powerpoint/2010/main" val="28215745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hyperparameters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and optimizer</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4" name="그룹 3">
            <a:extLst>
              <a:ext uri="{FF2B5EF4-FFF2-40B4-BE49-F238E27FC236}">
                <a16:creationId xmlns="" xmlns:a16="http://schemas.microsoft.com/office/drawing/2014/main" id="{DE5DAA81-C937-861A-867D-921D4A162D2D}"/>
              </a:ext>
            </a:extLst>
          </p:cNvPr>
          <p:cNvGrpSpPr/>
          <p:nvPr/>
        </p:nvGrpSpPr>
        <p:grpSpPr>
          <a:xfrm>
            <a:off x="685802" y="1806768"/>
            <a:ext cx="8658224" cy="1528104"/>
            <a:chOff x="685802" y="1806768"/>
            <a:chExt cx="8658224" cy="1528104"/>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8"/>
              <a:ext cx="8658224" cy="15281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A1EE4F00-3017-5D1D-2FE3-740F54103054}"/>
                </a:ext>
              </a:extLst>
            </p:cNvPr>
            <p:cNvPicPr>
              <a:picLocks noChangeAspect="1"/>
            </p:cNvPicPr>
            <p:nvPr/>
          </p:nvPicPr>
          <p:blipFill rotWithShape="1">
            <a:blip r:embed="rId3"/>
            <a:srcRect r="5113"/>
            <a:stretch/>
          </p:blipFill>
          <p:spPr>
            <a:xfrm>
              <a:off x="774948" y="1872934"/>
              <a:ext cx="8568061" cy="1376363"/>
            </a:xfrm>
            <a:prstGeom prst="rect">
              <a:avLst/>
            </a:prstGeom>
          </p:spPr>
        </p:pic>
      </p:grpSp>
    </p:spTree>
    <p:extLst>
      <p:ext uri="{BB962C8B-B14F-4D97-AF65-F5344CB8AC3E}">
        <p14:creationId xmlns:p14="http://schemas.microsoft.com/office/powerpoint/2010/main" val="17513265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the model and visualizing the history</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9" name="그룹 18"/>
          <p:cNvGrpSpPr/>
          <p:nvPr/>
        </p:nvGrpSpPr>
        <p:grpSpPr>
          <a:xfrm>
            <a:off x="685802" y="1806767"/>
            <a:ext cx="8658224" cy="3733421"/>
            <a:chOff x="685802" y="1806767"/>
            <a:chExt cx="8658224" cy="3733421"/>
          </a:xfrm>
        </p:grpSpPr>
        <p:sp>
          <p:nvSpPr>
            <p:cNvPr id="20"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28823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1" name="그룹 20">
              <a:extLst>
                <a:ext uri="{FF2B5EF4-FFF2-40B4-BE49-F238E27FC236}">
                  <a16:creationId xmlns="" xmlns:a16="http://schemas.microsoft.com/office/drawing/2014/main" id="{B324D817-A833-4FA0-BE0A-0BAB51A8B2D7}"/>
                </a:ext>
              </a:extLst>
            </p:cNvPr>
            <p:cNvGrpSpPr/>
            <p:nvPr/>
          </p:nvGrpSpPr>
          <p:grpSpPr>
            <a:xfrm>
              <a:off x="685802" y="4833156"/>
              <a:ext cx="8658224" cy="707032"/>
              <a:chOff x="559818" y="3081411"/>
              <a:chExt cx="8658224" cy="707032"/>
            </a:xfrm>
          </p:grpSpPr>
          <p:sp>
            <p:nvSpPr>
              <p:cNvPr id="23" name="모서리가 둥근 직사각형 4">
                <a:extLst>
                  <a:ext uri="{FF2B5EF4-FFF2-40B4-BE49-F238E27FC236}">
                    <a16:creationId xmlns="" xmlns:a16="http://schemas.microsoft.com/office/drawing/2014/main" id="{854CBF63-1B0D-4AF9-870F-15098C30AA34}"/>
                  </a:ext>
                </a:extLst>
              </p:cNvPr>
              <p:cNvSpPr/>
              <p:nvPr/>
            </p:nvSpPr>
            <p:spPr>
              <a:xfrm>
                <a:off x="559818" y="3081411"/>
                <a:ext cx="8658224" cy="7070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 xmlns:a16="http://schemas.microsoft.com/office/drawing/2014/main" id="{EE43CF08-10F0-444B-9A5D-453BA97C7E47}"/>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 xmlns:a16="http://schemas.microsoft.com/office/drawing/2014/main" id="{4700D237-E417-4F9E-ACD1-ECBB65956818}"/>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6" name="TextBox 25">
                <a:extLst>
                  <a:ext uri="{FF2B5EF4-FFF2-40B4-BE49-F238E27FC236}">
                    <a16:creationId xmlns="" xmlns:a16="http://schemas.microsoft.com/office/drawing/2014/main" id="{45405A38-F5D6-4CB1-9B8D-A8029F162DCD}"/>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verbose = 0 means no output. verbose = 1 to view the epochs.</a:t>
                </a:r>
              </a:p>
            </p:txBody>
          </p:sp>
        </p:grpSp>
      </p:grpSp>
      <p:pic>
        <p:nvPicPr>
          <p:cNvPr id="3" name="그림 2">
            <a:extLst>
              <a:ext uri="{FF2B5EF4-FFF2-40B4-BE49-F238E27FC236}">
                <a16:creationId xmlns="" xmlns:a16="http://schemas.microsoft.com/office/drawing/2014/main" id="{867727D7-88F0-FC31-B273-8FF0CA010EFC}"/>
              </a:ext>
            </a:extLst>
          </p:cNvPr>
          <p:cNvPicPr>
            <a:picLocks noChangeAspect="1"/>
          </p:cNvPicPr>
          <p:nvPr/>
        </p:nvPicPr>
        <p:blipFill rotWithShape="1">
          <a:blip r:embed="rId4"/>
          <a:srcRect r="3480" b="26167"/>
          <a:stretch/>
        </p:blipFill>
        <p:spPr>
          <a:xfrm>
            <a:off x="739775" y="1870429"/>
            <a:ext cx="8589786" cy="2818711"/>
          </a:xfrm>
          <a:prstGeom prst="rect">
            <a:avLst/>
          </a:prstGeom>
        </p:spPr>
      </p:pic>
    </p:spTree>
    <p:extLst>
      <p:ext uri="{BB962C8B-B14F-4D97-AF65-F5344CB8AC3E}">
        <p14:creationId xmlns:p14="http://schemas.microsoft.com/office/powerpoint/2010/main" val="38157854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the model and visualizing the history</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280B3D60-12C9-CACB-D8FB-FC7BF2984E0E}"/>
              </a:ext>
            </a:extLst>
          </p:cNvPr>
          <p:cNvGrpSpPr/>
          <p:nvPr/>
        </p:nvGrpSpPr>
        <p:grpSpPr>
          <a:xfrm>
            <a:off x="685802" y="1745807"/>
            <a:ext cx="8658224" cy="4570455"/>
            <a:chOff x="685802" y="1745807"/>
            <a:chExt cx="8658224" cy="4570455"/>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745807"/>
              <a:ext cx="8658224" cy="45704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F8B87E5F-CD6F-183F-5BBA-A586923B1CDE}"/>
                </a:ext>
              </a:extLst>
            </p:cNvPr>
            <p:cNvPicPr>
              <a:picLocks noChangeAspect="1"/>
            </p:cNvPicPr>
            <p:nvPr/>
          </p:nvPicPr>
          <p:blipFill rotWithShape="1">
            <a:blip r:embed="rId3"/>
            <a:srcRect r="7205"/>
            <a:stretch/>
          </p:blipFill>
          <p:spPr>
            <a:xfrm>
              <a:off x="762002" y="1814977"/>
              <a:ext cx="8581008" cy="1733550"/>
            </a:xfrm>
            <a:prstGeom prst="rect">
              <a:avLst/>
            </a:prstGeom>
          </p:spPr>
        </p:pic>
        <p:pic>
          <p:nvPicPr>
            <p:cNvPr id="5" name="그림 4">
              <a:extLst>
                <a:ext uri="{FF2B5EF4-FFF2-40B4-BE49-F238E27FC236}">
                  <a16:creationId xmlns="" xmlns:a16="http://schemas.microsoft.com/office/drawing/2014/main" id="{3F67B4B5-A9F8-8423-09AA-763E511BD8EA}"/>
                </a:ext>
              </a:extLst>
            </p:cNvPr>
            <p:cNvPicPr>
              <a:picLocks noChangeAspect="1"/>
            </p:cNvPicPr>
            <p:nvPr/>
          </p:nvPicPr>
          <p:blipFill>
            <a:blip r:embed="rId4"/>
            <a:stretch>
              <a:fillRect/>
            </a:stretch>
          </p:blipFill>
          <p:spPr>
            <a:xfrm>
              <a:off x="1921693" y="3598131"/>
              <a:ext cx="3358758" cy="2650270"/>
            </a:xfrm>
            <a:prstGeom prst="rect">
              <a:avLst/>
            </a:prstGeom>
          </p:spPr>
        </p:pic>
      </p:grpSp>
    </p:spTree>
    <p:extLst>
      <p:ext uri="{BB962C8B-B14F-4D97-AF65-F5344CB8AC3E}">
        <p14:creationId xmlns:p14="http://schemas.microsoft.com/office/powerpoint/2010/main" val="2390976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AND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recap, you can solve the OR problem by perceptron with the appropriate w values.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Now, the AND operation. The truth table is on the left, and the geometrical solution is the line that separates the units into two groups.</a:t>
            </a:r>
          </a:p>
        </p:txBody>
      </p:sp>
      <p:graphicFrame>
        <p:nvGraphicFramePr>
          <p:cNvPr id="13" name="표 12">
            <a:extLst>
              <a:ext uri="{FF2B5EF4-FFF2-40B4-BE49-F238E27FC236}">
                <a16:creationId xmlns="" xmlns:a16="http://schemas.microsoft.com/office/drawing/2014/main" id="{A0D1EAB9-11EF-4F4E-8EA9-BFF4DDF2861A}"/>
              </a:ext>
            </a:extLst>
          </p:cNvPr>
          <p:cNvGraphicFramePr>
            <a:graphicFrameLocks noGrp="1"/>
          </p:cNvGraphicFramePr>
          <p:nvPr>
            <p:extLst>
              <p:ext uri="{D42A27DB-BD31-4B8C-83A1-F6EECF244321}">
                <p14:modId xmlns:p14="http://schemas.microsoft.com/office/powerpoint/2010/main" val="52619921"/>
              </p:ext>
            </p:extLst>
          </p:nvPr>
        </p:nvGraphicFramePr>
        <p:xfrm>
          <a:off x="702940" y="2605590"/>
          <a:ext cx="3204356" cy="1381600"/>
        </p:xfrm>
        <a:graphic>
          <a:graphicData uri="http://schemas.openxmlformats.org/drawingml/2006/table">
            <a:tbl>
              <a:tblPr firstRow="1" bandRow="1">
                <a:tableStyleId>{5940675A-B579-460E-94D1-54222C63F5DA}</a:tableStyleId>
              </a:tblPr>
              <a:tblGrid>
                <a:gridCol w="924102">
                  <a:extLst>
                    <a:ext uri="{9D8B030D-6E8A-4147-A177-3AD203B41FA5}">
                      <a16:colId xmlns="" xmlns:a16="http://schemas.microsoft.com/office/drawing/2014/main" val="20000"/>
                    </a:ext>
                  </a:extLst>
                </a:gridCol>
                <a:gridCol w="924102">
                  <a:extLst>
                    <a:ext uri="{9D8B030D-6E8A-4147-A177-3AD203B41FA5}">
                      <a16:colId xmlns="" xmlns:a16="http://schemas.microsoft.com/office/drawing/2014/main" val="20001"/>
                    </a:ext>
                  </a:extLst>
                </a:gridCol>
                <a:gridCol w="1356152">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 operation</a:t>
                      </a:r>
                    </a:p>
                  </a:txBody>
                  <a:tcPr marL="72000" marR="7200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T</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162398071"/>
                  </a:ext>
                </a:extLst>
              </a:tr>
            </a:tbl>
          </a:graphicData>
        </a:graphic>
      </p:graphicFrame>
      <p:grpSp>
        <p:nvGrpSpPr>
          <p:cNvPr id="17" name="그룹 16">
            <a:extLst>
              <a:ext uri="{FF2B5EF4-FFF2-40B4-BE49-F238E27FC236}">
                <a16:creationId xmlns="" xmlns:a16="http://schemas.microsoft.com/office/drawing/2014/main" id="{DA692BFE-E11E-4F57-AEC8-B66F923C831B}"/>
              </a:ext>
            </a:extLst>
          </p:cNvPr>
          <p:cNvGrpSpPr/>
          <p:nvPr/>
        </p:nvGrpSpPr>
        <p:grpSpPr>
          <a:xfrm>
            <a:off x="4195328" y="2564904"/>
            <a:ext cx="4697660" cy="3458818"/>
            <a:chOff x="3727276" y="2605590"/>
            <a:chExt cx="4697660" cy="3458818"/>
          </a:xfrm>
        </p:grpSpPr>
        <p:sp>
          <p:nvSpPr>
            <p:cNvPr id="18" name="직사각형 17">
              <a:extLst>
                <a:ext uri="{FF2B5EF4-FFF2-40B4-BE49-F238E27FC236}">
                  <a16:creationId xmlns="" xmlns:a16="http://schemas.microsoft.com/office/drawing/2014/main" id="{CE41F86D-AFD5-45E4-9F51-A3B2C32C45E8}"/>
                </a:ext>
              </a:extLst>
            </p:cNvPr>
            <p:cNvSpPr/>
            <p:nvPr/>
          </p:nvSpPr>
          <p:spPr>
            <a:xfrm>
              <a:off x="3727276" y="2605590"/>
              <a:ext cx="4697660" cy="34588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19" name="그룹 18">
              <a:extLst>
                <a:ext uri="{FF2B5EF4-FFF2-40B4-BE49-F238E27FC236}">
                  <a16:creationId xmlns="" xmlns:a16="http://schemas.microsoft.com/office/drawing/2014/main" id="{E203B752-6274-462E-B122-AFC2FB8CF655}"/>
                </a:ext>
              </a:extLst>
            </p:cNvPr>
            <p:cNvGrpSpPr/>
            <p:nvPr/>
          </p:nvGrpSpPr>
          <p:grpSpPr>
            <a:xfrm>
              <a:off x="3907296" y="3486291"/>
              <a:ext cx="3605501" cy="2210961"/>
              <a:chOff x="1098984" y="2744351"/>
              <a:chExt cx="4032192" cy="2472616"/>
            </a:xfrm>
          </p:grpSpPr>
          <p:cxnSp>
            <p:nvCxnSpPr>
              <p:cNvPr id="21" name="직선 연결선 20">
                <a:extLst>
                  <a:ext uri="{FF2B5EF4-FFF2-40B4-BE49-F238E27FC236}">
                    <a16:creationId xmlns="" xmlns:a16="http://schemas.microsoft.com/office/drawing/2014/main" id="{24DDC27E-B1FF-49DF-A4A2-58B1315E8167}"/>
                  </a:ext>
                </a:extLst>
              </p:cNvPr>
              <p:cNvCxnSpPr>
                <a:cxnSpLocks/>
              </p:cNvCxnSpPr>
              <p:nvPr/>
            </p:nvCxnSpPr>
            <p:spPr>
              <a:xfrm>
                <a:off x="1747056" y="2780928"/>
                <a:ext cx="0" cy="2209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 xmlns:a16="http://schemas.microsoft.com/office/drawing/2014/main" id="{69B1F91B-EC18-4769-AD7F-A9B59F21E3D4}"/>
                  </a:ext>
                </a:extLst>
              </p:cNvPr>
              <p:cNvCxnSpPr/>
              <p:nvPr/>
            </p:nvCxnSpPr>
            <p:spPr>
              <a:xfrm>
                <a:off x="1747056" y="4990569"/>
                <a:ext cx="2700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 xmlns:a16="http://schemas.microsoft.com/office/drawing/2014/main" id="{9C267209-2918-4B2B-AEB9-9F492FD64F40}"/>
                  </a:ext>
                </a:extLst>
              </p:cNvPr>
              <p:cNvSpPr/>
              <p:nvPr/>
            </p:nvSpPr>
            <p:spPr>
              <a:xfrm>
                <a:off x="1643675" y="2760271"/>
                <a:ext cx="205201" cy="205201"/>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a:extLst>
                  <a:ext uri="{FF2B5EF4-FFF2-40B4-BE49-F238E27FC236}">
                    <a16:creationId xmlns="" xmlns:a16="http://schemas.microsoft.com/office/drawing/2014/main" id="{B9A40764-9C53-421D-A6D5-655CED0D7B4D}"/>
                  </a:ext>
                </a:extLst>
              </p:cNvPr>
              <p:cNvSpPr/>
              <p:nvPr/>
            </p:nvSpPr>
            <p:spPr>
              <a:xfrm>
                <a:off x="4313472" y="2744351"/>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a:extLst>
                  <a:ext uri="{FF2B5EF4-FFF2-40B4-BE49-F238E27FC236}">
                    <a16:creationId xmlns="" xmlns:a16="http://schemas.microsoft.com/office/drawing/2014/main" id="{AE0EC9B1-4C01-4C73-BD74-5F6C3466536B}"/>
                  </a:ext>
                </a:extLst>
              </p:cNvPr>
              <p:cNvSpPr/>
              <p:nvPr/>
            </p:nvSpPr>
            <p:spPr>
              <a:xfrm>
                <a:off x="1698288" y="4871855"/>
                <a:ext cx="205200" cy="205200"/>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타원 25">
                <a:extLst>
                  <a:ext uri="{FF2B5EF4-FFF2-40B4-BE49-F238E27FC236}">
                    <a16:creationId xmlns="" xmlns:a16="http://schemas.microsoft.com/office/drawing/2014/main" id="{96CBB47D-72AE-4C2E-8417-3D2BBFF6C7AB}"/>
                  </a:ext>
                </a:extLst>
              </p:cNvPr>
              <p:cNvSpPr/>
              <p:nvPr/>
            </p:nvSpPr>
            <p:spPr>
              <a:xfrm>
                <a:off x="4378396" y="4871855"/>
                <a:ext cx="205201" cy="205201"/>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 xmlns:a16="http://schemas.microsoft.com/office/drawing/2014/main" id="{BD2BACDA-D5D6-4BFD-B4DA-6E8C0D10E392}"/>
                  </a:ext>
                </a:extLst>
              </p:cNvPr>
              <p:cNvSpPr txBox="1"/>
              <p:nvPr/>
            </p:nvSpPr>
            <p:spPr>
              <a:xfrm>
                <a:off x="1098984"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sp>
            <p:nvSpPr>
              <p:cNvPr id="31" name="TextBox 30">
                <a:extLst>
                  <a:ext uri="{FF2B5EF4-FFF2-40B4-BE49-F238E27FC236}">
                    <a16:creationId xmlns="" xmlns:a16="http://schemas.microsoft.com/office/drawing/2014/main" id="{AB40749E-5FBE-4595-80FF-735F6E79F4F9}"/>
                  </a:ext>
                </a:extLst>
              </p:cNvPr>
              <p:cNvSpPr txBox="1"/>
              <p:nvPr/>
            </p:nvSpPr>
            <p:spPr>
              <a:xfrm>
                <a:off x="1098984"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(0,0)</a:t>
                </a:r>
                <a:endParaRPr lang="ko-KR" altLang="en-US" sz="1300" dirty="0"/>
              </a:p>
            </p:txBody>
          </p:sp>
          <p:sp>
            <p:nvSpPr>
              <p:cNvPr id="32" name="TextBox 31">
                <a:extLst>
                  <a:ext uri="{FF2B5EF4-FFF2-40B4-BE49-F238E27FC236}">
                    <a16:creationId xmlns="" xmlns:a16="http://schemas.microsoft.com/office/drawing/2014/main" id="{5098C472-B7E8-4CA0-9287-8790C52CAB00}"/>
                  </a:ext>
                </a:extLst>
              </p:cNvPr>
              <p:cNvSpPr txBox="1"/>
              <p:nvPr/>
            </p:nvSpPr>
            <p:spPr>
              <a:xfrm>
                <a:off x="4680176"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(1.1)</a:t>
                </a:r>
                <a:endParaRPr lang="ko-KR" altLang="en-US" sz="1300" dirty="0"/>
              </a:p>
            </p:txBody>
          </p:sp>
          <p:sp>
            <p:nvSpPr>
              <p:cNvPr id="33" name="TextBox 32">
                <a:extLst>
                  <a:ext uri="{FF2B5EF4-FFF2-40B4-BE49-F238E27FC236}">
                    <a16:creationId xmlns="" xmlns:a16="http://schemas.microsoft.com/office/drawing/2014/main" id="{AAD1E241-DCE5-4D07-B06F-C0F46242E759}"/>
                  </a:ext>
                </a:extLst>
              </p:cNvPr>
              <p:cNvSpPr txBox="1"/>
              <p:nvPr/>
            </p:nvSpPr>
            <p:spPr>
              <a:xfrm>
                <a:off x="4680176"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(1.0)</a:t>
                </a:r>
                <a:endParaRPr lang="ko-KR" altLang="en-US" sz="1300" dirty="0"/>
              </a:p>
            </p:txBody>
          </p:sp>
        </p:grpSp>
        <p:cxnSp>
          <p:nvCxnSpPr>
            <p:cNvPr id="20" name="직선 연결선 19">
              <a:extLst>
                <a:ext uri="{FF2B5EF4-FFF2-40B4-BE49-F238E27FC236}">
                  <a16:creationId xmlns="" xmlns:a16="http://schemas.microsoft.com/office/drawing/2014/main" id="{7213FA62-6320-4D13-AD0E-CFEC67ADA755}"/>
                </a:ext>
              </a:extLst>
            </p:cNvPr>
            <p:cNvCxnSpPr>
              <a:cxnSpLocks/>
            </p:cNvCxnSpPr>
            <p:nvPr/>
          </p:nvCxnSpPr>
          <p:spPr>
            <a:xfrm>
              <a:off x="4113613" y="2759471"/>
              <a:ext cx="4067675" cy="29300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2618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Testing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4" name="그룹 3">
            <a:extLst>
              <a:ext uri="{FF2B5EF4-FFF2-40B4-BE49-F238E27FC236}">
                <a16:creationId xmlns="" xmlns:a16="http://schemas.microsoft.com/office/drawing/2014/main" id="{2A1E6D44-25A5-6611-4868-354CE846CBAF}"/>
              </a:ext>
            </a:extLst>
          </p:cNvPr>
          <p:cNvGrpSpPr/>
          <p:nvPr/>
        </p:nvGrpSpPr>
        <p:grpSpPr>
          <a:xfrm>
            <a:off x="685802" y="1806768"/>
            <a:ext cx="8658224" cy="1003108"/>
            <a:chOff x="685802" y="1806768"/>
            <a:chExt cx="8658224" cy="1003108"/>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8"/>
              <a:ext cx="8658224" cy="10031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3F91D39B-FBF9-B9F3-B071-652E840DABC7}"/>
                </a:ext>
              </a:extLst>
            </p:cNvPr>
            <p:cNvPicPr>
              <a:picLocks noChangeAspect="1"/>
            </p:cNvPicPr>
            <p:nvPr/>
          </p:nvPicPr>
          <p:blipFill rotWithShape="1">
            <a:blip r:embed="rId3"/>
            <a:srcRect r="6677"/>
            <a:stretch/>
          </p:blipFill>
          <p:spPr>
            <a:xfrm>
              <a:off x="713212" y="1894903"/>
              <a:ext cx="8629797" cy="846963"/>
            </a:xfrm>
            <a:prstGeom prst="rect">
              <a:avLst/>
            </a:prstGeom>
          </p:spPr>
        </p:pic>
      </p:grpSp>
    </p:spTree>
    <p:extLst>
      <p:ext uri="{BB962C8B-B14F-4D97-AF65-F5344CB8AC3E}">
        <p14:creationId xmlns:p14="http://schemas.microsoft.com/office/powerpoint/2010/main" val="22073129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cxnSp>
        <p:nvCxnSpPr>
          <p:cNvPr id="10" name="Google Shape;120;p21">
            <a:extLst>
              <a:ext uri="{FF2B5EF4-FFF2-40B4-BE49-F238E27FC236}">
                <a16:creationId xmlns="" xmlns:a16="http://schemas.microsoft.com/office/drawing/2014/main" id="{910E41BF-2A66-40AB-A213-C0256CE9B5BC}"/>
              </a:ext>
            </a:extLst>
          </p:cNvPr>
          <p:cNvCxnSpPr>
            <a:cxnSpLocks/>
          </p:cNvCxnSpPr>
          <p:nvPr/>
        </p:nvCxnSpPr>
        <p:spPr>
          <a:xfrm flipH="1" flipV="1">
            <a:off x="3740030" y="2432437"/>
            <a:ext cx="0" cy="636482"/>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Google Shape;121;p21">
            <a:extLst>
              <a:ext uri="{FF2B5EF4-FFF2-40B4-BE49-F238E27FC236}">
                <a16:creationId xmlns="" xmlns:a16="http://schemas.microsoft.com/office/drawing/2014/main" id="{4E8FFC82-28CE-47F2-91DE-B31FD55A2BD4}"/>
              </a:ext>
            </a:extLst>
          </p:cNvPr>
          <p:cNvCxnSpPr>
            <a:cxnSpLocks/>
          </p:cNvCxnSpPr>
          <p:nvPr/>
        </p:nvCxnSpPr>
        <p:spPr>
          <a:xfrm flipV="1">
            <a:off x="3740028" y="3706772"/>
            <a:ext cx="0" cy="637853"/>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Google Shape;128;p21">
                <a:extLst>
                  <a:ext uri="{FF2B5EF4-FFF2-40B4-BE49-F238E27FC236}">
                    <a16:creationId xmlns="" xmlns:a16="http://schemas.microsoft.com/office/drawing/2014/main" id="{D5186632-F3A4-49FE-A77B-3F746CF5FF6B}"/>
                  </a:ext>
                </a:extLst>
              </p:cNvPr>
              <p:cNvSpPr txBox="1"/>
              <p:nvPr/>
            </p:nvSpPr>
            <p:spPr>
              <a:xfrm>
                <a:off x="3112192" y="2060849"/>
                <a:ext cx="1255672" cy="340279"/>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sym typeface="Montserrat"/>
                            </a:rPr>
                          </m:ctrlPr>
                        </m:sSubPr>
                        <m:e>
                          <m:r>
                            <a:rPr lang="en-US" altLang="ko-KR" i="1">
                              <a:solidFill>
                                <a:srgbClr val="FF0000"/>
                              </a:solidFill>
                              <a:latin typeface="Cambria Math" panose="02040503050406030204" pitchFamily="18" charset="0"/>
                              <a:cs typeface="Times New Roman" panose="02020603050405020304" pitchFamily="18" charset="0"/>
                              <a:sym typeface="Montserrat"/>
                            </a:rPr>
                            <m:t>𝑌</m:t>
                          </m:r>
                        </m:e>
                        <m:sub>
                          <m:r>
                            <a:rPr lang="en-US" altLang="ko-KR" i="1">
                              <a:solidFill>
                                <a:srgbClr val="FF0000"/>
                              </a:solidFill>
                              <a:latin typeface="Cambria Math" panose="02040503050406030204" pitchFamily="18" charset="0"/>
                              <a:cs typeface="Times New Roman" panose="02020603050405020304" pitchFamily="18" charset="0"/>
                              <a:sym typeface="Montserrat"/>
                            </a:rPr>
                            <m:t>𝑡</m:t>
                          </m:r>
                          <m:r>
                            <a:rPr lang="en-US" altLang="ko-KR" i="1">
                              <a:solidFill>
                                <a:srgbClr val="FF0000"/>
                              </a:solidFill>
                              <a:latin typeface="Cambria Math" panose="02040503050406030204" pitchFamily="18" charset="0"/>
                              <a:cs typeface="Times New Roman" panose="02020603050405020304" pitchFamily="18" charset="0"/>
                              <a:sym typeface="Montserrat"/>
                            </a:rPr>
                            <m:t>−1</m:t>
                          </m:r>
                        </m:sub>
                      </m:sSub>
                    </m:oMath>
                  </m:oMathPara>
                </a14:m>
                <a:endParaRPr dirty="0">
                  <a:solidFill>
                    <a:srgbClr val="FF000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15" name="Google Shape;128;p21">
                <a:extLst>
                  <a:ext uri="{FF2B5EF4-FFF2-40B4-BE49-F238E27FC236}">
                    <a16:creationId xmlns:a16="http://schemas.microsoft.com/office/drawing/2014/main" xmlns="" xmlns:a14="http://schemas.microsoft.com/office/drawing/2010/main" id="{D5186632-F3A4-49FE-A77B-3F746CF5FF6B}"/>
                  </a:ext>
                </a:extLst>
              </p:cNvPr>
              <p:cNvSpPr txBox="1">
                <a:spLocks noRot="1" noChangeAspect="1" noMove="1" noResize="1" noEditPoints="1" noAdjustHandles="1" noChangeArrowheads="1" noChangeShapeType="1" noTextEdit="1"/>
              </p:cNvSpPr>
              <p:nvPr/>
            </p:nvSpPr>
            <p:spPr>
              <a:xfrm>
                <a:off x="3112192" y="2060849"/>
                <a:ext cx="1255672" cy="340279"/>
              </a:xfrm>
              <a:prstGeom prst="rect">
                <a:avLst/>
              </a:prstGeom>
              <a:blipFill rotWithShape="0">
                <a:blip r:embed="rId3"/>
                <a:stretch>
                  <a:fillRect/>
                </a:stretch>
              </a:blipFill>
              <a:ln>
                <a:noFill/>
              </a:ln>
            </p:spPr>
            <p:txBody>
              <a:bodyPr/>
              <a:lstStyle/>
              <a:p>
                <a:r>
                  <a:rPr lang="en-US">
                    <a:noFill/>
                  </a:rPr>
                  <a:t> </a:t>
                </a:r>
              </a:p>
            </p:txBody>
          </p:sp>
        </mc:Fallback>
      </mc:AlternateContent>
      <p:cxnSp>
        <p:nvCxnSpPr>
          <p:cNvPr id="16" name="Google Shape;120;p21">
            <a:extLst>
              <a:ext uri="{FF2B5EF4-FFF2-40B4-BE49-F238E27FC236}">
                <a16:creationId xmlns="" xmlns:a16="http://schemas.microsoft.com/office/drawing/2014/main" id="{D07B91ED-8224-43D6-BDBE-05678000DB87}"/>
              </a:ext>
            </a:extLst>
          </p:cNvPr>
          <p:cNvCxnSpPr>
            <a:cxnSpLocks/>
          </p:cNvCxnSpPr>
          <p:nvPr/>
        </p:nvCxnSpPr>
        <p:spPr>
          <a:xfrm flipH="1" flipV="1">
            <a:off x="5194813" y="2432862"/>
            <a:ext cx="0" cy="636482"/>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Google Shape;121;p21">
            <a:extLst>
              <a:ext uri="{FF2B5EF4-FFF2-40B4-BE49-F238E27FC236}">
                <a16:creationId xmlns="" xmlns:a16="http://schemas.microsoft.com/office/drawing/2014/main" id="{7F641CDA-D923-4862-B823-7594E9BDFB95}"/>
              </a:ext>
            </a:extLst>
          </p:cNvPr>
          <p:cNvCxnSpPr>
            <a:cxnSpLocks/>
            <a:stCxn id="18" idx="0"/>
          </p:cNvCxnSpPr>
          <p:nvPr/>
        </p:nvCxnSpPr>
        <p:spPr>
          <a:xfrm flipV="1">
            <a:off x="5194811" y="3707197"/>
            <a:ext cx="0" cy="637853"/>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Google Shape;126;p21">
                <a:extLst>
                  <a:ext uri="{FF2B5EF4-FFF2-40B4-BE49-F238E27FC236}">
                    <a16:creationId xmlns="" xmlns:a16="http://schemas.microsoft.com/office/drawing/2014/main" id="{0F108912-82FF-4D91-8144-59357B4D7C4C}"/>
                  </a:ext>
                </a:extLst>
              </p:cNvPr>
              <p:cNvSpPr txBox="1"/>
              <p:nvPr/>
            </p:nvSpPr>
            <p:spPr>
              <a:xfrm>
                <a:off x="4637351" y="4338979"/>
                <a:ext cx="1114919" cy="299763"/>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ar-AE" altLang="ko-KR" i="1" smtClean="0">
                              <a:solidFill>
                                <a:srgbClr val="193EB0"/>
                              </a:solidFill>
                              <a:latin typeface="Cambria Math" panose="02040503050406030204" pitchFamily="18" charset="0"/>
                              <a:cs typeface="Times New Roman" panose="02020603050405020304" pitchFamily="18" charset="0"/>
                              <a:sym typeface="Montserrat"/>
                            </a:rPr>
                          </m:ctrlPr>
                        </m:sSubPr>
                        <m:e>
                          <m:r>
                            <a:rPr lang="ko-KR" altLang="ar-AE" i="1">
                              <a:solidFill>
                                <a:srgbClr val="193EB0"/>
                              </a:solidFill>
                              <a:latin typeface="Cambria Math" panose="02040503050406030204" pitchFamily="18" charset="0"/>
                              <a:cs typeface="Times New Roman" panose="02020603050405020304" pitchFamily="18" charset="0"/>
                              <a:sym typeface="Montserrat"/>
                            </a:rPr>
                            <m:t>𝑋</m:t>
                          </m:r>
                        </m:e>
                        <m:sub>
                          <m:r>
                            <a:rPr lang="ko-KR" altLang="ar-AE" i="1">
                              <a:solidFill>
                                <a:srgbClr val="193EB0"/>
                              </a:solidFill>
                              <a:latin typeface="Cambria Math" panose="02040503050406030204" pitchFamily="18" charset="0"/>
                              <a:cs typeface="Times New Roman" panose="02020603050405020304" pitchFamily="18" charset="0"/>
                              <a:sym typeface="Montserrat"/>
                            </a:rPr>
                            <m:t>𝑡</m:t>
                          </m:r>
                        </m:sub>
                      </m:sSub>
                    </m:oMath>
                  </m:oMathPara>
                </a14:m>
                <a:endParaRPr lang="ar-AE" dirty="0">
                  <a:solidFill>
                    <a:srgbClr val="193EB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18" name="Google Shape;126;p21">
                <a:extLst>
                  <a:ext uri="{FF2B5EF4-FFF2-40B4-BE49-F238E27FC236}">
                    <a16:creationId xmlns:a16="http://schemas.microsoft.com/office/drawing/2014/main" xmlns="" xmlns:a14="http://schemas.microsoft.com/office/drawing/2010/main" id="{0F108912-82FF-4D91-8144-59357B4D7C4C}"/>
                  </a:ext>
                </a:extLst>
              </p:cNvPr>
              <p:cNvSpPr txBox="1">
                <a:spLocks noRot="1" noChangeAspect="1" noMove="1" noResize="1" noEditPoints="1" noAdjustHandles="1" noChangeArrowheads="1" noChangeShapeType="1" noTextEdit="1"/>
              </p:cNvSpPr>
              <p:nvPr/>
            </p:nvSpPr>
            <p:spPr>
              <a:xfrm>
                <a:off x="4637351" y="4338979"/>
                <a:ext cx="1114919" cy="299763"/>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128;p21">
                <a:extLst>
                  <a:ext uri="{FF2B5EF4-FFF2-40B4-BE49-F238E27FC236}">
                    <a16:creationId xmlns="" xmlns:a16="http://schemas.microsoft.com/office/drawing/2014/main" id="{CC393885-C241-4A8B-93B4-8EB8E530742F}"/>
                  </a:ext>
                </a:extLst>
              </p:cNvPr>
              <p:cNvSpPr txBox="1"/>
              <p:nvPr/>
            </p:nvSpPr>
            <p:spPr>
              <a:xfrm>
                <a:off x="4566975" y="2061274"/>
                <a:ext cx="1255672" cy="340279"/>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sym typeface="Montserrat"/>
                            </a:rPr>
                          </m:ctrlPr>
                        </m:sSubPr>
                        <m:e>
                          <m:r>
                            <a:rPr lang="en-US" altLang="ko-KR" i="1">
                              <a:solidFill>
                                <a:srgbClr val="FF0000"/>
                              </a:solidFill>
                              <a:latin typeface="Cambria Math" panose="02040503050406030204" pitchFamily="18" charset="0"/>
                              <a:cs typeface="Times New Roman" panose="02020603050405020304" pitchFamily="18" charset="0"/>
                              <a:sym typeface="Montserrat"/>
                            </a:rPr>
                            <m:t>𝑌</m:t>
                          </m:r>
                        </m:e>
                        <m:sub>
                          <m:r>
                            <a:rPr lang="en-US" altLang="ko-KR" i="1">
                              <a:solidFill>
                                <a:srgbClr val="FF0000"/>
                              </a:solidFill>
                              <a:latin typeface="Cambria Math" panose="02040503050406030204" pitchFamily="18" charset="0"/>
                              <a:cs typeface="Times New Roman" panose="02020603050405020304" pitchFamily="18" charset="0"/>
                              <a:sym typeface="Montserrat"/>
                            </a:rPr>
                            <m:t>𝑡</m:t>
                          </m:r>
                        </m:sub>
                      </m:sSub>
                    </m:oMath>
                  </m:oMathPara>
                </a14:m>
                <a:endParaRPr dirty="0">
                  <a:solidFill>
                    <a:srgbClr val="FF000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19" name="Google Shape;128;p21">
                <a:extLst>
                  <a:ext uri="{FF2B5EF4-FFF2-40B4-BE49-F238E27FC236}">
                    <a16:creationId xmlns:a16="http://schemas.microsoft.com/office/drawing/2014/main" xmlns="" xmlns:a14="http://schemas.microsoft.com/office/drawing/2010/main" id="{CC393885-C241-4A8B-93B4-8EB8E530742F}"/>
                  </a:ext>
                </a:extLst>
              </p:cNvPr>
              <p:cNvSpPr txBox="1">
                <a:spLocks noRot="1" noChangeAspect="1" noMove="1" noResize="1" noEditPoints="1" noAdjustHandles="1" noChangeArrowheads="1" noChangeShapeType="1" noTextEdit="1"/>
              </p:cNvSpPr>
              <p:nvPr/>
            </p:nvSpPr>
            <p:spPr>
              <a:xfrm>
                <a:off x="4566975" y="2061274"/>
                <a:ext cx="1255672" cy="340279"/>
              </a:xfrm>
              <a:prstGeom prst="rect">
                <a:avLst/>
              </a:prstGeom>
              <a:blipFill rotWithShape="0">
                <a:blip r:embed="rId5"/>
                <a:stretch>
                  <a:fillRect/>
                </a:stretch>
              </a:blipFill>
              <a:ln>
                <a:noFill/>
              </a:ln>
            </p:spPr>
            <p:txBody>
              <a:bodyPr/>
              <a:lstStyle/>
              <a:p>
                <a:r>
                  <a:rPr lang="en-US">
                    <a:noFill/>
                  </a:rPr>
                  <a:t> </a:t>
                </a:r>
              </a:p>
            </p:txBody>
          </p:sp>
        </mc:Fallback>
      </mc:AlternateContent>
      <p:cxnSp>
        <p:nvCxnSpPr>
          <p:cNvPr id="20" name="Google Shape;120;p21">
            <a:extLst>
              <a:ext uri="{FF2B5EF4-FFF2-40B4-BE49-F238E27FC236}">
                <a16:creationId xmlns="" xmlns:a16="http://schemas.microsoft.com/office/drawing/2014/main" id="{DE5C0356-B3B2-4351-98C5-48A9207BD677}"/>
              </a:ext>
            </a:extLst>
          </p:cNvPr>
          <p:cNvCxnSpPr>
            <a:cxnSpLocks/>
          </p:cNvCxnSpPr>
          <p:nvPr/>
        </p:nvCxnSpPr>
        <p:spPr>
          <a:xfrm flipH="1" flipV="1">
            <a:off x="6656736" y="2432436"/>
            <a:ext cx="0" cy="636482"/>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Google Shape;121;p21">
            <a:extLst>
              <a:ext uri="{FF2B5EF4-FFF2-40B4-BE49-F238E27FC236}">
                <a16:creationId xmlns="" xmlns:a16="http://schemas.microsoft.com/office/drawing/2014/main" id="{EBA59052-3B59-4759-B6EF-9C2BCECFD3AC}"/>
              </a:ext>
            </a:extLst>
          </p:cNvPr>
          <p:cNvCxnSpPr>
            <a:cxnSpLocks/>
            <a:stCxn id="22" idx="0"/>
          </p:cNvCxnSpPr>
          <p:nvPr/>
        </p:nvCxnSpPr>
        <p:spPr>
          <a:xfrm flipV="1">
            <a:off x="6656734" y="3706771"/>
            <a:ext cx="0" cy="637853"/>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Google Shape;126;p21">
                <a:extLst>
                  <a:ext uri="{FF2B5EF4-FFF2-40B4-BE49-F238E27FC236}">
                    <a16:creationId xmlns="" xmlns:a16="http://schemas.microsoft.com/office/drawing/2014/main" id="{5C7CE2A0-E36D-4247-9C8D-DE85589B767F}"/>
                  </a:ext>
                </a:extLst>
              </p:cNvPr>
              <p:cNvSpPr txBox="1"/>
              <p:nvPr/>
            </p:nvSpPr>
            <p:spPr>
              <a:xfrm>
                <a:off x="6099275" y="4338552"/>
                <a:ext cx="1114919" cy="299763"/>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ar-AE" altLang="ko-KR" i="1" smtClean="0">
                              <a:solidFill>
                                <a:srgbClr val="193EB0"/>
                              </a:solidFill>
                              <a:latin typeface="Cambria Math" panose="02040503050406030204" pitchFamily="18" charset="0"/>
                              <a:cs typeface="Times New Roman" panose="02020603050405020304" pitchFamily="18" charset="0"/>
                              <a:sym typeface="Montserrat"/>
                            </a:rPr>
                          </m:ctrlPr>
                        </m:sSubPr>
                        <m:e>
                          <m:r>
                            <a:rPr lang="ko-KR" altLang="ar-AE" i="1">
                              <a:solidFill>
                                <a:srgbClr val="193EB0"/>
                              </a:solidFill>
                              <a:latin typeface="Cambria Math" panose="02040503050406030204" pitchFamily="18" charset="0"/>
                              <a:cs typeface="Times New Roman" panose="02020603050405020304" pitchFamily="18" charset="0"/>
                              <a:sym typeface="Montserrat"/>
                            </a:rPr>
                            <m:t>𝑋</m:t>
                          </m:r>
                        </m:e>
                        <m:sub>
                          <m:r>
                            <a:rPr lang="ko-KR" altLang="ar-AE" i="1">
                              <a:solidFill>
                                <a:srgbClr val="193EB0"/>
                              </a:solidFill>
                              <a:latin typeface="Cambria Math" panose="02040503050406030204" pitchFamily="18" charset="0"/>
                              <a:cs typeface="Times New Roman" panose="02020603050405020304" pitchFamily="18" charset="0"/>
                              <a:sym typeface="Montserrat"/>
                            </a:rPr>
                            <m:t>𝑡</m:t>
                          </m:r>
                          <m:r>
                            <a:rPr lang="ar-AE" altLang="ko-KR" i="1">
                              <a:solidFill>
                                <a:srgbClr val="193EB0"/>
                              </a:solidFill>
                              <a:latin typeface="Cambria Math" panose="02040503050406030204" pitchFamily="18" charset="0"/>
                              <a:cs typeface="Times New Roman" panose="02020603050405020304" pitchFamily="18" charset="0"/>
                              <a:sym typeface="Montserrat"/>
                            </a:rPr>
                            <m:t>+</m:t>
                          </m:r>
                          <m:r>
                            <a:rPr lang="ar-AE" altLang="ko-KR" i="1">
                              <a:solidFill>
                                <a:srgbClr val="193EB0"/>
                              </a:solidFill>
                              <a:latin typeface="Cambria Math" panose="02040503050406030204" pitchFamily="18" charset="0"/>
                              <a:cs typeface="Times New Roman" panose="02020603050405020304" pitchFamily="18" charset="0"/>
                              <a:sym typeface="Montserrat"/>
                            </a:rPr>
                            <m:t>1</m:t>
                          </m:r>
                        </m:sub>
                      </m:sSub>
                    </m:oMath>
                  </m:oMathPara>
                </a14:m>
                <a:endParaRPr lang="ar-AE" dirty="0">
                  <a:solidFill>
                    <a:srgbClr val="193EB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22" name="Google Shape;126;p21">
                <a:extLst>
                  <a:ext uri="{FF2B5EF4-FFF2-40B4-BE49-F238E27FC236}">
                    <a16:creationId xmlns:a16="http://schemas.microsoft.com/office/drawing/2014/main" xmlns="" xmlns:a14="http://schemas.microsoft.com/office/drawing/2010/main" id="{5C7CE2A0-E36D-4247-9C8D-DE85589B767F}"/>
                  </a:ext>
                </a:extLst>
              </p:cNvPr>
              <p:cNvSpPr txBox="1">
                <a:spLocks noRot="1" noChangeAspect="1" noMove="1" noResize="1" noEditPoints="1" noAdjustHandles="1" noChangeArrowheads="1" noChangeShapeType="1" noTextEdit="1"/>
              </p:cNvSpPr>
              <p:nvPr/>
            </p:nvSpPr>
            <p:spPr>
              <a:xfrm>
                <a:off x="6099275" y="4338552"/>
                <a:ext cx="1114919" cy="299763"/>
              </a:xfrm>
              <a:prstGeom prst="rect">
                <a:avLst/>
              </a:prstGeom>
              <a:blipFill rotWithShape="0">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Google Shape;128;p21">
                <a:extLst>
                  <a:ext uri="{FF2B5EF4-FFF2-40B4-BE49-F238E27FC236}">
                    <a16:creationId xmlns="" xmlns:a16="http://schemas.microsoft.com/office/drawing/2014/main" id="{E90BB92D-A537-4E42-9C3E-8687DA7D3D96}"/>
                  </a:ext>
                </a:extLst>
              </p:cNvPr>
              <p:cNvSpPr txBox="1"/>
              <p:nvPr/>
            </p:nvSpPr>
            <p:spPr>
              <a:xfrm>
                <a:off x="6028898" y="2060848"/>
                <a:ext cx="1255672" cy="340279"/>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sym typeface="Montserrat"/>
                            </a:rPr>
                          </m:ctrlPr>
                        </m:sSubPr>
                        <m:e>
                          <m:r>
                            <a:rPr lang="en-US" altLang="ko-KR" i="1">
                              <a:solidFill>
                                <a:srgbClr val="FF0000"/>
                              </a:solidFill>
                              <a:latin typeface="Cambria Math" panose="02040503050406030204" pitchFamily="18" charset="0"/>
                              <a:cs typeface="Times New Roman" panose="02020603050405020304" pitchFamily="18" charset="0"/>
                              <a:sym typeface="Montserrat"/>
                            </a:rPr>
                            <m:t>𝑌</m:t>
                          </m:r>
                        </m:e>
                        <m:sub>
                          <m:r>
                            <a:rPr lang="en-US" altLang="ko-KR" i="1">
                              <a:solidFill>
                                <a:srgbClr val="FF0000"/>
                              </a:solidFill>
                              <a:latin typeface="Cambria Math" panose="02040503050406030204" pitchFamily="18" charset="0"/>
                              <a:cs typeface="Times New Roman" panose="02020603050405020304" pitchFamily="18" charset="0"/>
                              <a:sym typeface="Montserrat"/>
                            </a:rPr>
                            <m:t>𝑡</m:t>
                          </m:r>
                          <m:r>
                            <a:rPr lang="en-US" altLang="ko-KR" i="1">
                              <a:solidFill>
                                <a:srgbClr val="FF0000"/>
                              </a:solidFill>
                              <a:latin typeface="Cambria Math" panose="02040503050406030204" pitchFamily="18" charset="0"/>
                              <a:cs typeface="Times New Roman" panose="02020603050405020304" pitchFamily="18" charset="0"/>
                              <a:sym typeface="Montserrat"/>
                            </a:rPr>
                            <m:t>+</m:t>
                          </m:r>
                          <m:r>
                            <a:rPr lang="en-US" altLang="ko-KR" i="1">
                              <a:solidFill>
                                <a:srgbClr val="FF0000"/>
                              </a:solidFill>
                              <a:latin typeface="Cambria Math" panose="02040503050406030204" pitchFamily="18" charset="0"/>
                              <a:cs typeface="Times New Roman" panose="02020603050405020304" pitchFamily="18" charset="0"/>
                              <a:sym typeface="Montserrat"/>
                            </a:rPr>
                            <m:t>1</m:t>
                          </m:r>
                        </m:sub>
                      </m:sSub>
                    </m:oMath>
                  </m:oMathPara>
                </a14:m>
                <a:endParaRPr dirty="0">
                  <a:solidFill>
                    <a:srgbClr val="FF000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23" name="Google Shape;128;p21">
                <a:extLst>
                  <a:ext uri="{FF2B5EF4-FFF2-40B4-BE49-F238E27FC236}">
                    <a16:creationId xmlns:a16="http://schemas.microsoft.com/office/drawing/2014/main" xmlns="" xmlns:a14="http://schemas.microsoft.com/office/drawing/2010/main" id="{E90BB92D-A537-4E42-9C3E-8687DA7D3D96}"/>
                  </a:ext>
                </a:extLst>
              </p:cNvPr>
              <p:cNvSpPr txBox="1">
                <a:spLocks noRot="1" noChangeAspect="1" noMove="1" noResize="1" noEditPoints="1" noAdjustHandles="1" noChangeArrowheads="1" noChangeShapeType="1" noTextEdit="1"/>
              </p:cNvSpPr>
              <p:nvPr/>
            </p:nvSpPr>
            <p:spPr>
              <a:xfrm>
                <a:off x="6028898" y="2060848"/>
                <a:ext cx="1255672" cy="340279"/>
              </a:xfrm>
              <a:prstGeom prst="rect">
                <a:avLst/>
              </a:prstGeom>
              <a:blipFill rotWithShape="0">
                <a:blip r:embed="rId7"/>
                <a:stretch>
                  <a:fillRect/>
                </a:stretch>
              </a:blipFill>
              <a:ln>
                <a:noFill/>
              </a:ln>
            </p:spPr>
            <p:txBody>
              <a:bodyPr/>
              <a:lstStyle/>
              <a:p>
                <a:r>
                  <a:rPr lang="en-US">
                    <a:noFill/>
                  </a:rPr>
                  <a:t> </a:t>
                </a:r>
              </a:p>
            </p:txBody>
          </p:sp>
        </mc:Fallback>
      </mc:AlternateContent>
      <p:sp>
        <p:nvSpPr>
          <p:cNvPr id="24" name="직사각형 23">
            <a:extLst>
              <a:ext uri="{FF2B5EF4-FFF2-40B4-BE49-F238E27FC236}">
                <a16:creationId xmlns="" xmlns:a16="http://schemas.microsoft.com/office/drawing/2014/main" id="{7E4C63FA-5BA8-4E23-AB7B-656C3F4DA87B}"/>
              </a:ext>
            </a:extLst>
          </p:cNvPr>
          <p:cNvSpPr/>
          <p:nvPr/>
        </p:nvSpPr>
        <p:spPr>
          <a:xfrm>
            <a:off x="3259128" y="3068495"/>
            <a:ext cx="956779" cy="637853"/>
          </a:xfrm>
          <a:prstGeom prst="rect">
            <a:avLst/>
          </a:prstGeom>
          <a:solidFill>
            <a:schemeClr val="bg1">
              <a:lumMod val="50000"/>
              <a:alpha val="2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5" name="직사각형 24">
            <a:extLst>
              <a:ext uri="{FF2B5EF4-FFF2-40B4-BE49-F238E27FC236}">
                <a16:creationId xmlns="" xmlns:a16="http://schemas.microsoft.com/office/drawing/2014/main" id="{29681ED2-57BA-4E16-9073-4ACB82C39D7C}"/>
              </a:ext>
            </a:extLst>
          </p:cNvPr>
          <p:cNvSpPr/>
          <p:nvPr/>
        </p:nvSpPr>
        <p:spPr>
          <a:xfrm>
            <a:off x="4721050" y="3075730"/>
            <a:ext cx="956779" cy="637853"/>
          </a:xfrm>
          <a:prstGeom prst="rect">
            <a:avLst/>
          </a:prstGeom>
          <a:solidFill>
            <a:schemeClr val="bg1">
              <a:lumMod val="50000"/>
              <a:alpha val="2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6" name="자유형: 도형 120">
            <a:extLst>
              <a:ext uri="{FF2B5EF4-FFF2-40B4-BE49-F238E27FC236}">
                <a16:creationId xmlns="" xmlns:a16="http://schemas.microsoft.com/office/drawing/2014/main" id="{47CF886E-19BF-4067-9268-1A63AA39B059}"/>
              </a:ext>
            </a:extLst>
          </p:cNvPr>
          <p:cNvSpPr/>
          <p:nvPr/>
        </p:nvSpPr>
        <p:spPr>
          <a:xfrm>
            <a:off x="3745170" y="2702154"/>
            <a:ext cx="1265257" cy="1437727"/>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solidFill>
                <a:schemeClr val="tx1"/>
              </a:solidFill>
            </a:endParaRPr>
          </a:p>
        </p:txBody>
      </p:sp>
      <p:sp>
        <p:nvSpPr>
          <p:cNvPr id="30" name="직사각형 29">
            <a:extLst>
              <a:ext uri="{FF2B5EF4-FFF2-40B4-BE49-F238E27FC236}">
                <a16:creationId xmlns="" xmlns:a16="http://schemas.microsoft.com/office/drawing/2014/main" id="{232C12CB-1F7B-4387-9D6E-850F5D09B6D9}"/>
              </a:ext>
            </a:extLst>
          </p:cNvPr>
          <p:cNvSpPr/>
          <p:nvPr/>
        </p:nvSpPr>
        <p:spPr>
          <a:xfrm>
            <a:off x="6178345" y="3071785"/>
            <a:ext cx="956779" cy="637853"/>
          </a:xfrm>
          <a:prstGeom prst="rect">
            <a:avLst/>
          </a:prstGeom>
          <a:solidFill>
            <a:schemeClr val="bg1">
              <a:lumMod val="50000"/>
              <a:alpha val="2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1" name="자유형: 도형 122">
            <a:extLst>
              <a:ext uri="{FF2B5EF4-FFF2-40B4-BE49-F238E27FC236}">
                <a16:creationId xmlns="" xmlns:a16="http://schemas.microsoft.com/office/drawing/2014/main" id="{9B874D2F-B77D-4F39-B647-16D33AB57D25}"/>
              </a:ext>
            </a:extLst>
          </p:cNvPr>
          <p:cNvSpPr/>
          <p:nvPr/>
        </p:nvSpPr>
        <p:spPr>
          <a:xfrm>
            <a:off x="5199438" y="2702154"/>
            <a:ext cx="1265257" cy="1437727"/>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solidFill>
                <a:schemeClr val="tx1"/>
              </a:solidFill>
            </a:endParaRPr>
          </a:p>
        </p:txBody>
      </p:sp>
      <p:sp>
        <p:nvSpPr>
          <p:cNvPr id="32" name="자유형: 도형 123">
            <a:extLst>
              <a:ext uri="{FF2B5EF4-FFF2-40B4-BE49-F238E27FC236}">
                <a16:creationId xmlns="" xmlns:a16="http://schemas.microsoft.com/office/drawing/2014/main" id="{98AE54C7-8A08-4089-96BD-264426DE447F}"/>
              </a:ext>
            </a:extLst>
          </p:cNvPr>
          <p:cNvSpPr/>
          <p:nvPr/>
        </p:nvSpPr>
        <p:spPr>
          <a:xfrm>
            <a:off x="6661361" y="2703984"/>
            <a:ext cx="1265257" cy="1437727"/>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sp>
        <p:nvSpPr>
          <p:cNvPr id="33" name="자유형: 도형 124">
            <a:extLst>
              <a:ext uri="{FF2B5EF4-FFF2-40B4-BE49-F238E27FC236}">
                <a16:creationId xmlns="" xmlns:a16="http://schemas.microsoft.com/office/drawing/2014/main" id="{25302178-6A68-4631-AC91-27ECBA3816A3}"/>
              </a:ext>
            </a:extLst>
          </p:cNvPr>
          <p:cNvSpPr/>
          <p:nvPr/>
        </p:nvSpPr>
        <p:spPr>
          <a:xfrm>
            <a:off x="2284697" y="2698297"/>
            <a:ext cx="1265257" cy="1437727"/>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solidFill>
                <a:schemeClr val="tx1"/>
              </a:solidFill>
            </a:endParaRPr>
          </a:p>
        </p:txBody>
      </p:sp>
      <p:sp>
        <p:nvSpPr>
          <p:cNvPr id="34" name="Google Shape;194;p23">
            <a:extLst>
              <a:ext uri="{FF2B5EF4-FFF2-40B4-BE49-F238E27FC236}">
                <a16:creationId xmlns="" xmlns:a16="http://schemas.microsoft.com/office/drawing/2014/main" id="{1F06077A-482C-4CCB-8281-5453A411B378}"/>
              </a:ext>
            </a:extLst>
          </p:cNvPr>
          <p:cNvSpPr txBox="1"/>
          <p:nvPr/>
        </p:nvSpPr>
        <p:spPr>
          <a:xfrm>
            <a:off x="1155385" y="4540201"/>
            <a:ext cx="1415502" cy="507360"/>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algn="ctr"/>
            <a:r>
              <a:rPr lang="en-US" sz="16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itchFamily="18" charset="0"/>
                <a:sym typeface="Montserrat"/>
              </a:rPr>
              <a:t>time</a:t>
            </a:r>
            <a:endParaRPr sz="16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itchFamily="18" charset="0"/>
              <a:sym typeface="Montserrat"/>
            </a:endParaRPr>
          </a:p>
        </p:txBody>
      </p:sp>
      <mc:AlternateContent xmlns:mc="http://schemas.openxmlformats.org/markup-compatibility/2006" xmlns:a14="http://schemas.microsoft.com/office/drawing/2010/main">
        <mc:Choice Requires="a14">
          <p:sp>
            <p:nvSpPr>
              <p:cNvPr id="35" name="Google Shape;126;p21">
                <a:extLst>
                  <a:ext uri="{FF2B5EF4-FFF2-40B4-BE49-F238E27FC236}">
                    <a16:creationId xmlns="" xmlns:a16="http://schemas.microsoft.com/office/drawing/2014/main" id="{B2B58249-2986-43AC-9334-E2F84647C784}"/>
                  </a:ext>
                </a:extLst>
              </p:cNvPr>
              <p:cNvSpPr txBox="1"/>
              <p:nvPr/>
            </p:nvSpPr>
            <p:spPr>
              <a:xfrm>
                <a:off x="3182568" y="4338553"/>
                <a:ext cx="1114919" cy="299763"/>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algn="ctr"/>
                <a14:m>
                  <m:oMath xmlns:m="http://schemas.openxmlformats.org/officeDocument/2006/math">
                    <m:sSub>
                      <m:sSubPr>
                        <m:ctrlPr>
                          <a:rPr lang="ar-AE" altLang="ko-KR" i="1" smtClean="0">
                            <a:solidFill>
                              <a:srgbClr val="193EB0"/>
                            </a:solidFill>
                            <a:latin typeface="Cambria Math" panose="02040503050406030204" pitchFamily="18" charset="0"/>
                            <a:cs typeface="Times New Roman" panose="02020603050405020304" pitchFamily="18" charset="0"/>
                            <a:sym typeface="Montserrat"/>
                          </a:rPr>
                        </m:ctrlPr>
                      </m:sSubPr>
                      <m:e>
                        <m:r>
                          <a:rPr lang="ko-KR" altLang="ar-AE" i="1">
                            <a:solidFill>
                              <a:srgbClr val="193EB0"/>
                            </a:solidFill>
                            <a:latin typeface="Cambria Math" panose="02040503050406030204" pitchFamily="18" charset="0"/>
                            <a:cs typeface="Times New Roman" panose="02020603050405020304" pitchFamily="18" charset="0"/>
                            <a:sym typeface="Montserrat"/>
                          </a:rPr>
                          <m:t>𝑋</m:t>
                        </m:r>
                      </m:e>
                      <m:sub>
                        <m:r>
                          <a:rPr lang="ko-KR" altLang="ar-AE" i="1">
                            <a:solidFill>
                              <a:srgbClr val="193EB0"/>
                            </a:solidFill>
                            <a:latin typeface="Cambria Math" panose="02040503050406030204" pitchFamily="18" charset="0"/>
                            <a:cs typeface="Times New Roman" panose="02020603050405020304" pitchFamily="18" charset="0"/>
                            <a:sym typeface="Montserrat"/>
                          </a:rPr>
                          <m:t>𝑡</m:t>
                        </m:r>
                        <m:r>
                          <a:rPr lang="ko-KR" altLang="ar-AE" i="1">
                            <a:solidFill>
                              <a:srgbClr val="193EB0"/>
                            </a:solidFill>
                            <a:latin typeface="Cambria Math" panose="02040503050406030204" pitchFamily="18" charset="0"/>
                            <a:cs typeface="Times New Roman" panose="02020603050405020304" pitchFamily="18" charset="0"/>
                            <a:sym typeface="Montserrat"/>
                          </a:rPr>
                          <m:t>−</m:t>
                        </m:r>
                        <m:r>
                          <a:rPr lang="ko-KR" altLang="ar-AE" i="1">
                            <a:solidFill>
                              <a:srgbClr val="193EB0"/>
                            </a:solidFill>
                            <a:latin typeface="Cambria Math" panose="02040503050406030204" pitchFamily="18" charset="0"/>
                            <a:cs typeface="Times New Roman" panose="02020603050405020304" pitchFamily="18" charset="0"/>
                            <a:sym typeface="Montserrat"/>
                          </a:rPr>
                          <m:t>1</m:t>
                        </m:r>
                      </m:sub>
                    </m:sSub>
                  </m:oMath>
                </a14:m>
                <a:r>
                  <a:rPr lang="ar-AE" altLang="ko-KR" dirty="0">
                    <a:solidFill>
                      <a:srgbClr val="193EB0"/>
                    </a:solidFill>
                    <a:latin typeface="Times New Roman" panose="02020603050405020304" pitchFamily="18" charset="0"/>
                    <a:ea typeface="Montserrat"/>
                    <a:cs typeface="Times New Roman" panose="02020603050405020304" pitchFamily="18" charset="0"/>
                    <a:sym typeface="Montserrat"/>
                  </a:rPr>
                  <a:t> </a:t>
                </a:r>
                <a:endParaRPr lang="ar-AE" dirty="0">
                  <a:solidFill>
                    <a:srgbClr val="193EB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35" name="Google Shape;126;p21">
                <a:extLst>
                  <a:ext uri="{FF2B5EF4-FFF2-40B4-BE49-F238E27FC236}">
                    <a16:creationId xmlns:a16="http://schemas.microsoft.com/office/drawing/2014/main" xmlns="" xmlns:a14="http://schemas.microsoft.com/office/drawing/2010/main" id="{B2B58249-2986-43AC-9334-E2F84647C784}"/>
                  </a:ext>
                </a:extLst>
              </p:cNvPr>
              <p:cNvSpPr txBox="1">
                <a:spLocks noRot="1" noChangeAspect="1" noMove="1" noResize="1" noEditPoints="1" noAdjustHandles="1" noChangeArrowheads="1" noChangeShapeType="1" noTextEdit="1"/>
              </p:cNvSpPr>
              <p:nvPr/>
            </p:nvSpPr>
            <p:spPr>
              <a:xfrm>
                <a:off x="3182568" y="4338553"/>
                <a:ext cx="1114919" cy="299763"/>
              </a:xfrm>
              <a:prstGeom prst="rect">
                <a:avLst/>
              </a:prstGeom>
              <a:blipFill rotWithShape="0">
                <a:blip r:embed="rId8"/>
                <a:stretch>
                  <a:fillRect/>
                </a:stretch>
              </a:blipFill>
              <a:ln>
                <a:noFill/>
              </a:ln>
            </p:spPr>
            <p:txBody>
              <a:bodyPr/>
              <a:lstStyle/>
              <a:p>
                <a:r>
                  <a:rPr lang="en-US">
                    <a:noFill/>
                  </a:rPr>
                  <a:t> </a:t>
                </a:r>
              </a:p>
            </p:txBody>
          </p:sp>
        </mc:Fallback>
      </mc:AlternateContent>
      <p:grpSp>
        <p:nvGrpSpPr>
          <p:cNvPr id="37" name="그룹 36">
            <a:extLst>
              <a:ext uri="{FF2B5EF4-FFF2-40B4-BE49-F238E27FC236}">
                <a16:creationId xmlns="" xmlns:a16="http://schemas.microsoft.com/office/drawing/2014/main" id="{92355BEB-2449-4917-ADE4-C78BBCA1012E}"/>
              </a:ext>
            </a:extLst>
          </p:cNvPr>
          <p:cNvGrpSpPr/>
          <p:nvPr/>
        </p:nvGrpSpPr>
        <p:grpSpPr>
          <a:xfrm>
            <a:off x="7966609" y="4324837"/>
            <a:ext cx="1371223" cy="338554"/>
            <a:chOff x="9405256" y="4470065"/>
            <a:chExt cx="1547818" cy="382155"/>
          </a:xfrm>
        </p:grpSpPr>
        <p:cxnSp>
          <p:nvCxnSpPr>
            <p:cNvPr id="38" name="직선 화살표 연결선 37">
              <a:extLst>
                <a:ext uri="{FF2B5EF4-FFF2-40B4-BE49-F238E27FC236}">
                  <a16:creationId xmlns="" xmlns:a16="http://schemas.microsoft.com/office/drawing/2014/main" id="{2584F4E6-DCCE-4BC5-8A57-033BB6F2E78E}"/>
                </a:ext>
              </a:extLst>
            </p:cNvPr>
            <p:cNvCxnSpPr/>
            <p:nvPr/>
          </p:nvCxnSpPr>
          <p:spPr>
            <a:xfrm flipH="1">
              <a:off x="9405256" y="4654731"/>
              <a:ext cx="540000" cy="0"/>
            </a:xfrm>
            <a:prstGeom prst="straightConnector1">
              <a:avLst/>
            </a:prstGeom>
            <a:ln w="19050">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4F33B4EB-7D08-4BF8-BF5C-44A463998D3A}"/>
                </a:ext>
              </a:extLst>
            </p:cNvPr>
            <p:cNvSpPr txBox="1"/>
            <p:nvPr/>
          </p:nvSpPr>
          <p:spPr>
            <a:xfrm>
              <a:off x="9945254" y="4470065"/>
              <a:ext cx="1007820" cy="382155"/>
            </a:xfrm>
            <a:prstGeom prst="rect">
              <a:avLst/>
            </a:prstGeom>
            <a:noFill/>
          </p:spPr>
          <p:txBody>
            <a:bodyPr wrap="square" rtlCol="0">
              <a:spAutoFit/>
              <a:scene3d>
                <a:camera prst="orthographicFront"/>
                <a:lightRig rig="threePt" dir="t"/>
              </a:scene3d>
              <a:sp3d>
                <a:bevelT w="0" h="6350"/>
              </a:sp3d>
            </a:bodyPr>
            <a:lstStyle/>
            <a:p>
              <a:r>
                <a:rPr lang="en-US" altLang="ko-KR" sz="1600" dirty="0">
                  <a:solidFill>
                    <a:srgbClr val="193EB0"/>
                  </a:solidFill>
                  <a:latin typeface="SamsungOne 700" panose="020B0803030303020204" pitchFamily="34" charset="0"/>
                  <a:ea typeface="SamsungOne 700" panose="020B0803030303020204" pitchFamily="34" charset="0"/>
                  <a:cs typeface="Times New Roman" pitchFamily="18" charset="0"/>
                </a:rPr>
                <a:t>Input</a:t>
              </a:r>
              <a:endParaRPr lang="ko-KR" altLang="en-US" sz="1600" dirty="0">
                <a:solidFill>
                  <a:srgbClr val="193EB0"/>
                </a:solidFill>
                <a:latin typeface="SamsungOne 700" panose="020B0803030303020204" pitchFamily="34" charset="0"/>
                <a:cs typeface="Times New Roman" pitchFamily="18" charset="0"/>
              </a:endParaRPr>
            </a:p>
          </p:txBody>
        </p:sp>
      </p:grpSp>
      <p:grpSp>
        <p:nvGrpSpPr>
          <p:cNvPr id="40" name="그룹 39">
            <a:extLst>
              <a:ext uri="{FF2B5EF4-FFF2-40B4-BE49-F238E27FC236}">
                <a16:creationId xmlns="" xmlns:a16="http://schemas.microsoft.com/office/drawing/2014/main" id="{BD9EF5AB-C19A-4BC7-AF4B-D5624995A26A}"/>
              </a:ext>
            </a:extLst>
          </p:cNvPr>
          <p:cNvGrpSpPr/>
          <p:nvPr/>
        </p:nvGrpSpPr>
        <p:grpSpPr>
          <a:xfrm>
            <a:off x="7966608" y="2122119"/>
            <a:ext cx="1378366" cy="338554"/>
            <a:chOff x="9405256" y="4470065"/>
            <a:chExt cx="1555881" cy="382155"/>
          </a:xfrm>
        </p:grpSpPr>
        <p:cxnSp>
          <p:nvCxnSpPr>
            <p:cNvPr id="41" name="직선 화살표 연결선 40">
              <a:extLst>
                <a:ext uri="{FF2B5EF4-FFF2-40B4-BE49-F238E27FC236}">
                  <a16:creationId xmlns="" xmlns:a16="http://schemas.microsoft.com/office/drawing/2014/main" id="{9377395F-2BBB-4DC7-AFB0-DD208292344E}"/>
                </a:ext>
              </a:extLst>
            </p:cNvPr>
            <p:cNvCxnSpPr/>
            <p:nvPr/>
          </p:nvCxnSpPr>
          <p:spPr>
            <a:xfrm flipH="1">
              <a:off x="9405256" y="4654731"/>
              <a:ext cx="540000"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4A63025F-93D9-4035-B6D9-BDC7BB09CEBA}"/>
                </a:ext>
              </a:extLst>
            </p:cNvPr>
            <p:cNvSpPr txBox="1"/>
            <p:nvPr/>
          </p:nvSpPr>
          <p:spPr>
            <a:xfrm>
              <a:off x="9945256" y="4470065"/>
              <a:ext cx="1015881" cy="382155"/>
            </a:xfrm>
            <a:prstGeom prst="rect">
              <a:avLst/>
            </a:prstGeom>
            <a:noFill/>
          </p:spPr>
          <p:txBody>
            <a:bodyPr wrap="square" rtlCol="0">
              <a:spAutoFit/>
              <a:scene3d>
                <a:camera prst="orthographicFront"/>
                <a:lightRig rig="threePt" dir="t"/>
              </a:scene3d>
              <a:sp3d>
                <a:bevelT w="0" h="6350"/>
              </a:sp3d>
            </a:bodyPr>
            <a:lstStyle/>
            <a:p>
              <a:r>
                <a:rPr lang="en-US" altLang="ko-KR" sz="1600" dirty="0">
                  <a:solidFill>
                    <a:srgbClr val="FF0000"/>
                  </a:solidFill>
                  <a:latin typeface="SamsungOne 700" panose="020B0803030303020204" pitchFamily="34" charset="0"/>
                  <a:ea typeface="SamsungOne 700" panose="020B0803030303020204" pitchFamily="34" charset="0"/>
                  <a:cs typeface="Times New Roman" pitchFamily="18" charset="0"/>
                </a:rPr>
                <a:t>Output</a:t>
              </a:r>
              <a:endParaRPr lang="ko-KR" altLang="en-US" sz="1600" dirty="0">
                <a:solidFill>
                  <a:srgbClr val="FF0000"/>
                </a:solidFill>
                <a:latin typeface="SamsungOne 700" panose="020B0803030303020204" pitchFamily="34" charset="0"/>
                <a:cs typeface="Times New Roman" pitchFamily="18" charset="0"/>
              </a:endParaRPr>
            </a:p>
          </p:txBody>
        </p:sp>
      </p:grpSp>
      <mc:AlternateContent xmlns:mc="http://schemas.openxmlformats.org/markup-compatibility/2006" xmlns:a14="http://schemas.microsoft.com/office/drawing/2010/main">
        <mc:Choice Requires="a14">
          <p:sp>
            <p:nvSpPr>
              <p:cNvPr id="43" name="Google Shape;128;p21">
                <a:extLst>
                  <a:ext uri="{FF2B5EF4-FFF2-40B4-BE49-F238E27FC236}">
                    <a16:creationId xmlns="" xmlns:a16="http://schemas.microsoft.com/office/drawing/2014/main" id="{33961CC5-5C04-4650-80FD-F5B17162E648}"/>
                  </a:ext>
                </a:extLst>
              </p:cNvPr>
              <p:cNvSpPr txBox="1"/>
              <p:nvPr/>
            </p:nvSpPr>
            <p:spPr>
              <a:xfrm>
                <a:off x="4132014" y="2601799"/>
                <a:ext cx="765510" cy="340279"/>
              </a:xfrm>
              <a:prstGeom prst="rect">
                <a:avLst/>
              </a:prstGeom>
              <a:noFill/>
              <a:ln>
                <a:noFill/>
              </a:ln>
            </p:spPr>
            <p:txBody>
              <a:bodyPr spcFirstLastPara="1" wrap="square" lIns="91425" tIns="91425" rIns="91425" bIns="91425" anchor="t" anchorCtr="0">
                <a:no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sSub>
                        <m:sSubPr>
                          <m:ctrlPr>
                            <a:rPr lang="ar-AE" i="1" smtClean="0">
                              <a:solidFill>
                                <a:schemeClr val="bg1">
                                  <a:lumMod val="50000"/>
                                </a:schemeClr>
                              </a:solidFill>
                              <a:latin typeface="Cambria Math" panose="02040503050406030204" pitchFamily="18" charset="0"/>
                              <a:cs typeface="Times New Roman" panose="02020603050405020304" pitchFamily="18" charset="0"/>
                              <a:sym typeface="Montserrat"/>
                            </a:rPr>
                          </m:ctrlPr>
                        </m:sSubPr>
                        <m:e>
                          <m:r>
                            <a:rPr lang="ko-KR" altLang="ar-AE" i="1">
                              <a:solidFill>
                                <a:schemeClr val="bg1">
                                  <a:lumMod val="50000"/>
                                </a:schemeClr>
                              </a:solidFill>
                              <a:latin typeface="Cambria Math" panose="02040503050406030204" pitchFamily="18" charset="0"/>
                              <a:cs typeface="Times New Roman" panose="02020603050405020304" pitchFamily="18" charset="0"/>
                              <a:sym typeface="Montserrat"/>
                            </a:rPr>
                            <m:t>h</m:t>
                          </m:r>
                        </m:e>
                        <m:sub>
                          <m:r>
                            <a:rPr lang="ar-AE" i="1">
                              <a:solidFill>
                                <a:schemeClr val="bg1">
                                  <a:lumMod val="50000"/>
                                </a:schemeClr>
                              </a:solidFill>
                              <a:latin typeface="Cambria Math" panose="02040503050406030204" pitchFamily="18" charset="0"/>
                              <a:cs typeface="Times New Roman" panose="02020603050405020304" pitchFamily="18" charset="0"/>
                              <a:sym typeface="Montserrat"/>
                            </a:rPr>
                            <m:t>𝑡</m:t>
                          </m:r>
                          <m:r>
                            <a:rPr lang="en-US" i="1">
                              <a:solidFill>
                                <a:schemeClr val="bg1">
                                  <a:lumMod val="50000"/>
                                </a:schemeClr>
                              </a:solidFill>
                              <a:latin typeface="Cambria Math" panose="02040503050406030204" pitchFamily="18" charset="0"/>
                              <a:cs typeface="Times New Roman" panose="02020603050405020304" pitchFamily="18" charset="0"/>
                              <a:sym typeface="Montserrat"/>
                            </a:rPr>
                            <m:t>−</m:t>
                          </m:r>
                          <m:r>
                            <a:rPr lang="en-US" i="1">
                              <a:solidFill>
                                <a:schemeClr val="bg1">
                                  <a:lumMod val="50000"/>
                                </a:schemeClr>
                              </a:solidFill>
                              <a:latin typeface="Cambria Math" panose="02040503050406030204" pitchFamily="18" charset="0"/>
                              <a:cs typeface="Times New Roman" panose="02020603050405020304" pitchFamily="18" charset="0"/>
                              <a:sym typeface="Montserrat"/>
                            </a:rPr>
                            <m:t>1</m:t>
                          </m:r>
                        </m:sub>
                      </m:sSub>
                    </m:oMath>
                  </m:oMathPara>
                </a14:m>
                <a:endParaRPr lang="ar-AE" dirty="0">
                  <a:solidFill>
                    <a:schemeClr val="bg1">
                      <a:lumMod val="50000"/>
                    </a:schemeClr>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43" name="Google Shape;128;p21">
                <a:extLst>
                  <a:ext uri="{FF2B5EF4-FFF2-40B4-BE49-F238E27FC236}">
                    <a16:creationId xmlns:a16="http://schemas.microsoft.com/office/drawing/2014/main" xmlns="" xmlns:a14="http://schemas.microsoft.com/office/drawing/2010/main" id="{33961CC5-5C04-4650-80FD-F5B17162E648}"/>
                  </a:ext>
                </a:extLst>
              </p:cNvPr>
              <p:cNvSpPr txBox="1">
                <a:spLocks noRot="1" noChangeAspect="1" noMove="1" noResize="1" noEditPoints="1" noAdjustHandles="1" noChangeArrowheads="1" noChangeShapeType="1" noTextEdit="1"/>
              </p:cNvSpPr>
              <p:nvPr/>
            </p:nvSpPr>
            <p:spPr>
              <a:xfrm>
                <a:off x="4132014" y="2601799"/>
                <a:ext cx="765510" cy="340279"/>
              </a:xfrm>
              <a:prstGeom prst="rect">
                <a:avLst/>
              </a:prstGeom>
              <a:blipFill rotWithShape="0">
                <a:blip r:embed="rId9"/>
                <a:stretch>
                  <a:fillRect b="-10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Google Shape;128;p21">
                <a:extLst>
                  <a:ext uri="{FF2B5EF4-FFF2-40B4-BE49-F238E27FC236}">
                    <a16:creationId xmlns="" xmlns:a16="http://schemas.microsoft.com/office/drawing/2014/main" id="{2C11C212-904F-45B5-A4FB-EE1032C90F5A}"/>
                  </a:ext>
                </a:extLst>
              </p:cNvPr>
              <p:cNvSpPr txBox="1"/>
              <p:nvPr/>
            </p:nvSpPr>
            <p:spPr>
              <a:xfrm>
                <a:off x="5496385" y="2602035"/>
                <a:ext cx="765510" cy="340279"/>
              </a:xfrm>
              <a:prstGeom prst="rect">
                <a:avLst/>
              </a:prstGeom>
              <a:noFill/>
              <a:ln>
                <a:noFill/>
              </a:ln>
            </p:spPr>
            <p:txBody>
              <a:bodyPr spcFirstLastPara="1" wrap="square" lIns="91425" tIns="91425" rIns="91425" bIns="91425" anchor="t" anchorCtr="0">
                <a:no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sSub>
                        <m:sSubPr>
                          <m:ctrlPr>
                            <a:rPr lang="ar-AE" i="1" smtClean="0">
                              <a:solidFill>
                                <a:schemeClr val="bg1">
                                  <a:lumMod val="50000"/>
                                </a:schemeClr>
                              </a:solidFill>
                              <a:latin typeface="Cambria Math" panose="02040503050406030204" pitchFamily="18" charset="0"/>
                              <a:cs typeface="Times New Roman" panose="02020603050405020304" pitchFamily="18" charset="0"/>
                              <a:sym typeface="Montserrat"/>
                            </a:rPr>
                          </m:ctrlPr>
                        </m:sSubPr>
                        <m:e>
                          <m:r>
                            <a:rPr lang="ko-KR" altLang="ar-AE" i="1">
                              <a:solidFill>
                                <a:schemeClr val="bg1">
                                  <a:lumMod val="50000"/>
                                </a:schemeClr>
                              </a:solidFill>
                              <a:latin typeface="Cambria Math" panose="02040503050406030204" pitchFamily="18" charset="0"/>
                              <a:cs typeface="Times New Roman" panose="02020603050405020304" pitchFamily="18" charset="0"/>
                              <a:sym typeface="Montserrat"/>
                            </a:rPr>
                            <m:t>h</m:t>
                          </m:r>
                        </m:e>
                        <m:sub>
                          <m:r>
                            <a:rPr lang="ar-AE" i="1">
                              <a:solidFill>
                                <a:schemeClr val="bg1">
                                  <a:lumMod val="50000"/>
                                </a:schemeClr>
                              </a:solidFill>
                              <a:latin typeface="Cambria Math" panose="02040503050406030204" pitchFamily="18" charset="0"/>
                              <a:cs typeface="Times New Roman" panose="02020603050405020304" pitchFamily="18" charset="0"/>
                              <a:sym typeface="Montserrat"/>
                            </a:rPr>
                            <m:t>𝑡</m:t>
                          </m:r>
                        </m:sub>
                      </m:sSub>
                    </m:oMath>
                  </m:oMathPara>
                </a14:m>
                <a:endParaRPr lang="ar-AE" dirty="0">
                  <a:solidFill>
                    <a:schemeClr val="bg1">
                      <a:lumMod val="50000"/>
                    </a:schemeClr>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44" name="Google Shape;128;p21">
                <a:extLst>
                  <a:ext uri="{FF2B5EF4-FFF2-40B4-BE49-F238E27FC236}">
                    <a16:creationId xmlns:a16="http://schemas.microsoft.com/office/drawing/2014/main" xmlns="" xmlns:a14="http://schemas.microsoft.com/office/drawing/2010/main" id="{2C11C212-904F-45B5-A4FB-EE1032C90F5A}"/>
                  </a:ext>
                </a:extLst>
              </p:cNvPr>
              <p:cNvSpPr txBox="1">
                <a:spLocks noRot="1" noChangeAspect="1" noMove="1" noResize="1" noEditPoints="1" noAdjustHandles="1" noChangeArrowheads="1" noChangeShapeType="1" noTextEdit="1"/>
              </p:cNvSpPr>
              <p:nvPr/>
            </p:nvSpPr>
            <p:spPr>
              <a:xfrm>
                <a:off x="5496385" y="2602035"/>
                <a:ext cx="765510" cy="340279"/>
              </a:xfrm>
              <a:prstGeom prst="rect">
                <a:avLst/>
              </a:prstGeom>
              <a:blipFill rotWithShape="0">
                <a:blip r:embed="rId10"/>
                <a:stretch>
                  <a:fillRect b="-10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Google Shape;128;p21">
                <a:extLst>
                  <a:ext uri="{FF2B5EF4-FFF2-40B4-BE49-F238E27FC236}">
                    <a16:creationId xmlns="" xmlns:a16="http://schemas.microsoft.com/office/drawing/2014/main" id="{FA505166-BB07-4350-9B8E-91535CCDDB4A}"/>
                  </a:ext>
                </a:extLst>
              </p:cNvPr>
              <p:cNvSpPr txBox="1"/>
              <p:nvPr/>
            </p:nvSpPr>
            <p:spPr>
              <a:xfrm>
                <a:off x="7074106" y="2602036"/>
                <a:ext cx="765510" cy="340279"/>
              </a:xfrm>
              <a:prstGeom prst="rect">
                <a:avLst/>
              </a:prstGeom>
              <a:noFill/>
              <a:ln>
                <a:noFill/>
              </a:ln>
            </p:spPr>
            <p:txBody>
              <a:bodyPr spcFirstLastPara="1" wrap="square" lIns="91425" tIns="91425" rIns="91425" bIns="91425" anchor="t" anchorCtr="0">
                <a:no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sSub>
                        <m:sSubPr>
                          <m:ctrlPr>
                            <a:rPr lang="ar-AE" i="1" smtClean="0">
                              <a:solidFill>
                                <a:schemeClr val="bg1">
                                  <a:lumMod val="75000"/>
                                </a:schemeClr>
                              </a:solidFill>
                              <a:latin typeface="Cambria Math" panose="02040503050406030204" pitchFamily="18" charset="0"/>
                              <a:cs typeface="Times New Roman" panose="02020603050405020304" pitchFamily="18" charset="0"/>
                              <a:sym typeface="Montserrat"/>
                            </a:rPr>
                          </m:ctrlPr>
                        </m:sSubPr>
                        <m:e>
                          <m:r>
                            <a:rPr lang="ko-KR" altLang="ar-AE" i="1">
                              <a:solidFill>
                                <a:schemeClr val="bg1">
                                  <a:lumMod val="75000"/>
                                </a:schemeClr>
                              </a:solidFill>
                              <a:latin typeface="Cambria Math" panose="02040503050406030204" pitchFamily="18" charset="0"/>
                              <a:cs typeface="Times New Roman" panose="02020603050405020304" pitchFamily="18" charset="0"/>
                              <a:sym typeface="Montserrat"/>
                            </a:rPr>
                            <m:t>h</m:t>
                          </m:r>
                        </m:e>
                        <m:sub>
                          <m:r>
                            <a:rPr lang="ar-AE" i="1">
                              <a:solidFill>
                                <a:schemeClr val="bg1">
                                  <a:lumMod val="75000"/>
                                </a:schemeClr>
                              </a:solidFill>
                              <a:latin typeface="Cambria Math" panose="02040503050406030204" pitchFamily="18" charset="0"/>
                              <a:cs typeface="Times New Roman" panose="02020603050405020304" pitchFamily="18" charset="0"/>
                              <a:sym typeface="Montserrat"/>
                            </a:rPr>
                            <m:t>𝑡</m:t>
                          </m:r>
                          <m:r>
                            <a:rPr lang="en-US" i="1">
                              <a:solidFill>
                                <a:schemeClr val="bg1">
                                  <a:lumMod val="75000"/>
                                </a:schemeClr>
                              </a:solidFill>
                              <a:latin typeface="Cambria Math" panose="02040503050406030204" pitchFamily="18" charset="0"/>
                              <a:cs typeface="Times New Roman" panose="02020603050405020304" pitchFamily="18" charset="0"/>
                              <a:sym typeface="Montserrat"/>
                            </a:rPr>
                            <m:t>+</m:t>
                          </m:r>
                          <m:r>
                            <a:rPr lang="en-US" i="1">
                              <a:solidFill>
                                <a:schemeClr val="bg1">
                                  <a:lumMod val="75000"/>
                                </a:schemeClr>
                              </a:solidFill>
                              <a:latin typeface="Cambria Math" panose="02040503050406030204" pitchFamily="18" charset="0"/>
                              <a:cs typeface="Times New Roman" panose="02020603050405020304" pitchFamily="18" charset="0"/>
                              <a:sym typeface="Montserrat"/>
                            </a:rPr>
                            <m:t>1</m:t>
                          </m:r>
                        </m:sub>
                      </m:sSub>
                    </m:oMath>
                  </m:oMathPara>
                </a14:m>
                <a:endParaRPr lang="ar-AE" dirty="0">
                  <a:solidFill>
                    <a:schemeClr val="bg1">
                      <a:lumMod val="75000"/>
                    </a:schemeClr>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45" name="Google Shape;128;p21">
                <a:extLst>
                  <a:ext uri="{FF2B5EF4-FFF2-40B4-BE49-F238E27FC236}">
                    <a16:creationId xmlns:a16="http://schemas.microsoft.com/office/drawing/2014/main" xmlns="" xmlns:a14="http://schemas.microsoft.com/office/drawing/2010/main" id="{FA505166-BB07-4350-9B8E-91535CCDDB4A}"/>
                  </a:ext>
                </a:extLst>
              </p:cNvPr>
              <p:cNvSpPr txBox="1">
                <a:spLocks noRot="1" noChangeAspect="1" noMove="1" noResize="1" noEditPoints="1" noAdjustHandles="1" noChangeArrowheads="1" noChangeShapeType="1" noTextEdit="1"/>
              </p:cNvSpPr>
              <p:nvPr/>
            </p:nvSpPr>
            <p:spPr>
              <a:xfrm>
                <a:off x="7074106" y="2602036"/>
                <a:ext cx="765510" cy="340279"/>
              </a:xfrm>
              <a:prstGeom prst="rect">
                <a:avLst/>
              </a:prstGeom>
              <a:blipFill rotWithShape="0">
                <a:blip r:embed="rId11"/>
                <a:stretch>
                  <a:fillRect b="-10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Google Shape;128;p21">
                <a:extLst>
                  <a:ext uri="{FF2B5EF4-FFF2-40B4-BE49-F238E27FC236}">
                    <a16:creationId xmlns="" xmlns:a16="http://schemas.microsoft.com/office/drawing/2014/main" id="{3AAB9B36-A1BA-4B62-BCE0-11CFB1E0A646}"/>
                  </a:ext>
                </a:extLst>
              </p:cNvPr>
              <p:cNvSpPr txBox="1"/>
              <p:nvPr/>
            </p:nvSpPr>
            <p:spPr>
              <a:xfrm>
                <a:off x="2662313" y="2601800"/>
                <a:ext cx="765510" cy="340279"/>
              </a:xfrm>
              <a:prstGeom prst="rect">
                <a:avLst/>
              </a:prstGeom>
              <a:noFill/>
              <a:ln>
                <a:noFill/>
              </a:ln>
            </p:spPr>
            <p:txBody>
              <a:bodyPr spcFirstLastPara="1" wrap="square" lIns="91425" tIns="91425" rIns="91425" bIns="91425" anchor="t" anchorCtr="0">
                <a:no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sSub>
                        <m:sSubPr>
                          <m:ctrlPr>
                            <a:rPr lang="ar-AE" i="1" smtClean="0">
                              <a:solidFill>
                                <a:schemeClr val="bg1">
                                  <a:lumMod val="75000"/>
                                </a:schemeClr>
                              </a:solidFill>
                              <a:latin typeface="Cambria Math" panose="02040503050406030204" pitchFamily="18" charset="0"/>
                              <a:cs typeface="Times New Roman" panose="02020603050405020304" pitchFamily="18" charset="0"/>
                              <a:sym typeface="Montserrat"/>
                            </a:rPr>
                          </m:ctrlPr>
                        </m:sSubPr>
                        <m:e>
                          <m:r>
                            <a:rPr lang="ko-KR" altLang="ar-AE" i="1">
                              <a:solidFill>
                                <a:schemeClr val="bg1">
                                  <a:lumMod val="75000"/>
                                </a:schemeClr>
                              </a:solidFill>
                              <a:latin typeface="Cambria Math" panose="02040503050406030204" pitchFamily="18" charset="0"/>
                              <a:cs typeface="Times New Roman" panose="02020603050405020304" pitchFamily="18" charset="0"/>
                              <a:sym typeface="Montserrat"/>
                            </a:rPr>
                            <m:t>h</m:t>
                          </m:r>
                        </m:e>
                        <m:sub>
                          <m:r>
                            <a:rPr lang="ar-AE" i="1">
                              <a:solidFill>
                                <a:schemeClr val="bg1">
                                  <a:lumMod val="75000"/>
                                </a:schemeClr>
                              </a:solidFill>
                              <a:latin typeface="Cambria Math" panose="02040503050406030204" pitchFamily="18" charset="0"/>
                              <a:cs typeface="Times New Roman" panose="02020603050405020304" pitchFamily="18" charset="0"/>
                              <a:sym typeface="Montserrat"/>
                            </a:rPr>
                            <m:t>𝑡</m:t>
                          </m:r>
                          <m:r>
                            <a:rPr lang="en-US" i="1">
                              <a:solidFill>
                                <a:schemeClr val="bg1">
                                  <a:lumMod val="75000"/>
                                </a:schemeClr>
                              </a:solidFill>
                              <a:latin typeface="Cambria Math" panose="02040503050406030204" pitchFamily="18" charset="0"/>
                              <a:cs typeface="Times New Roman" panose="02020603050405020304" pitchFamily="18" charset="0"/>
                              <a:sym typeface="Montserrat"/>
                            </a:rPr>
                            <m:t>−</m:t>
                          </m:r>
                          <m:r>
                            <a:rPr lang="en-US" i="1">
                              <a:solidFill>
                                <a:schemeClr val="bg1">
                                  <a:lumMod val="75000"/>
                                </a:schemeClr>
                              </a:solidFill>
                              <a:latin typeface="Cambria Math" panose="02040503050406030204" pitchFamily="18" charset="0"/>
                              <a:cs typeface="Times New Roman" panose="02020603050405020304" pitchFamily="18" charset="0"/>
                              <a:sym typeface="Montserrat"/>
                            </a:rPr>
                            <m:t>2</m:t>
                          </m:r>
                        </m:sub>
                      </m:sSub>
                    </m:oMath>
                  </m:oMathPara>
                </a14:m>
                <a:endParaRPr lang="ar-AE" dirty="0">
                  <a:solidFill>
                    <a:schemeClr val="bg1">
                      <a:lumMod val="75000"/>
                    </a:schemeClr>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46" name="Google Shape;128;p21">
                <a:extLst>
                  <a:ext uri="{FF2B5EF4-FFF2-40B4-BE49-F238E27FC236}">
                    <a16:creationId xmlns:a16="http://schemas.microsoft.com/office/drawing/2014/main" xmlns="" xmlns:a14="http://schemas.microsoft.com/office/drawing/2010/main" id="{3AAB9B36-A1BA-4B62-BCE0-11CFB1E0A646}"/>
                  </a:ext>
                </a:extLst>
              </p:cNvPr>
              <p:cNvSpPr txBox="1">
                <a:spLocks noRot="1" noChangeAspect="1" noMove="1" noResize="1" noEditPoints="1" noAdjustHandles="1" noChangeArrowheads="1" noChangeShapeType="1" noTextEdit="1"/>
              </p:cNvSpPr>
              <p:nvPr/>
            </p:nvSpPr>
            <p:spPr>
              <a:xfrm>
                <a:off x="2662313" y="2601800"/>
                <a:ext cx="765510" cy="340279"/>
              </a:xfrm>
              <a:prstGeom prst="rect">
                <a:avLst/>
              </a:prstGeom>
              <a:blipFill rotWithShape="0">
                <a:blip r:embed="rId12"/>
                <a:stretch>
                  <a:fillRect b="-10714"/>
                </a:stretch>
              </a:blipFill>
              <a:ln>
                <a:noFill/>
              </a:ln>
            </p:spPr>
            <p:txBody>
              <a:bodyPr/>
              <a:lstStyle/>
              <a:p>
                <a:r>
                  <a:rPr lang="en-US">
                    <a:noFill/>
                  </a:rPr>
                  <a:t> </a:t>
                </a:r>
              </a:p>
            </p:txBody>
          </p:sp>
        </mc:Fallback>
      </mc:AlternateContent>
      <p:grpSp>
        <p:nvGrpSpPr>
          <p:cNvPr id="47" name="그룹 46">
            <a:extLst>
              <a:ext uri="{FF2B5EF4-FFF2-40B4-BE49-F238E27FC236}">
                <a16:creationId xmlns="" xmlns:a16="http://schemas.microsoft.com/office/drawing/2014/main" id="{3E8A3FC0-1ED3-4212-BDDD-E8015E8A7CBB}"/>
              </a:ext>
            </a:extLst>
          </p:cNvPr>
          <p:cNvGrpSpPr/>
          <p:nvPr/>
        </p:nvGrpSpPr>
        <p:grpSpPr>
          <a:xfrm>
            <a:off x="562133" y="3231867"/>
            <a:ext cx="1370008" cy="338554"/>
            <a:chOff x="898519" y="3244492"/>
            <a:chExt cx="1546447" cy="382155"/>
          </a:xfrm>
        </p:grpSpPr>
        <p:cxnSp>
          <p:nvCxnSpPr>
            <p:cNvPr id="48" name="직선 화살표 연결선 47">
              <a:extLst>
                <a:ext uri="{FF2B5EF4-FFF2-40B4-BE49-F238E27FC236}">
                  <a16:creationId xmlns="" xmlns:a16="http://schemas.microsoft.com/office/drawing/2014/main" id="{B819A799-FA78-48A7-9883-4C138DE92173}"/>
                </a:ext>
              </a:extLst>
            </p:cNvPr>
            <p:cNvCxnSpPr>
              <a:cxnSpLocks/>
            </p:cNvCxnSpPr>
            <p:nvPr/>
          </p:nvCxnSpPr>
          <p:spPr>
            <a:xfrm>
              <a:off x="1904966" y="3428999"/>
              <a:ext cx="540000" cy="0"/>
            </a:xfrm>
            <a:prstGeom prst="straightConnector1">
              <a:avLst/>
            </a:prstGeom>
            <a:ln w="190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537AE15A-8E3E-45B0-9E26-EC1C6CFB8DAF}"/>
                </a:ext>
              </a:extLst>
            </p:cNvPr>
            <p:cNvSpPr txBox="1"/>
            <p:nvPr/>
          </p:nvSpPr>
          <p:spPr>
            <a:xfrm>
              <a:off x="898519" y="3244492"/>
              <a:ext cx="1028246" cy="382155"/>
            </a:xfrm>
            <a:prstGeom prst="rect">
              <a:avLst/>
            </a:prstGeom>
            <a:noFill/>
          </p:spPr>
          <p:txBody>
            <a:bodyPr wrap="square" rtlCol="0">
              <a:spAutoFit/>
              <a:scene3d>
                <a:camera prst="orthographicFront"/>
                <a:lightRig rig="threePt" dir="t"/>
              </a:scene3d>
              <a:sp3d>
                <a:bevelT w="0" h="6350"/>
              </a:sp3d>
            </a:bodyPr>
            <a:lstStyle/>
            <a:p>
              <a:pPr algn="r"/>
              <a:r>
                <a:rPr lang="en-US" altLang="ko-KR" sz="1600" dirty="0">
                  <a:solidFill>
                    <a:schemeClr val="bg1">
                      <a:lumMod val="50000"/>
                    </a:schemeClr>
                  </a:solidFill>
                  <a:latin typeface="SamsungOne 700" panose="020B0803030303020204" pitchFamily="34" charset="0"/>
                  <a:ea typeface="SamsungOne 700" panose="020B0803030303020204" pitchFamily="34" charset="0"/>
                  <a:cs typeface="Times New Roman" pitchFamily="18" charset="0"/>
                </a:rPr>
                <a:t>Hidden</a:t>
              </a:r>
              <a:endParaRPr lang="ko-KR" altLang="en-US" sz="1600" dirty="0">
                <a:solidFill>
                  <a:schemeClr val="bg1">
                    <a:lumMod val="50000"/>
                  </a:schemeClr>
                </a:solidFill>
                <a:latin typeface="SamsungOne 700" panose="020B0803030303020204" pitchFamily="34" charset="0"/>
                <a:cs typeface="Times New Roman" pitchFamily="18" charset="0"/>
              </a:endParaRPr>
            </a:p>
          </p:txBody>
        </p:sp>
      </p:grpSp>
      <p:sp>
        <p:nvSpPr>
          <p:cNvPr id="50" name="오른쪽 화살표 1">
            <a:extLst>
              <a:ext uri="{FF2B5EF4-FFF2-40B4-BE49-F238E27FC236}">
                <a16:creationId xmlns="" xmlns:a16="http://schemas.microsoft.com/office/drawing/2014/main" id="{0A95C094-E877-45BD-ADA9-87FD32B93A60}"/>
              </a:ext>
            </a:extLst>
          </p:cNvPr>
          <p:cNvSpPr/>
          <p:nvPr/>
        </p:nvSpPr>
        <p:spPr>
          <a:xfrm>
            <a:off x="1977444" y="4697296"/>
            <a:ext cx="5895828" cy="238804"/>
          </a:xfrm>
          <a:prstGeom prst="rightArrow">
            <a:avLst>
              <a:gd name="adj1" fmla="val 50000"/>
              <a:gd name="adj2" fmla="val 55382"/>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51" name="Google Shape;264;p27">
            <a:extLst>
              <a:ext uri="{FF2B5EF4-FFF2-40B4-BE49-F238E27FC236}">
                <a16:creationId xmlns="" xmlns:a16="http://schemas.microsoft.com/office/drawing/2014/main" id="{18A3726D-0DD7-4675-847C-1C4370EF15BD}"/>
              </a:ext>
            </a:extLst>
          </p:cNvPr>
          <p:cNvSpPr/>
          <p:nvPr/>
        </p:nvSpPr>
        <p:spPr>
          <a:xfrm>
            <a:off x="3328650" y="3300465"/>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2" name="Google Shape;265;p27">
            <a:extLst>
              <a:ext uri="{FF2B5EF4-FFF2-40B4-BE49-F238E27FC236}">
                <a16:creationId xmlns="" xmlns:a16="http://schemas.microsoft.com/office/drawing/2014/main" id="{687821C0-7125-4DF0-B4F2-6A34EB451CB9}"/>
              </a:ext>
            </a:extLst>
          </p:cNvPr>
          <p:cNvSpPr/>
          <p:nvPr/>
        </p:nvSpPr>
        <p:spPr>
          <a:xfrm>
            <a:off x="3644785" y="3295034"/>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3" name="Google Shape;266;p27">
            <a:extLst>
              <a:ext uri="{FF2B5EF4-FFF2-40B4-BE49-F238E27FC236}">
                <a16:creationId xmlns="" xmlns:a16="http://schemas.microsoft.com/office/drawing/2014/main" id="{38EB9E1D-3A67-4544-A97D-CF13B0AEFDC0}"/>
              </a:ext>
            </a:extLst>
          </p:cNvPr>
          <p:cNvSpPr/>
          <p:nvPr/>
        </p:nvSpPr>
        <p:spPr>
          <a:xfrm>
            <a:off x="3957621" y="3295034"/>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4" name="Google Shape;264;p27">
            <a:extLst>
              <a:ext uri="{FF2B5EF4-FFF2-40B4-BE49-F238E27FC236}">
                <a16:creationId xmlns="" xmlns:a16="http://schemas.microsoft.com/office/drawing/2014/main" id="{CA727E4F-D0E9-4DD0-9FF7-1414967706C0}"/>
              </a:ext>
            </a:extLst>
          </p:cNvPr>
          <p:cNvSpPr/>
          <p:nvPr/>
        </p:nvSpPr>
        <p:spPr>
          <a:xfrm>
            <a:off x="4790572" y="3307700"/>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5" name="Google Shape;265;p27">
            <a:extLst>
              <a:ext uri="{FF2B5EF4-FFF2-40B4-BE49-F238E27FC236}">
                <a16:creationId xmlns="" xmlns:a16="http://schemas.microsoft.com/office/drawing/2014/main" id="{A6B41F97-1829-4618-A773-77AC83432197}"/>
              </a:ext>
            </a:extLst>
          </p:cNvPr>
          <p:cNvSpPr/>
          <p:nvPr/>
        </p:nvSpPr>
        <p:spPr>
          <a:xfrm>
            <a:off x="5106707" y="3302269"/>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6" name="Google Shape;266;p27">
            <a:extLst>
              <a:ext uri="{FF2B5EF4-FFF2-40B4-BE49-F238E27FC236}">
                <a16:creationId xmlns="" xmlns:a16="http://schemas.microsoft.com/office/drawing/2014/main" id="{28B415A4-F6FB-4786-9323-5E3FAE457321}"/>
              </a:ext>
            </a:extLst>
          </p:cNvPr>
          <p:cNvSpPr/>
          <p:nvPr/>
        </p:nvSpPr>
        <p:spPr>
          <a:xfrm>
            <a:off x="5419543" y="3302269"/>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7" name="Google Shape;264;p27">
            <a:extLst>
              <a:ext uri="{FF2B5EF4-FFF2-40B4-BE49-F238E27FC236}">
                <a16:creationId xmlns="" xmlns:a16="http://schemas.microsoft.com/office/drawing/2014/main" id="{0B194AE7-6CA1-4446-9F02-B0480F059506}"/>
              </a:ext>
            </a:extLst>
          </p:cNvPr>
          <p:cNvSpPr/>
          <p:nvPr/>
        </p:nvSpPr>
        <p:spPr>
          <a:xfrm>
            <a:off x="6247867" y="3303755"/>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8" name="Google Shape;265;p27">
            <a:extLst>
              <a:ext uri="{FF2B5EF4-FFF2-40B4-BE49-F238E27FC236}">
                <a16:creationId xmlns="" xmlns:a16="http://schemas.microsoft.com/office/drawing/2014/main" id="{76FBFF57-49AA-4695-9819-4AB7F5F40ADF}"/>
              </a:ext>
            </a:extLst>
          </p:cNvPr>
          <p:cNvSpPr/>
          <p:nvPr/>
        </p:nvSpPr>
        <p:spPr>
          <a:xfrm>
            <a:off x="6564002" y="3298324"/>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9" name="Google Shape;266;p27">
            <a:extLst>
              <a:ext uri="{FF2B5EF4-FFF2-40B4-BE49-F238E27FC236}">
                <a16:creationId xmlns="" xmlns:a16="http://schemas.microsoft.com/office/drawing/2014/main" id="{CB6D9DAD-7F21-46FE-B7DF-590370487F61}"/>
              </a:ext>
            </a:extLst>
          </p:cNvPr>
          <p:cNvSpPr/>
          <p:nvPr/>
        </p:nvSpPr>
        <p:spPr>
          <a:xfrm>
            <a:off x="6876838" y="3298324"/>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60" name="직사각형 59">
            <a:extLst>
              <a:ext uri="{FF2B5EF4-FFF2-40B4-BE49-F238E27FC236}">
                <a16:creationId xmlns="" xmlns:a16="http://schemas.microsoft.com/office/drawing/2014/main" id="{D8BF98C4-B566-4812-B5F0-560CFBA969E7}"/>
              </a:ext>
            </a:extLst>
          </p:cNvPr>
          <p:cNvSpPr/>
          <p:nvPr/>
        </p:nvSpPr>
        <p:spPr>
          <a:xfrm>
            <a:off x="702940" y="524377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is a “Sequence in and Sequence out” model.</a:t>
            </a:r>
          </a:p>
        </p:txBody>
      </p:sp>
    </p:spTree>
    <p:extLst>
      <p:ext uri="{BB962C8B-B14F-4D97-AF65-F5344CB8AC3E}">
        <p14:creationId xmlns:p14="http://schemas.microsoft.com/office/powerpoint/2010/main" val="76298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Long Short Term Memory (LSTM) network</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60" name="직사각형 59">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LSTM cells can form a sequence just like the regular RNN cells.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following is a “Sequence in and Sequence out” model.</a:t>
            </a:r>
          </a:p>
        </p:txBody>
      </p:sp>
      <p:grpSp>
        <p:nvGrpSpPr>
          <p:cNvPr id="61" name="그룹 60">
            <a:extLst>
              <a:ext uri="{FF2B5EF4-FFF2-40B4-BE49-F238E27FC236}">
                <a16:creationId xmlns="" xmlns:a16="http://schemas.microsoft.com/office/drawing/2014/main" id="{5FF56D0A-1BB0-47C2-9C4B-FEF98EC5DD4E}"/>
              </a:ext>
            </a:extLst>
          </p:cNvPr>
          <p:cNvGrpSpPr/>
          <p:nvPr/>
        </p:nvGrpSpPr>
        <p:grpSpPr>
          <a:xfrm>
            <a:off x="1592469" y="5026584"/>
            <a:ext cx="6717887" cy="507360"/>
            <a:chOff x="1155385" y="5202826"/>
            <a:chExt cx="6717887" cy="507360"/>
          </a:xfrm>
        </p:grpSpPr>
        <p:sp>
          <p:nvSpPr>
            <p:cNvPr id="62" name="Google Shape;194;p23">
              <a:extLst>
                <a:ext uri="{FF2B5EF4-FFF2-40B4-BE49-F238E27FC236}">
                  <a16:creationId xmlns="" xmlns:a16="http://schemas.microsoft.com/office/drawing/2014/main" id="{795F75AD-CF4B-42A7-BE09-3ADCA3FA311C}"/>
                </a:ext>
              </a:extLst>
            </p:cNvPr>
            <p:cNvSpPr txBox="1"/>
            <p:nvPr/>
          </p:nvSpPr>
          <p:spPr>
            <a:xfrm>
              <a:off x="1155385" y="5202826"/>
              <a:ext cx="1415502" cy="507360"/>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algn="ctr"/>
              <a:r>
                <a:rPr lang="en-US" sz="16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itchFamily="18" charset="0"/>
                  <a:sym typeface="Montserrat"/>
                </a:rPr>
                <a:t>time</a:t>
              </a:r>
              <a:endParaRPr sz="16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itchFamily="18" charset="0"/>
                <a:sym typeface="Montserrat"/>
              </a:endParaRPr>
            </a:p>
          </p:txBody>
        </p:sp>
        <p:sp>
          <p:nvSpPr>
            <p:cNvPr id="63" name="오른쪽 화살표 1">
              <a:extLst>
                <a:ext uri="{FF2B5EF4-FFF2-40B4-BE49-F238E27FC236}">
                  <a16:creationId xmlns="" xmlns:a16="http://schemas.microsoft.com/office/drawing/2014/main" id="{03D53EC9-1602-4717-BDD2-205E399980CA}"/>
                </a:ext>
              </a:extLst>
            </p:cNvPr>
            <p:cNvSpPr/>
            <p:nvPr/>
          </p:nvSpPr>
          <p:spPr>
            <a:xfrm>
              <a:off x="1977444" y="5359921"/>
              <a:ext cx="5895828" cy="238804"/>
            </a:xfrm>
            <a:prstGeom prst="rightArrow">
              <a:avLst>
                <a:gd name="adj1" fmla="val 50000"/>
                <a:gd name="adj2" fmla="val 55382"/>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grpSp>
      <p:sp>
        <p:nvSpPr>
          <p:cNvPr id="64" name="Google Shape;784;p60">
            <a:extLst>
              <a:ext uri="{FF2B5EF4-FFF2-40B4-BE49-F238E27FC236}">
                <a16:creationId xmlns="" xmlns:a16="http://schemas.microsoft.com/office/drawing/2014/main" id="{398E5A09-A264-4F69-8931-E0AD241EBBC9}"/>
              </a:ext>
            </a:extLst>
          </p:cNvPr>
          <p:cNvSpPr>
            <a:spLocks noChangeAspect="1"/>
          </p:cNvSpPr>
          <p:nvPr/>
        </p:nvSpPr>
        <p:spPr>
          <a:xfrm>
            <a:off x="2703529" y="3603890"/>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 400" panose="020B0503030303020204" pitchFamily="34" charset="0"/>
              <a:ea typeface="SamsungOne 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 xmlns:a16="http://schemas.microsoft.com/office/drawing/2014/main" id="{CD8132C6-1504-4BD9-9BD3-97C9DB0978B3}"/>
                  </a:ext>
                </a:extLst>
              </p:cNvPr>
              <p:cNvSpPr txBox="1"/>
              <p:nvPr/>
            </p:nvSpPr>
            <p:spPr>
              <a:xfrm>
                <a:off x="2507212" y="4683890"/>
                <a:ext cx="746755"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𝑡</m:t>
                          </m:r>
                          <m:r>
                            <a:rPr lang="en-US" altLang="ko-KR" sz="2000" i="1">
                              <a:solidFill>
                                <a:srgbClr val="193EB0"/>
                              </a:solidFill>
                              <a:latin typeface="Cambria Math" panose="02040503050406030204" pitchFamily="18" charset="0"/>
                            </a:rPr>
                            <m:t>−</m:t>
                          </m:r>
                          <m:r>
                            <a:rPr lang="en-US" altLang="ko-KR" sz="2000" i="1">
                              <a:solidFill>
                                <a:srgbClr val="193EB0"/>
                              </a:solidFill>
                              <a:latin typeface="Cambria Math" panose="02040503050406030204" pitchFamily="18" charset="0"/>
                            </a:rPr>
                            <m:t>1</m:t>
                          </m:r>
                        </m:sub>
                      </m:sSub>
                    </m:oMath>
                  </m:oMathPara>
                </a14:m>
                <a:endParaRPr lang="ko-KR" altLang="en-US" sz="2000" dirty="0">
                  <a:solidFill>
                    <a:srgbClr val="193EB0"/>
                  </a:solidFill>
                </a:endParaRPr>
              </a:p>
            </p:txBody>
          </p:sp>
        </mc:Choice>
        <mc:Fallback xmlns="">
          <p:sp>
            <p:nvSpPr>
              <p:cNvPr id="65" name="TextBox 64">
                <a:extLst>
                  <a:ext uri="{FF2B5EF4-FFF2-40B4-BE49-F238E27FC236}">
                    <a16:creationId xmlns:a16="http://schemas.microsoft.com/office/drawing/2014/main" xmlns="" xmlns:a14="http://schemas.microsoft.com/office/drawing/2010/main" id="{CD8132C6-1504-4BD9-9BD3-97C9DB0978B3}"/>
                  </a:ext>
                </a:extLst>
              </p:cNvPr>
              <p:cNvSpPr txBox="1">
                <a:spLocks noRot="1" noChangeAspect="1" noMove="1" noResize="1" noEditPoints="1" noAdjustHandles="1" noChangeArrowheads="1" noChangeShapeType="1" noTextEdit="1"/>
              </p:cNvSpPr>
              <p:nvPr/>
            </p:nvSpPr>
            <p:spPr>
              <a:xfrm>
                <a:off x="2507212" y="4683890"/>
                <a:ext cx="746755" cy="400110"/>
              </a:xfrm>
              <a:prstGeom prst="rect">
                <a:avLst/>
              </a:prstGeom>
              <a:blipFill rotWithShape="0">
                <a:blip r:embed="rId3"/>
                <a:stretch>
                  <a:fillRect/>
                </a:stretch>
              </a:blipFill>
            </p:spPr>
            <p:txBody>
              <a:bodyPr/>
              <a:lstStyle/>
              <a:p>
                <a:r>
                  <a:rPr lang="en-US">
                    <a:noFill/>
                  </a:rPr>
                  <a:t> </a:t>
                </a:r>
              </a:p>
            </p:txBody>
          </p:sp>
        </mc:Fallback>
      </mc:AlternateContent>
      <p:cxnSp>
        <p:nvCxnSpPr>
          <p:cNvPr id="66" name="Google Shape;786;p60">
            <a:extLst>
              <a:ext uri="{FF2B5EF4-FFF2-40B4-BE49-F238E27FC236}">
                <a16:creationId xmlns="" xmlns:a16="http://schemas.microsoft.com/office/drawing/2014/main" id="{CBD7FAA7-62E4-42D4-9434-4A84706B2500}"/>
              </a:ext>
            </a:extLst>
          </p:cNvPr>
          <p:cNvCxnSpPr>
            <a:cxnSpLocks/>
          </p:cNvCxnSpPr>
          <p:nvPr/>
        </p:nvCxnSpPr>
        <p:spPr>
          <a:xfrm flipV="1">
            <a:off x="2880590" y="4323890"/>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67" name="Google Shape;788;p60">
            <a:extLst>
              <a:ext uri="{FF2B5EF4-FFF2-40B4-BE49-F238E27FC236}">
                <a16:creationId xmlns="" xmlns:a16="http://schemas.microsoft.com/office/drawing/2014/main" id="{6098902C-069A-495F-A2DF-B1E83A7EF6A9}"/>
              </a:ext>
            </a:extLst>
          </p:cNvPr>
          <p:cNvCxnSpPr>
            <a:cxnSpLocks/>
          </p:cNvCxnSpPr>
          <p:nvPr/>
        </p:nvCxnSpPr>
        <p:spPr>
          <a:xfrm flipV="1">
            <a:off x="3818015" y="3243890"/>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8" name="TextBox 67">
                <a:extLst>
                  <a:ext uri="{FF2B5EF4-FFF2-40B4-BE49-F238E27FC236}">
                    <a16:creationId xmlns="" xmlns:a16="http://schemas.microsoft.com/office/drawing/2014/main" id="{A68FABA6-31DE-4120-AC78-78960EA477ED}"/>
                  </a:ext>
                </a:extLst>
              </p:cNvPr>
              <p:cNvSpPr txBox="1"/>
              <p:nvPr/>
            </p:nvSpPr>
            <p:spPr>
              <a:xfrm>
                <a:off x="3509243" y="2780928"/>
                <a:ext cx="617543"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𝑌</m:t>
                          </m:r>
                        </m:e>
                        <m:sub>
                          <m:r>
                            <a:rPr lang="en-US" altLang="ko-KR" sz="2000" i="1">
                              <a:solidFill>
                                <a:srgbClr val="FF0000"/>
                              </a:solidFill>
                              <a:latin typeface="Cambria Math" panose="02040503050406030204" pitchFamily="18" charset="0"/>
                            </a:rPr>
                            <m:t>𝑡</m:t>
                          </m:r>
                          <m:r>
                            <a:rPr lang="en-US" altLang="ko-KR" sz="2000" i="1">
                              <a:solidFill>
                                <a:srgbClr val="FF0000"/>
                              </a:solidFill>
                              <a:latin typeface="Cambria Math" panose="02040503050406030204" pitchFamily="18" charset="0"/>
                            </a:rPr>
                            <m:t>−</m:t>
                          </m:r>
                          <m:r>
                            <a:rPr lang="en-US" altLang="ko-KR" sz="2000" i="1">
                              <a:solidFill>
                                <a:srgbClr val="FF0000"/>
                              </a:solidFill>
                              <a:latin typeface="Cambria Math" panose="02040503050406030204" pitchFamily="18" charset="0"/>
                            </a:rPr>
                            <m:t>1</m:t>
                          </m:r>
                        </m:sub>
                      </m:sSub>
                    </m:oMath>
                  </m:oMathPara>
                </a14:m>
                <a:endParaRPr lang="ko-KR" altLang="en-US" sz="2000" dirty="0">
                  <a:solidFill>
                    <a:srgbClr val="FF0000"/>
                  </a:solidFill>
                </a:endParaRPr>
              </a:p>
            </p:txBody>
          </p:sp>
        </mc:Choice>
        <mc:Fallback xmlns="">
          <p:sp>
            <p:nvSpPr>
              <p:cNvPr id="68" name="TextBox 67">
                <a:extLst>
                  <a:ext uri="{FF2B5EF4-FFF2-40B4-BE49-F238E27FC236}">
                    <a16:creationId xmlns:a16="http://schemas.microsoft.com/office/drawing/2014/main" xmlns="" xmlns:a14="http://schemas.microsoft.com/office/drawing/2010/main" id="{A68FABA6-31DE-4120-AC78-78960EA477ED}"/>
                  </a:ext>
                </a:extLst>
              </p:cNvPr>
              <p:cNvSpPr txBox="1">
                <a:spLocks noRot="1" noChangeAspect="1" noMove="1" noResize="1" noEditPoints="1" noAdjustHandles="1" noChangeArrowheads="1" noChangeShapeType="1" noTextEdit="1"/>
              </p:cNvSpPr>
              <p:nvPr/>
            </p:nvSpPr>
            <p:spPr>
              <a:xfrm>
                <a:off x="3509243" y="2780928"/>
                <a:ext cx="617543" cy="400110"/>
              </a:xfrm>
              <a:prstGeom prst="rect">
                <a:avLst/>
              </a:prstGeom>
              <a:blipFill rotWithShape="0">
                <a:blip r:embed="rId4"/>
                <a:stretch>
                  <a:fillRect/>
                </a:stretch>
              </a:blipFill>
            </p:spPr>
            <p:txBody>
              <a:bodyPr/>
              <a:lstStyle/>
              <a:p>
                <a:r>
                  <a:rPr lang="en-US">
                    <a:noFill/>
                  </a:rPr>
                  <a:t> </a:t>
                </a:r>
              </a:p>
            </p:txBody>
          </p:sp>
        </mc:Fallback>
      </mc:AlternateContent>
      <p:cxnSp>
        <p:nvCxnSpPr>
          <p:cNvPr id="69" name="Google Shape;786;p60">
            <a:extLst>
              <a:ext uri="{FF2B5EF4-FFF2-40B4-BE49-F238E27FC236}">
                <a16:creationId xmlns="" xmlns:a16="http://schemas.microsoft.com/office/drawing/2014/main" id="{F75EEA0A-064F-4F5B-8EB8-1A620FAA88AB}"/>
              </a:ext>
            </a:extLst>
          </p:cNvPr>
          <p:cNvCxnSpPr>
            <a:cxnSpLocks/>
          </p:cNvCxnSpPr>
          <p:nvPr/>
        </p:nvCxnSpPr>
        <p:spPr>
          <a:xfrm>
            <a:off x="4003916" y="3752073"/>
            <a:ext cx="288000" cy="0"/>
          </a:xfrm>
          <a:prstGeom prst="straightConnector1">
            <a:avLst/>
          </a:prstGeom>
          <a:noFill/>
          <a:ln w="19050" cap="flat" cmpd="sng">
            <a:solidFill>
              <a:srgbClr val="193EB0"/>
            </a:solidFill>
            <a:prstDash val="solid"/>
            <a:round/>
            <a:headEnd type="none" w="med" len="med"/>
            <a:tailEnd type="triangle" w="med" len="med"/>
          </a:ln>
        </p:spPr>
      </p:cxnSp>
      <p:cxnSp>
        <p:nvCxnSpPr>
          <p:cNvPr id="70" name="Google Shape;786;p60">
            <a:extLst>
              <a:ext uri="{FF2B5EF4-FFF2-40B4-BE49-F238E27FC236}">
                <a16:creationId xmlns="" xmlns:a16="http://schemas.microsoft.com/office/drawing/2014/main" id="{4E655B39-8C69-4AB4-86BC-1EA6739F7376}"/>
              </a:ext>
            </a:extLst>
          </p:cNvPr>
          <p:cNvCxnSpPr>
            <a:cxnSpLocks/>
          </p:cNvCxnSpPr>
          <p:nvPr/>
        </p:nvCxnSpPr>
        <p:spPr>
          <a:xfrm>
            <a:off x="4003916" y="4174439"/>
            <a:ext cx="288000" cy="0"/>
          </a:xfrm>
          <a:prstGeom prst="straightConnector1">
            <a:avLst/>
          </a:prstGeom>
          <a:noFill/>
          <a:ln w="19050" cap="flat" cmpd="sng">
            <a:solidFill>
              <a:srgbClr val="193EB0"/>
            </a:solidFill>
            <a:prstDash val="solid"/>
            <a:round/>
            <a:headEnd type="none" w="med" len="med"/>
            <a:tailEnd type="triangle" w="med" len="med"/>
          </a:ln>
        </p:spPr>
      </p:cxnSp>
      <p:sp>
        <p:nvSpPr>
          <p:cNvPr id="71" name="Google Shape;784;p60">
            <a:extLst>
              <a:ext uri="{FF2B5EF4-FFF2-40B4-BE49-F238E27FC236}">
                <a16:creationId xmlns="" xmlns:a16="http://schemas.microsoft.com/office/drawing/2014/main" id="{FC85D25E-D915-4B60-82AD-B0A582EE1849}"/>
              </a:ext>
            </a:extLst>
          </p:cNvPr>
          <p:cNvSpPr>
            <a:spLocks noChangeAspect="1"/>
          </p:cNvSpPr>
          <p:nvPr/>
        </p:nvSpPr>
        <p:spPr>
          <a:xfrm>
            <a:off x="4310041" y="3603890"/>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 400" panose="020B0503030303020204" pitchFamily="34" charset="0"/>
              <a:ea typeface="SamsungOne 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 xmlns:a16="http://schemas.microsoft.com/office/drawing/2014/main" id="{737B6C8A-0F63-451F-9568-51A4315BF2E1}"/>
                  </a:ext>
                </a:extLst>
              </p:cNvPr>
              <p:cNvSpPr txBox="1"/>
              <p:nvPr/>
            </p:nvSpPr>
            <p:spPr>
              <a:xfrm>
                <a:off x="4113724" y="4683890"/>
                <a:ext cx="746755"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𝑡</m:t>
                          </m:r>
                        </m:sub>
                      </m:sSub>
                    </m:oMath>
                  </m:oMathPara>
                </a14:m>
                <a:endParaRPr lang="ko-KR" altLang="en-US" sz="2000" dirty="0">
                  <a:solidFill>
                    <a:srgbClr val="193EB0"/>
                  </a:solidFill>
                </a:endParaRPr>
              </a:p>
            </p:txBody>
          </p:sp>
        </mc:Choice>
        <mc:Fallback xmlns="">
          <p:sp>
            <p:nvSpPr>
              <p:cNvPr id="72" name="TextBox 71">
                <a:extLst>
                  <a:ext uri="{FF2B5EF4-FFF2-40B4-BE49-F238E27FC236}">
                    <a16:creationId xmlns:a16="http://schemas.microsoft.com/office/drawing/2014/main" xmlns="" xmlns:a14="http://schemas.microsoft.com/office/drawing/2010/main" id="{737B6C8A-0F63-451F-9568-51A4315BF2E1}"/>
                  </a:ext>
                </a:extLst>
              </p:cNvPr>
              <p:cNvSpPr txBox="1">
                <a:spLocks noRot="1" noChangeAspect="1" noMove="1" noResize="1" noEditPoints="1" noAdjustHandles="1" noChangeArrowheads="1" noChangeShapeType="1" noTextEdit="1"/>
              </p:cNvSpPr>
              <p:nvPr/>
            </p:nvSpPr>
            <p:spPr>
              <a:xfrm>
                <a:off x="4113724" y="4683890"/>
                <a:ext cx="746755" cy="400110"/>
              </a:xfrm>
              <a:prstGeom prst="rect">
                <a:avLst/>
              </a:prstGeom>
              <a:blipFill rotWithShape="0">
                <a:blip r:embed="rId5"/>
                <a:stretch>
                  <a:fillRect/>
                </a:stretch>
              </a:blipFill>
            </p:spPr>
            <p:txBody>
              <a:bodyPr/>
              <a:lstStyle/>
              <a:p>
                <a:r>
                  <a:rPr lang="en-US">
                    <a:noFill/>
                  </a:rPr>
                  <a:t> </a:t>
                </a:r>
              </a:p>
            </p:txBody>
          </p:sp>
        </mc:Fallback>
      </mc:AlternateContent>
      <p:cxnSp>
        <p:nvCxnSpPr>
          <p:cNvPr id="73" name="Google Shape;786;p60">
            <a:extLst>
              <a:ext uri="{FF2B5EF4-FFF2-40B4-BE49-F238E27FC236}">
                <a16:creationId xmlns="" xmlns:a16="http://schemas.microsoft.com/office/drawing/2014/main" id="{6DFF4279-5F23-4AC7-AA5D-CD3A6269B21A}"/>
              </a:ext>
            </a:extLst>
          </p:cNvPr>
          <p:cNvCxnSpPr>
            <a:cxnSpLocks/>
          </p:cNvCxnSpPr>
          <p:nvPr/>
        </p:nvCxnSpPr>
        <p:spPr>
          <a:xfrm flipV="1">
            <a:off x="4487102" y="4323890"/>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74" name="Google Shape;788;p60">
            <a:extLst>
              <a:ext uri="{FF2B5EF4-FFF2-40B4-BE49-F238E27FC236}">
                <a16:creationId xmlns="" xmlns:a16="http://schemas.microsoft.com/office/drawing/2014/main" id="{020562C4-5808-4911-B41F-A090C78E6F65}"/>
              </a:ext>
            </a:extLst>
          </p:cNvPr>
          <p:cNvCxnSpPr>
            <a:cxnSpLocks/>
          </p:cNvCxnSpPr>
          <p:nvPr/>
        </p:nvCxnSpPr>
        <p:spPr>
          <a:xfrm flipV="1">
            <a:off x="5424527" y="3243890"/>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5" name="TextBox 74">
                <a:extLst>
                  <a:ext uri="{FF2B5EF4-FFF2-40B4-BE49-F238E27FC236}">
                    <a16:creationId xmlns="" xmlns:a16="http://schemas.microsoft.com/office/drawing/2014/main" id="{431C204E-6D9B-4C11-9ECC-55297FAC4616}"/>
                  </a:ext>
                </a:extLst>
              </p:cNvPr>
              <p:cNvSpPr txBox="1"/>
              <p:nvPr/>
            </p:nvSpPr>
            <p:spPr>
              <a:xfrm>
                <a:off x="5115755" y="2780928"/>
                <a:ext cx="617543"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𝑌</m:t>
                          </m:r>
                        </m:e>
                        <m:sub>
                          <m:r>
                            <a:rPr lang="en-US" altLang="ko-KR" sz="2000" i="1">
                              <a:solidFill>
                                <a:srgbClr val="FF0000"/>
                              </a:solidFill>
                              <a:latin typeface="Cambria Math" panose="02040503050406030204" pitchFamily="18" charset="0"/>
                            </a:rPr>
                            <m:t>𝑡</m:t>
                          </m:r>
                        </m:sub>
                      </m:sSub>
                    </m:oMath>
                  </m:oMathPara>
                </a14:m>
                <a:endParaRPr lang="ko-KR" altLang="en-US" sz="2000" dirty="0">
                  <a:solidFill>
                    <a:srgbClr val="FF0000"/>
                  </a:solidFill>
                </a:endParaRPr>
              </a:p>
            </p:txBody>
          </p:sp>
        </mc:Choice>
        <mc:Fallback xmlns="">
          <p:sp>
            <p:nvSpPr>
              <p:cNvPr id="75" name="TextBox 74">
                <a:extLst>
                  <a:ext uri="{FF2B5EF4-FFF2-40B4-BE49-F238E27FC236}">
                    <a16:creationId xmlns:a16="http://schemas.microsoft.com/office/drawing/2014/main" xmlns="" xmlns:a14="http://schemas.microsoft.com/office/drawing/2010/main" id="{431C204E-6D9B-4C11-9ECC-55297FAC4616}"/>
                  </a:ext>
                </a:extLst>
              </p:cNvPr>
              <p:cNvSpPr txBox="1">
                <a:spLocks noRot="1" noChangeAspect="1" noMove="1" noResize="1" noEditPoints="1" noAdjustHandles="1" noChangeArrowheads="1" noChangeShapeType="1" noTextEdit="1"/>
              </p:cNvSpPr>
              <p:nvPr/>
            </p:nvSpPr>
            <p:spPr>
              <a:xfrm>
                <a:off x="5115755" y="2780928"/>
                <a:ext cx="617543" cy="400110"/>
              </a:xfrm>
              <a:prstGeom prst="rect">
                <a:avLst/>
              </a:prstGeom>
              <a:blipFill rotWithShape="0">
                <a:blip r:embed="rId6"/>
                <a:stretch>
                  <a:fillRect/>
                </a:stretch>
              </a:blipFill>
            </p:spPr>
            <p:txBody>
              <a:bodyPr/>
              <a:lstStyle/>
              <a:p>
                <a:r>
                  <a:rPr lang="en-US">
                    <a:noFill/>
                  </a:rPr>
                  <a:t> </a:t>
                </a:r>
              </a:p>
            </p:txBody>
          </p:sp>
        </mc:Fallback>
      </mc:AlternateContent>
      <p:cxnSp>
        <p:nvCxnSpPr>
          <p:cNvPr id="76" name="Google Shape;786;p60">
            <a:extLst>
              <a:ext uri="{FF2B5EF4-FFF2-40B4-BE49-F238E27FC236}">
                <a16:creationId xmlns="" xmlns:a16="http://schemas.microsoft.com/office/drawing/2014/main" id="{8457E0EA-1E49-4114-9316-D444873DCF1F}"/>
              </a:ext>
            </a:extLst>
          </p:cNvPr>
          <p:cNvCxnSpPr>
            <a:cxnSpLocks/>
          </p:cNvCxnSpPr>
          <p:nvPr/>
        </p:nvCxnSpPr>
        <p:spPr>
          <a:xfrm>
            <a:off x="5610428" y="3752073"/>
            <a:ext cx="288000" cy="0"/>
          </a:xfrm>
          <a:prstGeom prst="straightConnector1">
            <a:avLst/>
          </a:prstGeom>
          <a:noFill/>
          <a:ln w="19050" cap="flat" cmpd="sng">
            <a:solidFill>
              <a:srgbClr val="193EB0"/>
            </a:solidFill>
            <a:prstDash val="solid"/>
            <a:round/>
            <a:headEnd type="none" w="med" len="med"/>
            <a:tailEnd type="triangle" w="med" len="med"/>
          </a:ln>
        </p:spPr>
      </p:cxnSp>
      <p:cxnSp>
        <p:nvCxnSpPr>
          <p:cNvPr id="77" name="Google Shape;786;p60">
            <a:extLst>
              <a:ext uri="{FF2B5EF4-FFF2-40B4-BE49-F238E27FC236}">
                <a16:creationId xmlns="" xmlns:a16="http://schemas.microsoft.com/office/drawing/2014/main" id="{49359EA1-1F53-472B-835D-51EF6A9124F9}"/>
              </a:ext>
            </a:extLst>
          </p:cNvPr>
          <p:cNvCxnSpPr>
            <a:cxnSpLocks/>
          </p:cNvCxnSpPr>
          <p:nvPr/>
        </p:nvCxnSpPr>
        <p:spPr>
          <a:xfrm>
            <a:off x="5610428" y="4174439"/>
            <a:ext cx="288000" cy="0"/>
          </a:xfrm>
          <a:prstGeom prst="straightConnector1">
            <a:avLst/>
          </a:prstGeom>
          <a:noFill/>
          <a:ln w="19050" cap="flat" cmpd="sng">
            <a:solidFill>
              <a:srgbClr val="193EB0"/>
            </a:solidFill>
            <a:prstDash val="solid"/>
            <a:round/>
            <a:headEnd type="none" w="med" len="med"/>
            <a:tailEnd type="triangle" w="med" len="med"/>
          </a:ln>
        </p:spPr>
      </p:cxnSp>
      <p:sp>
        <p:nvSpPr>
          <p:cNvPr id="78" name="Google Shape;784;p60">
            <a:extLst>
              <a:ext uri="{FF2B5EF4-FFF2-40B4-BE49-F238E27FC236}">
                <a16:creationId xmlns="" xmlns:a16="http://schemas.microsoft.com/office/drawing/2014/main" id="{59396701-A4B5-472D-91A0-6BBE20E32A53}"/>
              </a:ext>
            </a:extLst>
          </p:cNvPr>
          <p:cNvSpPr>
            <a:spLocks noChangeAspect="1"/>
          </p:cNvSpPr>
          <p:nvPr/>
        </p:nvSpPr>
        <p:spPr>
          <a:xfrm>
            <a:off x="5916553" y="3603890"/>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 400" panose="020B0503030303020204" pitchFamily="34" charset="0"/>
              <a:ea typeface="SamsungOne 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 xmlns:a16="http://schemas.microsoft.com/office/drawing/2014/main" id="{C0C59C84-0366-44E7-9D5F-9A22D9B80180}"/>
                  </a:ext>
                </a:extLst>
              </p:cNvPr>
              <p:cNvSpPr txBox="1"/>
              <p:nvPr/>
            </p:nvSpPr>
            <p:spPr>
              <a:xfrm>
                <a:off x="5720236" y="4683890"/>
                <a:ext cx="746755"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𝑡</m:t>
                          </m:r>
                          <m:r>
                            <a:rPr lang="en-US" altLang="ko-KR" sz="2000" i="1">
                              <a:solidFill>
                                <a:srgbClr val="193EB0"/>
                              </a:solidFill>
                              <a:latin typeface="Cambria Math" panose="02040503050406030204" pitchFamily="18" charset="0"/>
                            </a:rPr>
                            <m:t>+</m:t>
                          </m:r>
                          <m:r>
                            <a:rPr lang="en-US" altLang="ko-KR" sz="2000" i="1">
                              <a:solidFill>
                                <a:srgbClr val="193EB0"/>
                              </a:solidFill>
                              <a:latin typeface="Cambria Math" panose="02040503050406030204" pitchFamily="18" charset="0"/>
                            </a:rPr>
                            <m:t>1</m:t>
                          </m:r>
                        </m:sub>
                      </m:sSub>
                    </m:oMath>
                  </m:oMathPara>
                </a14:m>
                <a:endParaRPr lang="ko-KR" altLang="en-US" sz="2000" dirty="0">
                  <a:solidFill>
                    <a:srgbClr val="193EB0"/>
                  </a:solidFill>
                </a:endParaRPr>
              </a:p>
            </p:txBody>
          </p:sp>
        </mc:Choice>
        <mc:Fallback xmlns="">
          <p:sp>
            <p:nvSpPr>
              <p:cNvPr id="79" name="TextBox 78">
                <a:extLst>
                  <a:ext uri="{FF2B5EF4-FFF2-40B4-BE49-F238E27FC236}">
                    <a16:creationId xmlns:a16="http://schemas.microsoft.com/office/drawing/2014/main" xmlns="" xmlns:a14="http://schemas.microsoft.com/office/drawing/2010/main" id="{C0C59C84-0366-44E7-9D5F-9A22D9B80180}"/>
                  </a:ext>
                </a:extLst>
              </p:cNvPr>
              <p:cNvSpPr txBox="1">
                <a:spLocks noRot="1" noChangeAspect="1" noMove="1" noResize="1" noEditPoints="1" noAdjustHandles="1" noChangeArrowheads="1" noChangeShapeType="1" noTextEdit="1"/>
              </p:cNvSpPr>
              <p:nvPr/>
            </p:nvSpPr>
            <p:spPr>
              <a:xfrm>
                <a:off x="5720236" y="4683890"/>
                <a:ext cx="746755" cy="400110"/>
              </a:xfrm>
              <a:prstGeom prst="rect">
                <a:avLst/>
              </a:prstGeom>
              <a:blipFill rotWithShape="0">
                <a:blip r:embed="rId7"/>
                <a:stretch>
                  <a:fillRect/>
                </a:stretch>
              </a:blipFill>
            </p:spPr>
            <p:txBody>
              <a:bodyPr/>
              <a:lstStyle/>
              <a:p>
                <a:r>
                  <a:rPr lang="en-US">
                    <a:noFill/>
                  </a:rPr>
                  <a:t> </a:t>
                </a:r>
              </a:p>
            </p:txBody>
          </p:sp>
        </mc:Fallback>
      </mc:AlternateContent>
      <p:cxnSp>
        <p:nvCxnSpPr>
          <p:cNvPr id="80" name="Google Shape;786;p60">
            <a:extLst>
              <a:ext uri="{FF2B5EF4-FFF2-40B4-BE49-F238E27FC236}">
                <a16:creationId xmlns="" xmlns:a16="http://schemas.microsoft.com/office/drawing/2014/main" id="{3B599A06-414B-4B19-A5F8-E9697508292A}"/>
              </a:ext>
            </a:extLst>
          </p:cNvPr>
          <p:cNvCxnSpPr>
            <a:cxnSpLocks/>
          </p:cNvCxnSpPr>
          <p:nvPr/>
        </p:nvCxnSpPr>
        <p:spPr>
          <a:xfrm flipV="1">
            <a:off x="6093614" y="4323890"/>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81" name="Google Shape;788;p60">
            <a:extLst>
              <a:ext uri="{FF2B5EF4-FFF2-40B4-BE49-F238E27FC236}">
                <a16:creationId xmlns="" xmlns:a16="http://schemas.microsoft.com/office/drawing/2014/main" id="{7FDB1782-041B-4A67-83F5-604088AF0192}"/>
              </a:ext>
            </a:extLst>
          </p:cNvPr>
          <p:cNvCxnSpPr>
            <a:cxnSpLocks/>
          </p:cNvCxnSpPr>
          <p:nvPr/>
        </p:nvCxnSpPr>
        <p:spPr>
          <a:xfrm flipV="1">
            <a:off x="7031039" y="3243890"/>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2" name="TextBox 81">
                <a:extLst>
                  <a:ext uri="{FF2B5EF4-FFF2-40B4-BE49-F238E27FC236}">
                    <a16:creationId xmlns="" xmlns:a16="http://schemas.microsoft.com/office/drawing/2014/main" id="{76D8D363-DD5A-41E6-BBBB-451308843AB0}"/>
                  </a:ext>
                </a:extLst>
              </p:cNvPr>
              <p:cNvSpPr txBox="1"/>
              <p:nvPr/>
            </p:nvSpPr>
            <p:spPr>
              <a:xfrm>
                <a:off x="6722267" y="2780928"/>
                <a:ext cx="617543"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𝑌</m:t>
                          </m:r>
                        </m:e>
                        <m:sub>
                          <m:r>
                            <a:rPr lang="en-US" altLang="ko-KR" sz="2000" i="1">
                              <a:solidFill>
                                <a:srgbClr val="FF0000"/>
                              </a:solidFill>
                              <a:latin typeface="Cambria Math" panose="02040503050406030204" pitchFamily="18" charset="0"/>
                            </a:rPr>
                            <m:t>𝑡</m:t>
                          </m:r>
                          <m:r>
                            <a:rPr lang="en-US" altLang="ko-KR" sz="2000" i="1">
                              <a:solidFill>
                                <a:srgbClr val="FF0000"/>
                              </a:solidFill>
                              <a:latin typeface="Cambria Math" panose="02040503050406030204" pitchFamily="18" charset="0"/>
                            </a:rPr>
                            <m:t>+</m:t>
                          </m:r>
                          <m:r>
                            <a:rPr lang="en-US" altLang="ko-KR" sz="2000" i="1">
                              <a:solidFill>
                                <a:srgbClr val="FF0000"/>
                              </a:solidFill>
                              <a:latin typeface="Cambria Math" panose="02040503050406030204" pitchFamily="18" charset="0"/>
                            </a:rPr>
                            <m:t>1</m:t>
                          </m:r>
                        </m:sub>
                      </m:sSub>
                    </m:oMath>
                  </m:oMathPara>
                </a14:m>
                <a:endParaRPr lang="ko-KR" altLang="en-US" sz="2000" dirty="0">
                  <a:solidFill>
                    <a:srgbClr val="FF0000"/>
                  </a:solidFill>
                </a:endParaRPr>
              </a:p>
            </p:txBody>
          </p:sp>
        </mc:Choice>
        <mc:Fallback xmlns="">
          <p:sp>
            <p:nvSpPr>
              <p:cNvPr id="82" name="TextBox 81">
                <a:extLst>
                  <a:ext uri="{FF2B5EF4-FFF2-40B4-BE49-F238E27FC236}">
                    <a16:creationId xmlns:a16="http://schemas.microsoft.com/office/drawing/2014/main" xmlns="" xmlns:a14="http://schemas.microsoft.com/office/drawing/2010/main" id="{76D8D363-DD5A-41E6-BBBB-451308843AB0}"/>
                  </a:ext>
                </a:extLst>
              </p:cNvPr>
              <p:cNvSpPr txBox="1">
                <a:spLocks noRot="1" noChangeAspect="1" noMove="1" noResize="1" noEditPoints="1" noAdjustHandles="1" noChangeArrowheads="1" noChangeShapeType="1" noTextEdit="1"/>
              </p:cNvSpPr>
              <p:nvPr/>
            </p:nvSpPr>
            <p:spPr>
              <a:xfrm>
                <a:off x="6722267" y="2780928"/>
                <a:ext cx="617543" cy="400110"/>
              </a:xfrm>
              <a:prstGeom prst="rect">
                <a:avLst/>
              </a:prstGeom>
              <a:blipFill rotWithShape="0">
                <a:blip r:embed="rId8"/>
                <a:stretch>
                  <a:fillRect/>
                </a:stretch>
              </a:blipFill>
            </p:spPr>
            <p:txBody>
              <a:bodyPr/>
              <a:lstStyle/>
              <a:p>
                <a:r>
                  <a:rPr lang="en-US">
                    <a:noFill/>
                  </a:rPr>
                  <a:t> </a:t>
                </a:r>
              </a:p>
            </p:txBody>
          </p:sp>
        </mc:Fallback>
      </mc:AlternateContent>
      <p:cxnSp>
        <p:nvCxnSpPr>
          <p:cNvPr id="83" name="Google Shape;786;p60">
            <a:extLst>
              <a:ext uri="{FF2B5EF4-FFF2-40B4-BE49-F238E27FC236}">
                <a16:creationId xmlns="" xmlns:a16="http://schemas.microsoft.com/office/drawing/2014/main" id="{11E54BB9-EA67-43C9-8BA4-5BC7AE45FC7D}"/>
              </a:ext>
            </a:extLst>
          </p:cNvPr>
          <p:cNvCxnSpPr>
            <a:cxnSpLocks/>
          </p:cNvCxnSpPr>
          <p:nvPr/>
        </p:nvCxnSpPr>
        <p:spPr>
          <a:xfrm>
            <a:off x="7216940" y="3752073"/>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Google Shape;786;p60">
            <a:extLst>
              <a:ext uri="{FF2B5EF4-FFF2-40B4-BE49-F238E27FC236}">
                <a16:creationId xmlns="" xmlns:a16="http://schemas.microsoft.com/office/drawing/2014/main" id="{906C46CE-C89D-4FCD-82CD-694B96F25B7E}"/>
              </a:ext>
            </a:extLst>
          </p:cNvPr>
          <p:cNvCxnSpPr>
            <a:cxnSpLocks/>
          </p:cNvCxnSpPr>
          <p:nvPr/>
        </p:nvCxnSpPr>
        <p:spPr>
          <a:xfrm>
            <a:off x="7216940" y="4174439"/>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Google Shape;786;p60">
            <a:extLst>
              <a:ext uri="{FF2B5EF4-FFF2-40B4-BE49-F238E27FC236}">
                <a16:creationId xmlns="" xmlns:a16="http://schemas.microsoft.com/office/drawing/2014/main" id="{F60F18D8-D47A-4A4F-93D1-C116232825D4}"/>
              </a:ext>
            </a:extLst>
          </p:cNvPr>
          <p:cNvCxnSpPr>
            <a:cxnSpLocks/>
          </p:cNvCxnSpPr>
          <p:nvPr/>
        </p:nvCxnSpPr>
        <p:spPr>
          <a:xfrm>
            <a:off x="2397884" y="3752043"/>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oogle Shape;786;p60">
            <a:extLst>
              <a:ext uri="{FF2B5EF4-FFF2-40B4-BE49-F238E27FC236}">
                <a16:creationId xmlns="" xmlns:a16="http://schemas.microsoft.com/office/drawing/2014/main" id="{F37CACA6-9420-4081-ABDC-11748EC6B439}"/>
              </a:ext>
            </a:extLst>
          </p:cNvPr>
          <p:cNvCxnSpPr>
            <a:cxnSpLocks/>
          </p:cNvCxnSpPr>
          <p:nvPr/>
        </p:nvCxnSpPr>
        <p:spPr>
          <a:xfrm>
            <a:off x="2397884" y="4174409"/>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5228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Keras</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8B366012-1B22-CC00-AD3B-D3E479896DE1}"/>
              </a:ext>
            </a:extLst>
          </p:cNvPr>
          <p:cNvGrpSpPr/>
          <p:nvPr/>
        </p:nvGrpSpPr>
        <p:grpSpPr>
          <a:xfrm>
            <a:off x="685802" y="1806768"/>
            <a:ext cx="8658224" cy="2841432"/>
            <a:chOff x="685802" y="1806768"/>
            <a:chExt cx="8658224" cy="2841432"/>
          </a:xfrm>
        </p:grpSpPr>
        <p:sp>
          <p:nvSpPr>
            <p:cNvPr id="18" name="모서리가 둥근 직사각형 4">
              <a:extLst>
                <a:ext uri="{FF2B5EF4-FFF2-40B4-BE49-F238E27FC236}">
                  <a16:creationId xmlns="" xmlns:a16="http://schemas.microsoft.com/office/drawing/2014/main" id="{631750CF-5927-4E99-BA3A-25E37AEF50F6}"/>
                </a:ext>
              </a:extLst>
            </p:cNvPr>
            <p:cNvSpPr/>
            <p:nvPr/>
          </p:nvSpPr>
          <p:spPr>
            <a:xfrm>
              <a:off x="685802" y="1806768"/>
              <a:ext cx="8658224" cy="28414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739DB151-0321-A0EC-C804-212538AB8AFB}"/>
                </a:ext>
              </a:extLst>
            </p:cNvPr>
            <p:cNvPicPr>
              <a:picLocks noChangeAspect="1"/>
            </p:cNvPicPr>
            <p:nvPr/>
          </p:nvPicPr>
          <p:blipFill rotWithShape="1">
            <a:blip r:embed="rId3"/>
            <a:srcRect r="15184"/>
            <a:stretch/>
          </p:blipFill>
          <p:spPr>
            <a:xfrm>
              <a:off x="771526" y="1864558"/>
              <a:ext cx="8571483" cy="2726492"/>
            </a:xfrm>
            <a:prstGeom prst="rect">
              <a:avLst/>
            </a:prstGeom>
          </p:spPr>
        </p:pic>
      </p:grpSp>
    </p:spTree>
    <p:extLst>
      <p:ext uri="{BB962C8B-B14F-4D97-AF65-F5344CB8AC3E}">
        <p14:creationId xmlns:p14="http://schemas.microsoft.com/office/powerpoint/2010/main" val="9505586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 and exploring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1" name="직사각형 20">
            <a:extLst>
              <a:ext uri="{FF2B5EF4-FFF2-40B4-BE49-F238E27FC236}">
                <a16:creationId xmlns="" xmlns:a16="http://schemas.microsoft.com/office/drawing/2014/main" id="{8CBFB124-0DB9-48A1-BB1A-EC7CBED139FA}"/>
              </a:ext>
            </a:extLst>
          </p:cNvPr>
          <p:cNvSpPr/>
          <p:nvPr/>
        </p:nvSpPr>
        <p:spPr>
          <a:xfrm>
            <a:off x="702940" y="314439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Display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dataframe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8" name="그룹 7">
            <a:extLst>
              <a:ext uri="{FF2B5EF4-FFF2-40B4-BE49-F238E27FC236}">
                <a16:creationId xmlns="" xmlns:a16="http://schemas.microsoft.com/office/drawing/2014/main" id="{592CBE9F-3138-31BF-04A1-2EDCA1E2C1B9}"/>
              </a:ext>
            </a:extLst>
          </p:cNvPr>
          <p:cNvGrpSpPr/>
          <p:nvPr/>
        </p:nvGrpSpPr>
        <p:grpSpPr>
          <a:xfrm>
            <a:off x="685802" y="3500263"/>
            <a:ext cx="8658224" cy="2433811"/>
            <a:chOff x="685802" y="3500263"/>
            <a:chExt cx="8658224" cy="2433811"/>
          </a:xfrm>
        </p:grpSpPr>
        <p:sp>
          <p:nvSpPr>
            <p:cNvPr id="19" name="모서리가 둥근 직사각형 4">
              <a:extLst>
                <a:ext uri="{FF2B5EF4-FFF2-40B4-BE49-F238E27FC236}">
                  <a16:creationId xmlns="" xmlns:a16="http://schemas.microsoft.com/office/drawing/2014/main" id="{DA87B7E9-2E64-4B8B-9B61-1A9F3CCBDD77}"/>
                </a:ext>
              </a:extLst>
            </p:cNvPr>
            <p:cNvSpPr/>
            <p:nvPr/>
          </p:nvSpPr>
          <p:spPr>
            <a:xfrm>
              <a:off x="685802" y="3500263"/>
              <a:ext cx="8658224" cy="24338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73F18D74-7476-57DD-51D5-9D5164548FE6}"/>
                </a:ext>
              </a:extLst>
            </p:cNvPr>
            <p:cNvPicPr>
              <a:picLocks noChangeAspect="1"/>
            </p:cNvPicPr>
            <p:nvPr/>
          </p:nvPicPr>
          <p:blipFill rotWithShape="1">
            <a:blip r:embed="rId3"/>
            <a:srcRect r="10766"/>
            <a:stretch/>
          </p:blipFill>
          <p:spPr>
            <a:xfrm>
              <a:off x="764655" y="3572411"/>
              <a:ext cx="8569079" cy="2319719"/>
            </a:xfrm>
            <a:prstGeom prst="rect">
              <a:avLst/>
            </a:prstGeom>
          </p:spPr>
        </p:pic>
      </p:grpSp>
      <p:grpSp>
        <p:nvGrpSpPr>
          <p:cNvPr id="7" name="그룹 6">
            <a:extLst>
              <a:ext uri="{FF2B5EF4-FFF2-40B4-BE49-F238E27FC236}">
                <a16:creationId xmlns="" xmlns:a16="http://schemas.microsoft.com/office/drawing/2014/main" id="{990B4356-7600-CFB9-9E24-E0E01C7EDBB7}"/>
              </a:ext>
            </a:extLst>
          </p:cNvPr>
          <p:cNvGrpSpPr/>
          <p:nvPr/>
        </p:nvGrpSpPr>
        <p:grpSpPr>
          <a:xfrm>
            <a:off x="685802" y="1806767"/>
            <a:ext cx="8658224" cy="1190185"/>
            <a:chOff x="685802" y="1806767"/>
            <a:chExt cx="8658224" cy="1190185"/>
          </a:xfrm>
        </p:grpSpPr>
        <p:sp>
          <p:nvSpPr>
            <p:cNvPr id="18"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11901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8C5C71F1-7877-DDDF-74CE-14D592067450}"/>
                </a:ext>
              </a:extLst>
            </p:cNvPr>
            <p:cNvPicPr>
              <a:picLocks noChangeAspect="1"/>
            </p:cNvPicPr>
            <p:nvPr/>
          </p:nvPicPr>
          <p:blipFill rotWithShape="1">
            <a:blip r:embed="rId4"/>
            <a:srcRect r="10670"/>
            <a:stretch/>
          </p:blipFill>
          <p:spPr>
            <a:xfrm>
              <a:off x="764656" y="1877921"/>
              <a:ext cx="8578354" cy="1095566"/>
            </a:xfrm>
            <a:prstGeom prst="rect">
              <a:avLst/>
            </a:prstGeom>
          </p:spPr>
        </p:pic>
      </p:grpSp>
    </p:spTree>
    <p:extLst>
      <p:ext uri="{BB962C8B-B14F-4D97-AF65-F5344CB8AC3E}">
        <p14:creationId xmlns:p14="http://schemas.microsoft.com/office/powerpoint/2010/main" val="34241966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 and exploring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7" name="직사각형 16">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a:solidFill>
                  <a:prstClr val="black">
                    <a:lumMod val="85000"/>
                    <a:lumOff val="15000"/>
                  </a:prstClr>
                </a:solidFill>
                <a:latin typeface="SamsungOne 400" panose="020B0503030303020204" pitchFamily="34" charset="0"/>
                <a:ea typeface="SamsungOne 400" panose="020B0503030303020204" pitchFamily="34" charset="0"/>
              </a:rPr>
              <a:t>Visualize the time series.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7" name="그룹 6">
            <a:extLst>
              <a:ext uri="{FF2B5EF4-FFF2-40B4-BE49-F238E27FC236}">
                <a16:creationId xmlns="" xmlns:a16="http://schemas.microsoft.com/office/drawing/2014/main" id="{13F7640A-C7B5-7430-1283-44C7B94C4549}"/>
              </a:ext>
            </a:extLst>
          </p:cNvPr>
          <p:cNvGrpSpPr/>
          <p:nvPr/>
        </p:nvGrpSpPr>
        <p:grpSpPr>
          <a:xfrm>
            <a:off x="685801" y="2052205"/>
            <a:ext cx="8658224" cy="3710420"/>
            <a:chOff x="685801" y="2052205"/>
            <a:chExt cx="8658224" cy="3710420"/>
          </a:xfrm>
        </p:grpSpPr>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3710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284BEAD3-E86F-00F6-7FBB-6A658069DCEE}"/>
                </a:ext>
              </a:extLst>
            </p:cNvPr>
            <p:cNvPicPr>
              <a:picLocks noChangeAspect="1"/>
            </p:cNvPicPr>
            <p:nvPr/>
          </p:nvPicPr>
          <p:blipFill>
            <a:blip r:embed="rId3"/>
            <a:stretch>
              <a:fillRect/>
            </a:stretch>
          </p:blipFill>
          <p:spPr>
            <a:xfrm>
              <a:off x="1807788" y="2765905"/>
              <a:ext cx="3874677" cy="2901469"/>
            </a:xfrm>
            <a:prstGeom prst="rect">
              <a:avLst/>
            </a:prstGeom>
          </p:spPr>
        </p:pic>
        <p:pic>
          <p:nvPicPr>
            <p:cNvPr id="6" name="그림 5">
              <a:extLst>
                <a:ext uri="{FF2B5EF4-FFF2-40B4-BE49-F238E27FC236}">
                  <a16:creationId xmlns="" xmlns:a16="http://schemas.microsoft.com/office/drawing/2014/main" id="{384A9600-C27D-51DF-8F07-DCE82B0B796F}"/>
                </a:ext>
              </a:extLst>
            </p:cNvPr>
            <p:cNvPicPr>
              <a:picLocks noChangeAspect="1"/>
            </p:cNvPicPr>
            <p:nvPr/>
          </p:nvPicPr>
          <p:blipFill rotWithShape="1">
            <a:blip r:embed="rId4"/>
            <a:srcRect r="8714"/>
            <a:stretch/>
          </p:blipFill>
          <p:spPr>
            <a:xfrm>
              <a:off x="771526" y="2124279"/>
              <a:ext cx="8571483" cy="595694"/>
            </a:xfrm>
            <a:prstGeom prst="rect">
              <a:avLst/>
            </a:prstGeom>
          </p:spPr>
        </p:pic>
      </p:grpSp>
    </p:spTree>
    <p:extLst>
      <p:ext uri="{BB962C8B-B14F-4D97-AF65-F5344CB8AC3E}">
        <p14:creationId xmlns:p14="http://schemas.microsoft.com/office/powerpoint/2010/main" val="14321405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 and exploring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54" name="직사각형 53">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Multiplicative exponential smoothing model</a:t>
            </a:r>
          </a:p>
        </p:txBody>
      </p:sp>
      <p:grpSp>
        <p:nvGrpSpPr>
          <p:cNvPr id="6" name="그룹 5">
            <a:extLst>
              <a:ext uri="{FF2B5EF4-FFF2-40B4-BE49-F238E27FC236}">
                <a16:creationId xmlns="" xmlns:a16="http://schemas.microsoft.com/office/drawing/2014/main" id="{497562FB-EC30-E7C9-1E52-0C5D04B826E6}"/>
              </a:ext>
            </a:extLst>
          </p:cNvPr>
          <p:cNvGrpSpPr/>
          <p:nvPr/>
        </p:nvGrpSpPr>
        <p:grpSpPr>
          <a:xfrm>
            <a:off x="685801" y="2021725"/>
            <a:ext cx="8658224" cy="4303883"/>
            <a:chOff x="685801" y="2021725"/>
            <a:chExt cx="8658224" cy="4303883"/>
          </a:xfrm>
        </p:grpSpPr>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85801" y="2021725"/>
              <a:ext cx="8658224" cy="43038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F75F1FE0-9991-D658-2CD9-F2767D16FD77}"/>
                </a:ext>
              </a:extLst>
            </p:cNvPr>
            <p:cNvPicPr>
              <a:picLocks noChangeAspect="1"/>
            </p:cNvPicPr>
            <p:nvPr/>
          </p:nvPicPr>
          <p:blipFill rotWithShape="1">
            <a:blip r:embed="rId3"/>
            <a:srcRect r="10405"/>
            <a:stretch/>
          </p:blipFill>
          <p:spPr>
            <a:xfrm>
              <a:off x="771525" y="2088583"/>
              <a:ext cx="8571484" cy="1522476"/>
            </a:xfrm>
            <a:prstGeom prst="rect">
              <a:avLst/>
            </a:prstGeom>
          </p:spPr>
        </p:pic>
        <p:pic>
          <p:nvPicPr>
            <p:cNvPr id="5" name="그림 4">
              <a:extLst>
                <a:ext uri="{FF2B5EF4-FFF2-40B4-BE49-F238E27FC236}">
                  <a16:creationId xmlns="" xmlns:a16="http://schemas.microsoft.com/office/drawing/2014/main" id="{E21DDE5F-52A2-D48C-AD61-D0520CB0F94A}"/>
                </a:ext>
              </a:extLst>
            </p:cNvPr>
            <p:cNvPicPr>
              <a:picLocks noChangeAspect="1"/>
            </p:cNvPicPr>
            <p:nvPr/>
          </p:nvPicPr>
          <p:blipFill>
            <a:blip r:embed="rId4"/>
            <a:stretch>
              <a:fillRect/>
            </a:stretch>
          </p:blipFill>
          <p:spPr>
            <a:xfrm>
              <a:off x="1751044" y="3635274"/>
              <a:ext cx="3554381" cy="2616740"/>
            </a:xfrm>
            <a:prstGeom prst="rect">
              <a:avLst/>
            </a:prstGeom>
          </p:spPr>
        </p:pic>
      </p:grpSp>
    </p:spTree>
    <p:extLst>
      <p:ext uri="{BB962C8B-B14F-4D97-AF65-F5344CB8AC3E}">
        <p14:creationId xmlns:p14="http://schemas.microsoft.com/office/powerpoint/2010/main" val="9448504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7" name="직사각형 16">
            <a:extLst>
              <a:ext uri="{FF2B5EF4-FFF2-40B4-BE49-F238E27FC236}">
                <a16:creationId xmlns="" xmlns:a16="http://schemas.microsoft.com/office/drawing/2014/main" id="{7C24F315-F5FD-4965-BB5A-92ED46753CF2}"/>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Pre-processing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Scaling (please pay attention to the vertical scale of the plot)</a:t>
            </a:r>
          </a:p>
        </p:txBody>
      </p:sp>
      <p:grpSp>
        <p:nvGrpSpPr>
          <p:cNvPr id="6" name="그룹 5">
            <a:extLst>
              <a:ext uri="{FF2B5EF4-FFF2-40B4-BE49-F238E27FC236}">
                <a16:creationId xmlns="" xmlns:a16="http://schemas.microsoft.com/office/drawing/2014/main" id="{9E80667C-949F-4B72-DB03-48F09030A227}"/>
              </a:ext>
            </a:extLst>
          </p:cNvPr>
          <p:cNvGrpSpPr/>
          <p:nvPr/>
        </p:nvGrpSpPr>
        <p:grpSpPr>
          <a:xfrm>
            <a:off x="691177" y="2359390"/>
            <a:ext cx="8658224" cy="3946160"/>
            <a:chOff x="691177" y="2359390"/>
            <a:chExt cx="8658224" cy="3946160"/>
          </a:xfrm>
        </p:grpSpPr>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91177" y="2359390"/>
              <a:ext cx="8658224" cy="3946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F1CDEF70-DE85-6672-5BFB-2617B0CDDEF8}"/>
                </a:ext>
              </a:extLst>
            </p:cNvPr>
            <p:cNvPicPr>
              <a:picLocks noChangeAspect="1"/>
            </p:cNvPicPr>
            <p:nvPr/>
          </p:nvPicPr>
          <p:blipFill>
            <a:blip r:embed="rId3"/>
            <a:stretch>
              <a:fillRect/>
            </a:stretch>
          </p:blipFill>
          <p:spPr>
            <a:xfrm>
              <a:off x="1756227" y="3448040"/>
              <a:ext cx="3771250" cy="2779492"/>
            </a:xfrm>
            <a:prstGeom prst="rect">
              <a:avLst/>
            </a:prstGeom>
          </p:spPr>
        </p:pic>
        <p:pic>
          <p:nvPicPr>
            <p:cNvPr id="5" name="그림 4">
              <a:extLst>
                <a:ext uri="{FF2B5EF4-FFF2-40B4-BE49-F238E27FC236}">
                  <a16:creationId xmlns="" xmlns:a16="http://schemas.microsoft.com/office/drawing/2014/main" id="{BA83BBDA-2073-2BEA-4D5E-EE49914FA3F5}"/>
                </a:ext>
              </a:extLst>
            </p:cNvPr>
            <p:cNvPicPr>
              <a:picLocks noChangeAspect="1"/>
            </p:cNvPicPr>
            <p:nvPr/>
          </p:nvPicPr>
          <p:blipFill rotWithShape="1">
            <a:blip r:embed="rId4"/>
            <a:srcRect r="10537"/>
            <a:stretch/>
          </p:blipFill>
          <p:spPr>
            <a:xfrm>
              <a:off x="790575" y="2423709"/>
              <a:ext cx="8558826" cy="966978"/>
            </a:xfrm>
            <a:prstGeom prst="rect">
              <a:avLst/>
            </a:prstGeom>
          </p:spPr>
        </p:pic>
      </p:grpSp>
    </p:spTree>
    <p:extLst>
      <p:ext uri="{BB962C8B-B14F-4D97-AF65-F5344CB8AC3E}">
        <p14:creationId xmlns:p14="http://schemas.microsoft.com/office/powerpoint/2010/main" val="35972531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p:cNvGrpSpPr/>
          <p:nvPr/>
        </p:nvGrpSpPr>
        <p:grpSpPr>
          <a:xfrm>
            <a:off x="685801" y="1700808"/>
            <a:ext cx="8658224" cy="832842"/>
            <a:chOff x="685801" y="1700808"/>
            <a:chExt cx="8658224" cy="832842"/>
          </a:xfrm>
        </p:grpSpPr>
        <p:sp>
          <p:nvSpPr>
            <p:cNvPr id="17" name="직사각형 16">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Reshaping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batch_size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time series length,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n_input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4814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pic>
        <p:nvPicPr>
          <p:cNvPr id="3" name="그림 2">
            <a:extLst>
              <a:ext uri="{FF2B5EF4-FFF2-40B4-BE49-F238E27FC236}">
                <a16:creationId xmlns="" xmlns:a16="http://schemas.microsoft.com/office/drawing/2014/main" id="{A67B63C4-EDF6-AB19-FF44-F0FE4898F1C5}"/>
              </a:ext>
            </a:extLst>
          </p:cNvPr>
          <p:cNvPicPr>
            <a:picLocks noChangeAspect="1"/>
          </p:cNvPicPr>
          <p:nvPr/>
        </p:nvPicPr>
        <p:blipFill rotWithShape="1">
          <a:blip r:embed="rId3"/>
          <a:srcRect t="-1" r="10394" b="1949"/>
          <a:stretch/>
        </p:blipFill>
        <p:spPr>
          <a:xfrm>
            <a:off x="762000" y="2102735"/>
            <a:ext cx="8572500" cy="383290"/>
          </a:xfrm>
          <a:prstGeom prst="rect">
            <a:avLst/>
          </a:prstGeom>
        </p:spPr>
      </p:pic>
    </p:spTree>
    <p:extLst>
      <p:ext uri="{BB962C8B-B14F-4D97-AF65-F5344CB8AC3E}">
        <p14:creationId xmlns:p14="http://schemas.microsoft.com/office/powerpoint/2010/main" val="26911609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Necessary definitions</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3" name="직사각형 22">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Hyperparameters</a:t>
            </a:r>
          </a:p>
        </p:txBody>
      </p:sp>
      <p:grpSp>
        <p:nvGrpSpPr>
          <p:cNvPr id="26" name="그룹 25">
            <a:extLst>
              <a:ext uri="{FF2B5EF4-FFF2-40B4-BE49-F238E27FC236}">
                <a16:creationId xmlns="" xmlns:a16="http://schemas.microsoft.com/office/drawing/2014/main" id="{526AD384-504A-4F42-BF6F-D19CACF99859}"/>
              </a:ext>
            </a:extLst>
          </p:cNvPr>
          <p:cNvGrpSpPr/>
          <p:nvPr/>
        </p:nvGrpSpPr>
        <p:grpSpPr>
          <a:xfrm>
            <a:off x="685802" y="3034152"/>
            <a:ext cx="8658224" cy="740718"/>
            <a:chOff x="559818" y="3081411"/>
            <a:chExt cx="8658224" cy="740718"/>
          </a:xfrm>
        </p:grpSpPr>
        <p:sp>
          <p:nvSpPr>
            <p:cNvPr id="30" name="모서리가 둥근 직사각형 4">
              <a:extLst>
                <a:ext uri="{FF2B5EF4-FFF2-40B4-BE49-F238E27FC236}">
                  <a16:creationId xmlns="" xmlns:a16="http://schemas.microsoft.com/office/drawing/2014/main" id="{9F2312E7-F9FC-45BE-A449-DE76C2C3EA2E}"/>
                </a:ext>
              </a:extLst>
            </p:cNvPr>
            <p:cNvSpPr/>
            <p:nvPr/>
          </p:nvSpPr>
          <p:spPr>
            <a:xfrm>
              <a:off x="559818" y="3081411"/>
              <a:ext cx="8658224" cy="7407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 xmlns:a16="http://schemas.microsoft.com/office/drawing/2014/main" id="{93D180C6-15AD-4C95-88D6-FF75825A1C87}"/>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F07641C7-4F79-4D8A-B99E-71AEA722A049}"/>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170-2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3" name="TextBox 32">
              <a:extLst>
                <a:ext uri="{FF2B5EF4-FFF2-40B4-BE49-F238E27FC236}">
                  <a16:creationId xmlns="" xmlns:a16="http://schemas.microsoft.com/office/drawing/2014/main" id="{7345051A-8C7C-4F60-BB34-22F72875209F}"/>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There is only 1 time series data. No other choice but 1.</a:t>
              </a:r>
            </a:p>
          </p:txBody>
        </p:sp>
      </p:grpSp>
      <p:grpSp>
        <p:nvGrpSpPr>
          <p:cNvPr id="4" name="그룹 3">
            <a:extLst>
              <a:ext uri="{FF2B5EF4-FFF2-40B4-BE49-F238E27FC236}">
                <a16:creationId xmlns="" xmlns:a16="http://schemas.microsoft.com/office/drawing/2014/main" id="{6FE01494-D66F-4AC3-09BB-CD5C1EB86D42}"/>
              </a:ext>
            </a:extLst>
          </p:cNvPr>
          <p:cNvGrpSpPr/>
          <p:nvPr/>
        </p:nvGrpSpPr>
        <p:grpSpPr>
          <a:xfrm>
            <a:off x="685801" y="2052205"/>
            <a:ext cx="8658224" cy="900545"/>
            <a:chOff x="685801" y="2052205"/>
            <a:chExt cx="8658224" cy="900545"/>
          </a:xfrm>
        </p:grpSpPr>
        <p:sp>
          <p:nvSpPr>
            <p:cNvPr id="24"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9005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87034B53-B436-8C25-DD5F-F52D5E57BEDC}"/>
                </a:ext>
              </a:extLst>
            </p:cNvPr>
            <p:cNvPicPr>
              <a:picLocks noChangeAspect="1"/>
            </p:cNvPicPr>
            <p:nvPr/>
          </p:nvPicPr>
          <p:blipFill rotWithShape="1">
            <a:blip r:embed="rId4"/>
            <a:srcRect r="10604"/>
            <a:stretch/>
          </p:blipFill>
          <p:spPr>
            <a:xfrm>
              <a:off x="790575" y="2114557"/>
              <a:ext cx="8552434" cy="781812"/>
            </a:xfrm>
            <a:prstGeom prst="rect">
              <a:avLst/>
            </a:prstGeom>
          </p:spPr>
        </p:pic>
      </p:grpSp>
    </p:spTree>
    <p:extLst>
      <p:ext uri="{BB962C8B-B14F-4D97-AF65-F5344CB8AC3E}">
        <p14:creationId xmlns:p14="http://schemas.microsoft.com/office/powerpoint/2010/main" val="898932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AND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 the values of w0, w1, and w2 that return the result from the previous slide.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let’s apply a random value, and then gradually change the values of w0, w1, and w2 to find the solution. </a:t>
            </a:r>
          </a:p>
        </p:txBody>
      </p:sp>
      <p:sp>
        <p:nvSpPr>
          <p:cNvPr id="62" name="직사각형 61">
            <a:extLst>
              <a:ext uri="{FF2B5EF4-FFF2-40B4-BE49-F238E27FC236}">
                <a16:creationId xmlns="" xmlns:a16="http://schemas.microsoft.com/office/drawing/2014/main" id="{AA5B0F26-6822-48FE-9D00-3A689162A965}"/>
              </a:ext>
            </a:extLst>
          </p:cNvPr>
          <p:cNvSpPr/>
          <p:nvPr/>
        </p:nvSpPr>
        <p:spPr>
          <a:xfrm>
            <a:off x="685800" y="2488123"/>
            <a:ext cx="5237720" cy="33171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63" name="TextBox 62">
            <a:extLst>
              <a:ext uri="{FF2B5EF4-FFF2-40B4-BE49-F238E27FC236}">
                <a16:creationId xmlns="" xmlns:a16="http://schemas.microsoft.com/office/drawing/2014/main" id="{186BD980-BF21-478F-9794-F73871198F48}"/>
              </a:ext>
            </a:extLst>
          </p:cNvPr>
          <p:cNvSpPr txBox="1"/>
          <p:nvPr/>
        </p:nvSpPr>
        <p:spPr>
          <a:xfrm>
            <a:off x="775188" y="2553981"/>
            <a:ext cx="2428870"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The bias is generally fixed as 1.</a:t>
            </a:r>
            <a:endParaRPr kumimoji="1" lang="ko-KR" altLang="en-US" sz="1300" dirty="0">
              <a:latin typeface="SamsungOne 400" panose="020B0503030303020204" pitchFamily="34" charset="0"/>
            </a:endParaRPr>
          </a:p>
        </p:txBody>
      </p:sp>
      <p:grpSp>
        <p:nvGrpSpPr>
          <p:cNvPr id="64" name="그룹 63">
            <a:extLst>
              <a:ext uri="{FF2B5EF4-FFF2-40B4-BE49-F238E27FC236}">
                <a16:creationId xmlns="" xmlns:a16="http://schemas.microsoft.com/office/drawing/2014/main" id="{80371371-7F73-4FFA-ACBB-1DD7E8C5C083}"/>
              </a:ext>
            </a:extLst>
          </p:cNvPr>
          <p:cNvGrpSpPr/>
          <p:nvPr/>
        </p:nvGrpSpPr>
        <p:grpSpPr>
          <a:xfrm>
            <a:off x="805688" y="2855485"/>
            <a:ext cx="4751769" cy="2696368"/>
            <a:chOff x="1656270" y="3163927"/>
            <a:chExt cx="4751769" cy="2696368"/>
          </a:xfrm>
        </p:grpSpPr>
        <p:sp>
          <p:nvSpPr>
            <p:cNvPr id="65" name="타원 64">
              <a:extLst>
                <a:ext uri="{FF2B5EF4-FFF2-40B4-BE49-F238E27FC236}">
                  <a16:creationId xmlns="" xmlns:a16="http://schemas.microsoft.com/office/drawing/2014/main" id="{FD80641B-46CD-4860-A18B-C0C7285B9CB5}"/>
                </a:ext>
              </a:extLst>
            </p:cNvPr>
            <p:cNvSpPr>
              <a:spLocks noChangeAspect="1"/>
            </p:cNvSpPr>
            <p:nvPr/>
          </p:nvSpPr>
          <p:spPr>
            <a:xfrm>
              <a:off x="4726761" y="4129070"/>
              <a:ext cx="666055" cy="666055"/>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ea typeface="SamsungOne 400" panose="020B0503030303020204" pitchFamily="34" charset="0"/>
                </a:rPr>
                <a:t>-0.5</a:t>
              </a:r>
              <a:endParaRPr lang="ko-KR" altLang="en-US" sz="1300" dirty="0">
                <a:latin typeface="SamsungOne 400" panose="020B0503030303020204" pitchFamily="34" charset="0"/>
              </a:endParaRPr>
            </a:p>
          </p:txBody>
        </p:sp>
        <p:sp>
          <p:nvSpPr>
            <p:cNvPr id="66" name="타원 65">
              <a:extLst>
                <a:ext uri="{FF2B5EF4-FFF2-40B4-BE49-F238E27FC236}">
                  <a16:creationId xmlns="" xmlns:a16="http://schemas.microsoft.com/office/drawing/2014/main" id="{76849954-7551-41EE-BC8A-AC6EDB42F4D9}"/>
                </a:ext>
              </a:extLst>
            </p:cNvPr>
            <p:cNvSpPr>
              <a:spLocks noChangeAspect="1"/>
            </p:cNvSpPr>
            <p:nvPr/>
          </p:nvSpPr>
          <p:spPr>
            <a:xfrm>
              <a:off x="3097188" y="3163927"/>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67" name="타원 66">
              <a:extLst>
                <a:ext uri="{FF2B5EF4-FFF2-40B4-BE49-F238E27FC236}">
                  <a16:creationId xmlns="" xmlns:a16="http://schemas.microsoft.com/office/drawing/2014/main" id="{F8B99742-CB08-42C2-A928-E4F82D4AF6AE}"/>
                </a:ext>
              </a:extLst>
            </p:cNvPr>
            <p:cNvSpPr>
              <a:spLocks noChangeAspect="1"/>
            </p:cNvSpPr>
            <p:nvPr/>
          </p:nvSpPr>
          <p:spPr>
            <a:xfrm>
              <a:off x="3097188" y="4255066"/>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68" name="타원 67">
              <a:extLst>
                <a:ext uri="{FF2B5EF4-FFF2-40B4-BE49-F238E27FC236}">
                  <a16:creationId xmlns="" xmlns:a16="http://schemas.microsoft.com/office/drawing/2014/main" id="{91B4126B-91EB-4828-8C22-077BE654094D}"/>
                </a:ext>
              </a:extLst>
            </p:cNvPr>
            <p:cNvSpPr>
              <a:spLocks noChangeAspect="1"/>
            </p:cNvSpPr>
            <p:nvPr/>
          </p:nvSpPr>
          <p:spPr>
            <a:xfrm>
              <a:off x="3097188" y="5346204"/>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cxnSp>
          <p:nvCxnSpPr>
            <p:cNvPr id="69" name="직선 화살표 연결선 68">
              <a:extLst>
                <a:ext uri="{FF2B5EF4-FFF2-40B4-BE49-F238E27FC236}">
                  <a16:creationId xmlns="" xmlns:a16="http://schemas.microsoft.com/office/drawing/2014/main" id="{E7490568-36AD-473B-A8D7-502E5145414C}"/>
                </a:ext>
              </a:extLst>
            </p:cNvPr>
            <p:cNvCxnSpPr>
              <a:cxnSpLocks/>
              <a:endCxn id="66" idx="2"/>
            </p:cNvCxnSpPr>
            <p:nvPr/>
          </p:nvCxnSpPr>
          <p:spPr>
            <a:xfrm>
              <a:off x="2503140" y="3370959"/>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 xmlns:a16="http://schemas.microsoft.com/office/drawing/2014/main" id="{D462A94C-11E3-43BD-AD9A-0772B5E67817}"/>
                </a:ext>
              </a:extLst>
            </p:cNvPr>
            <p:cNvCxnSpPr>
              <a:cxnSpLocks/>
            </p:cNvCxnSpPr>
            <p:nvPr/>
          </p:nvCxnSpPr>
          <p:spPr>
            <a:xfrm>
              <a:off x="2503140" y="4462097"/>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8369B136-4563-4AA4-AA5E-C027A6B0DAD5}"/>
                </a:ext>
              </a:extLst>
            </p:cNvPr>
            <p:cNvCxnSpPr>
              <a:cxnSpLocks/>
            </p:cNvCxnSpPr>
            <p:nvPr/>
          </p:nvCxnSpPr>
          <p:spPr>
            <a:xfrm>
              <a:off x="2503140" y="5553236"/>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 xmlns:a16="http://schemas.microsoft.com/office/drawing/2014/main" id="{A93ED626-D1A6-47B9-A97D-D491A5636365}"/>
                </a:ext>
              </a:extLst>
            </p:cNvPr>
            <p:cNvCxnSpPr>
              <a:cxnSpLocks/>
              <a:stCxn id="68" idx="6"/>
            </p:cNvCxnSpPr>
            <p:nvPr/>
          </p:nvCxnSpPr>
          <p:spPr>
            <a:xfrm flipV="1">
              <a:off x="3511252" y="4570095"/>
              <a:ext cx="1224578" cy="98314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080297C2-2D5E-416D-AF3D-614B2C959CD8}"/>
                </a:ext>
              </a:extLst>
            </p:cNvPr>
            <p:cNvCxnSpPr>
              <a:cxnSpLocks/>
              <a:stCxn id="66" idx="6"/>
            </p:cNvCxnSpPr>
            <p:nvPr/>
          </p:nvCxnSpPr>
          <p:spPr>
            <a:xfrm>
              <a:off x="3511252" y="3370959"/>
              <a:ext cx="1215509" cy="99414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 xmlns:a16="http://schemas.microsoft.com/office/drawing/2014/main" id="{E4952401-1C1B-41B6-BD78-BE02BCE8D13D}"/>
                </a:ext>
              </a:extLst>
            </p:cNvPr>
            <p:cNvCxnSpPr>
              <a:stCxn id="67" idx="6"/>
              <a:endCxn id="65" idx="2"/>
            </p:cNvCxnSpPr>
            <p:nvPr/>
          </p:nvCxnSpPr>
          <p:spPr>
            <a:xfrm>
              <a:off x="3511252" y="4462098"/>
              <a:ext cx="1215509"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 xmlns:a16="http://schemas.microsoft.com/office/drawing/2014/main" id="{DD7D03E5-EB00-495A-8BD9-F2517BDA17B2}"/>
                </a:ext>
              </a:extLst>
            </p:cNvPr>
            <p:cNvSpPr txBox="1"/>
            <p:nvPr/>
          </p:nvSpPr>
          <p:spPr>
            <a:xfrm>
              <a:off x="2662396" y="3270821"/>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76" name="TextBox 75">
              <a:extLst>
                <a:ext uri="{FF2B5EF4-FFF2-40B4-BE49-F238E27FC236}">
                  <a16:creationId xmlns="" xmlns:a16="http://schemas.microsoft.com/office/drawing/2014/main" id="{1885B003-B350-4FE3-A7D2-6CD92E8B737A}"/>
                </a:ext>
              </a:extLst>
            </p:cNvPr>
            <p:cNvSpPr txBox="1"/>
            <p:nvPr/>
          </p:nvSpPr>
          <p:spPr>
            <a:xfrm>
              <a:off x="2662396" y="4368936"/>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77" name="TextBox 76">
              <a:extLst>
                <a:ext uri="{FF2B5EF4-FFF2-40B4-BE49-F238E27FC236}">
                  <a16:creationId xmlns="" xmlns:a16="http://schemas.microsoft.com/office/drawing/2014/main" id="{01EA0D2F-5B92-42B6-9B7B-AF480668F641}"/>
                </a:ext>
              </a:extLst>
            </p:cNvPr>
            <p:cNvSpPr txBox="1"/>
            <p:nvPr/>
          </p:nvSpPr>
          <p:spPr>
            <a:xfrm>
              <a:off x="2662396" y="5460184"/>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78" name="TextBox 77">
              <a:extLst>
                <a:ext uri="{FF2B5EF4-FFF2-40B4-BE49-F238E27FC236}">
                  <a16:creationId xmlns="" xmlns:a16="http://schemas.microsoft.com/office/drawing/2014/main" id="{E525DB99-828B-490E-882F-795D945D243B}"/>
                </a:ext>
              </a:extLst>
            </p:cNvPr>
            <p:cNvSpPr txBox="1"/>
            <p:nvPr/>
          </p:nvSpPr>
          <p:spPr>
            <a:xfrm>
              <a:off x="3920652" y="3537013"/>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w0</a:t>
              </a:r>
              <a:endParaRPr lang="ko-KR" altLang="en-US" sz="1300" dirty="0"/>
            </a:p>
          </p:txBody>
        </p:sp>
        <p:sp>
          <p:nvSpPr>
            <p:cNvPr id="79" name="TextBox 78">
              <a:extLst>
                <a:ext uri="{FF2B5EF4-FFF2-40B4-BE49-F238E27FC236}">
                  <a16:creationId xmlns="" xmlns:a16="http://schemas.microsoft.com/office/drawing/2014/main" id="{D154CA0F-F2CF-4A09-A6D7-77FF769DF83B}"/>
                </a:ext>
              </a:extLst>
            </p:cNvPr>
            <p:cNvSpPr txBox="1"/>
            <p:nvPr/>
          </p:nvSpPr>
          <p:spPr>
            <a:xfrm>
              <a:off x="3920652" y="4257092"/>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w1</a:t>
              </a:r>
              <a:endParaRPr lang="ko-KR" altLang="en-US" sz="1300" dirty="0"/>
            </a:p>
          </p:txBody>
        </p:sp>
        <p:sp>
          <p:nvSpPr>
            <p:cNvPr id="80" name="TextBox 79">
              <a:extLst>
                <a:ext uri="{FF2B5EF4-FFF2-40B4-BE49-F238E27FC236}">
                  <a16:creationId xmlns="" xmlns:a16="http://schemas.microsoft.com/office/drawing/2014/main" id="{7A7F09AD-C3DD-4622-9678-5401D2D979C1}"/>
                </a:ext>
              </a:extLst>
            </p:cNvPr>
            <p:cNvSpPr txBox="1"/>
            <p:nvPr/>
          </p:nvSpPr>
          <p:spPr>
            <a:xfrm>
              <a:off x="3920652" y="5121189"/>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w2</a:t>
              </a:r>
              <a:endParaRPr lang="ko-KR" altLang="en-US" sz="1300" dirty="0"/>
            </a:p>
          </p:txBody>
        </p:sp>
        <p:sp>
          <p:nvSpPr>
            <p:cNvPr id="81" name="TextBox 80">
              <a:extLst>
                <a:ext uri="{FF2B5EF4-FFF2-40B4-BE49-F238E27FC236}">
                  <a16:creationId xmlns="" xmlns:a16="http://schemas.microsoft.com/office/drawing/2014/main" id="{3542E5B2-E65C-4293-A434-9BFC15C5CD03}"/>
                </a:ext>
              </a:extLst>
            </p:cNvPr>
            <p:cNvSpPr txBox="1"/>
            <p:nvPr/>
          </p:nvSpPr>
          <p:spPr>
            <a:xfrm>
              <a:off x="5382264" y="353701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x0*w0</a:t>
              </a:r>
              <a:endParaRPr lang="ko-KR" altLang="en-US" sz="1300" dirty="0"/>
            </a:p>
          </p:txBody>
        </p:sp>
        <p:sp>
          <p:nvSpPr>
            <p:cNvPr id="82" name="TextBox 81">
              <a:extLst>
                <a:ext uri="{FF2B5EF4-FFF2-40B4-BE49-F238E27FC236}">
                  <a16:creationId xmlns="" xmlns:a16="http://schemas.microsoft.com/office/drawing/2014/main" id="{C3AC3159-4BD4-4E6A-889E-3D1CC42A83E6}"/>
                </a:ext>
              </a:extLst>
            </p:cNvPr>
            <p:cNvSpPr txBox="1"/>
            <p:nvPr/>
          </p:nvSpPr>
          <p:spPr>
            <a:xfrm>
              <a:off x="5382264" y="429014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x1*w1</a:t>
              </a:r>
              <a:endParaRPr lang="ko-KR" altLang="en-US" sz="1300" dirty="0"/>
            </a:p>
          </p:txBody>
        </p:sp>
        <p:sp>
          <p:nvSpPr>
            <p:cNvPr id="83" name="TextBox 82">
              <a:extLst>
                <a:ext uri="{FF2B5EF4-FFF2-40B4-BE49-F238E27FC236}">
                  <a16:creationId xmlns="" xmlns:a16="http://schemas.microsoft.com/office/drawing/2014/main" id="{2D3031E1-6083-4872-923E-021CB495B313}"/>
                </a:ext>
              </a:extLst>
            </p:cNvPr>
            <p:cNvSpPr txBox="1"/>
            <p:nvPr/>
          </p:nvSpPr>
          <p:spPr>
            <a:xfrm>
              <a:off x="5382264" y="5121189"/>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x2*w2</a:t>
              </a:r>
              <a:endParaRPr lang="ko-KR" altLang="en-US" sz="1300" dirty="0"/>
            </a:p>
          </p:txBody>
        </p:sp>
        <p:sp>
          <p:nvSpPr>
            <p:cNvPr id="84" name="TextBox 83">
              <a:extLst>
                <a:ext uri="{FF2B5EF4-FFF2-40B4-BE49-F238E27FC236}">
                  <a16:creationId xmlns="" xmlns:a16="http://schemas.microsoft.com/office/drawing/2014/main" id="{4A5676E7-1872-4C55-AE89-56617D643E7B}"/>
                </a:ext>
              </a:extLst>
            </p:cNvPr>
            <p:cNvSpPr txBox="1"/>
            <p:nvPr/>
          </p:nvSpPr>
          <p:spPr>
            <a:xfrm>
              <a:off x="6007147" y="3537012"/>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85" name="TextBox 84">
              <a:extLst>
                <a:ext uri="{FF2B5EF4-FFF2-40B4-BE49-F238E27FC236}">
                  <a16:creationId xmlns="" xmlns:a16="http://schemas.microsoft.com/office/drawing/2014/main" id="{0DF8F2EE-29E8-499D-94A5-7B8B11A54DC1}"/>
                </a:ext>
              </a:extLst>
            </p:cNvPr>
            <p:cNvSpPr txBox="1"/>
            <p:nvPr/>
          </p:nvSpPr>
          <p:spPr>
            <a:xfrm>
              <a:off x="6007147" y="4285476"/>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86" name="TextBox 85">
              <a:extLst>
                <a:ext uri="{FF2B5EF4-FFF2-40B4-BE49-F238E27FC236}">
                  <a16:creationId xmlns="" xmlns:a16="http://schemas.microsoft.com/office/drawing/2014/main" id="{8D99CFA6-00DF-40FE-A383-66AE24F7B363}"/>
                </a:ext>
              </a:extLst>
            </p:cNvPr>
            <p:cNvSpPr txBox="1"/>
            <p:nvPr/>
          </p:nvSpPr>
          <p:spPr>
            <a:xfrm>
              <a:off x="6007147" y="5121188"/>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-0.1</a:t>
              </a:r>
              <a:endParaRPr lang="ko-KR" altLang="en-US" sz="1300" dirty="0"/>
            </a:p>
          </p:txBody>
        </p:sp>
        <p:sp>
          <p:nvSpPr>
            <p:cNvPr id="87" name="TextBox 86">
              <a:extLst>
                <a:ext uri="{FF2B5EF4-FFF2-40B4-BE49-F238E27FC236}">
                  <a16:creationId xmlns="" xmlns:a16="http://schemas.microsoft.com/office/drawing/2014/main" id="{235482E9-DCE0-48EE-BED2-71701AE8289A}"/>
                </a:ext>
              </a:extLst>
            </p:cNvPr>
            <p:cNvSpPr txBox="1"/>
            <p:nvPr/>
          </p:nvSpPr>
          <p:spPr>
            <a:xfrm>
              <a:off x="5872793" y="3921578"/>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88" name="TextBox 87">
              <a:extLst>
                <a:ext uri="{FF2B5EF4-FFF2-40B4-BE49-F238E27FC236}">
                  <a16:creationId xmlns="" xmlns:a16="http://schemas.microsoft.com/office/drawing/2014/main" id="{A1FF8607-1266-4FCE-9BA1-A9A4265DDFD6}"/>
                </a:ext>
              </a:extLst>
            </p:cNvPr>
            <p:cNvSpPr txBox="1"/>
            <p:nvPr/>
          </p:nvSpPr>
          <p:spPr>
            <a:xfrm>
              <a:off x="5872793" y="4691531"/>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89" name="TextBox 88">
              <a:extLst>
                <a:ext uri="{FF2B5EF4-FFF2-40B4-BE49-F238E27FC236}">
                  <a16:creationId xmlns="" xmlns:a16="http://schemas.microsoft.com/office/drawing/2014/main" id="{89379191-0568-440E-85C4-02ADB35A0A73}"/>
                </a:ext>
              </a:extLst>
            </p:cNvPr>
            <p:cNvSpPr txBox="1"/>
            <p:nvPr/>
          </p:nvSpPr>
          <p:spPr>
            <a:xfrm>
              <a:off x="5382264" y="5660240"/>
              <a:ext cx="60271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Sum</a:t>
              </a:r>
            </a:p>
          </p:txBody>
        </p:sp>
        <p:sp>
          <p:nvSpPr>
            <p:cNvPr id="90" name="TextBox 89">
              <a:extLst>
                <a:ext uri="{FF2B5EF4-FFF2-40B4-BE49-F238E27FC236}">
                  <a16:creationId xmlns="" xmlns:a16="http://schemas.microsoft.com/office/drawing/2014/main" id="{550DC823-FF75-4463-9CD4-C51E82B9FF26}"/>
                </a:ext>
              </a:extLst>
            </p:cNvPr>
            <p:cNvSpPr txBox="1"/>
            <p:nvPr/>
          </p:nvSpPr>
          <p:spPr>
            <a:xfrm>
              <a:off x="5984977" y="5660239"/>
              <a:ext cx="42306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-0.1</a:t>
              </a:r>
              <a:endParaRPr lang="ko-KR" altLang="en-US" sz="1300" dirty="0"/>
            </a:p>
          </p:txBody>
        </p:sp>
        <p:sp>
          <p:nvSpPr>
            <p:cNvPr id="91" name="TextBox 90">
              <a:extLst>
                <a:ext uri="{FF2B5EF4-FFF2-40B4-BE49-F238E27FC236}">
                  <a16:creationId xmlns="" xmlns:a16="http://schemas.microsoft.com/office/drawing/2014/main" id="{19980E2E-704A-44C9-8CE0-BA88DFD2B7AC}"/>
                </a:ext>
              </a:extLst>
            </p:cNvPr>
            <p:cNvSpPr txBox="1"/>
            <p:nvPr/>
          </p:nvSpPr>
          <p:spPr>
            <a:xfrm>
              <a:off x="1656270" y="3270821"/>
              <a:ext cx="73541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x0(bias)</a:t>
              </a:r>
              <a:endParaRPr lang="ko-KR" altLang="en-US" sz="1300" dirty="0"/>
            </a:p>
          </p:txBody>
        </p:sp>
        <p:sp>
          <p:nvSpPr>
            <p:cNvPr id="92" name="TextBox 91">
              <a:extLst>
                <a:ext uri="{FF2B5EF4-FFF2-40B4-BE49-F238E27FC236}">
                  <a16:creationId xmlns="" xmlns:a16="http://schemas.microsoft.com/office/drawing/2014/main" id="{47FC936F-0354-47A9-8771-34127FF7F0B9}"/>
                </a:ext>
              </a:extLst>
            </p:cNvPr>
            <p:cNvSpPr txBox="1"/>
            <p:nvPr/>
          </p:nvSpPr>
          <p:spPr>
            <a:xfrm>
              <a:off x="2089076" y="4368936"/>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a:t>
              </a:r>
              <a:endParaRPr lang="ko-KR" altLang="en-US" sz="1300" dirty="0"/>
            </a:p>
          </p:txBody>
        </p:sp>
        <p:sp>
          <p:nvSpPr>
            <p:cNvPr id="93" name="TextBox 92">
              <a:extLst>
                <a:ext uri="{FF2B5EF4-FFF2-40B4-BE49-F238E27FC236}">
                  <a16:creationId xmlns="" xmlns:a16="http://schemas.microsoft.com/office/drawing/2014/main" id="{8CD37291-3386-46CF-AD53-AE73E5AE0106}"/>
                </a:ext>
              </a:extLst>
            </p:cNvPr>
            <p:cNvSpPr txBox="1"/>
            <p:nvPr/>
          </p:nvSpPr>
          <p:spPr>
            <a:xfrm>
              <a:off x="2089076" y="5460184"/>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a:t>
              </a:r>
              <a:endParaRPr lang="ko-KR" altLang="en-US" sz="1300" dirty="0"/>
            </a:p>
          </p:txBody>
        </p:sp>
        <p:sp>
          <p:nvSpPr>
            <p:cNvPr id="94" name="TextBox 93">
              <a:extLst>
                <a:ext uri="{FF2B5EF4-FFF2-40B4-BE49-F238E27FC236}">
                  <a16:creationId xmlns="" xmlns:a16="http://schemas.microsoft.com/office/drawing/2014/main" id="{251D785F-F2DD-4891-89F8-E3A350038BC1}"/>
                </a:ext>
              </a:extLst>
            </p:cNvPr>
            <p:cNvSpPr txBox="1"/>
            <p:nvPr/>
          </p:nvSpPr>
          <p:spPr>
            <a:xfrm>
              <a:off x="4257590" y="3537013"/>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0.5</a:t>
              </a:r>
              <a:endParaRPr lang="ko-KR" altLang="en-US" sz="1300" dirty="0"/>
            </a:p>
          </p:txBody>
        </p:sp>
        <p:sp>
          <p:nvSpPr>
            <p:cNvPr id="95" name="TextBox 94">
              <a:extLst>
                <a:ext uri="{FF2B5EF4-FFF2-40B4-BE49-F238E27FC236}">
                  <a16:creationId xmlns="" xmlns:a16="http://schemas.microsoft.com/office/drawing/2014/main" id="{311833B6-BFB6-445A-AA86-9DC5FE7F131C}"/>
                </a:ext>
              </a:extLst>
            </p:cNvPr>
            <p:cNvSpPr txBox="1"/>
            <p:nvPr/>
          </p:nvSpPr>
          <p:spPr>
            <a:xfrm>
              <a:off x="4257590" y="4257092"/>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-0.5</a:t>
              </a:r>
              <a:endParaRPr lang="ko-KR" altLang="en-US" sz="1300" dirty="0"/>
            </a:p>
          </p:txBody>
        </p:sp>
        <p:sp>
          <p:nvSpPr>
            <p:cNvPr id="96" name="TextBox 95">
              <a:extLst>
                <a:ext uri="{FF2B5EF4-FFF2-40B4-BE49-F238E27FC236}">
                  <a16:creationId xmlns="" xmlns:a16="http://schemas.microsoft.com/office/drawing/2014/main" id="{291C553E-650D-4E19-B636-1195504D8539}"/>
                </a:ext>
              </a:extLst>
            </p:cNvPr>
            <p:cNvSpPr txBox="1"/>
            <p:nvPr/>
          </p:nvSpPr>
          <p:spPr>
            <a:xfrm>
              <a:off x="4257590" y="5121189"/>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grpSp>
      <p:sp>
        <p:nvSpPr>
          <p:cNvPr id="97" name="직사각형 96">
            <a:extLst>
              <a:ext uri="{FF2B5EF4-FFF2-40B4-BE49-F238E27FC236}">
                <a16:creationId xmlns="" xmlns:a16="http://schemas.microsoft.com/office/drawing/2014/main" id="{232B4477-BBE0-47A8-8430-1E464A3A0F7D}"/>
              </a:ext>
            </a:extLst>
          </p:cNvPr>
          <p:cNvSpPr/>
          <p:nvPr/>
        </p:nvSpPr>
        <p:spPr>
          <a:xfrm>
            <a:off x="6179931" y="2502279"/>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4 results can be displayed in a table. </a:t>
            </a:r>
          </a:p>
        </p:txBody>
      </p:sp>
      <mc:AlternateContent xmlns:mc="http://schemas.openxmlformats.org/markup-compatibility/2006" xmlns:a14="http://schemas.microsoft.com/office/drawing/2010/main">
        <mc:Choice Requires="a14">
          <p:graphicFrame>
            <p:nvGraphicFramePr>
              <p:cNvPr id="98" name="표 97">
                <a:extLst>
                  <a:ext uri="{FF2B5EF4-FFF2-40B4-BE49-F238E27FC236}">
                    <a16:creationId xmlns="" xmlns:a16="http://schemas.microsoft.com/office/drawing/2014/main" id="{5ECC4C4E-B05C-48F0-9973-0C7824B9B1E6}"/>
                  </a:ext>
                </a:extLst>
              </p:cNvPr>
              <p:cNvGraphicFramePr>
                <a:graphicFrameLocks noGrp="1"/>
              </p:cNvGraphicFramePr>
              <p:nvPr>
                <p:extLst>
                  <p:ext uri="{D42A27DB-BD31-4B8C-83A1-F6EECF244321}">
                    <p14:modId xmlns:p14="http://schemas.microsoft.com/office/powerpoint/2010/main" val="52923602"/>
                  </p:ext>
                </p:extLst>
              </p:nvPr>
            </p:nvGraphicFramePr>
            <p:xfrm>
              <a:off x="6194230" y="2859548"/>
              <a:ext cx="3155836" cy="1501140"/>
            </p:xfrm>
            <a:graphic>
              <a:graphicData uri="http://schemas.openxmlformats.org/drawingml/2006/table">
                <a:tbl>
                  <a:tblPr firstRow="1" bandRow="1">
                    <a:tableStyleId>{5940675A-B579-460E-94D1-54222C63F5DA}</a:tableStyleId>
                  </a:tblPr>
                  <a:tblGrid>
                    <a:gridCol w="788959">
                      <a:extLst>
                        <a:ext uri="{9D8B030D-6E8A-4147-A177-3AD203B41FA5}">
                          <a16:colId xmlns="" xmlns:a16="http://schemas.microsoft.com/office/drawing/2014/main" val="20000"/>
                        </a:ext>
                      </a:extLst>
                    </a:gridCol>
                    <a:gridCol w="788959">
                      <a:extLst>
                        <a:ext uri="{9D8B030D-6E8A-4147-A177-3AD203B41FA5}">
                          <a16:colId xmlns="" xmlns:a16="http://schemas.microsoft.com/office/drawing/2014/main" val="953486119"/>
                        </a:ext>
                      </a:extLst>
                    </a:gridCol>
                    <a:gridCol w="788959">
                      <a:extLst>
                        <a:ext uri="{9D8B030D-6E8A-4147-A177-3AD203B41FA5}">
                          <a16:colId xmlns="" xmlns:a16="http://schemas.microsoft.com/office/drawing/2014/main" val="1089067451"/>
                        </a:ext>
                      </a:extLst>
                    </a:gridCol>
                    <a:gridCol w="788959">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0.4</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162398071"/>
                      </a:ext>
                    </a:extLst>
                  </a:tr>
                </a:tbl>
              </a:graphicData>
            </a:graphic>
          </p:graphicFrame>
        </mc:Choice>
        <mc:Fallback xmlns="">
          <p:graphicFrame>
            <p:nvGraphicFramePr>
              <p:cNvPr id="98" name="표 97">
                <a:extLst>
                  <a:ext uri="{FF2B5EF4-FFF2-40B4-BE49-F238E27FC236}">
                    <a16:creationId xmlns:a16="http://schemas.microsoft.com/office/drawing/2014/main" xmlns:a14="http://schemas.microsoft.com/office/drawing/2010/main" xmlns="" id="{5ECC4C4E-B05C-48F0-9973-0C7824B9B1E6}"/>
                  </a:ext>
                </a:extLst>
              </p:cNvPr>
              <p:cNvGraphicFramePr>
                <a:graphicFrameLocks noGrp="1"/>
              </p:cNvGraphicFramePr>
              <p:nvPr>
                <p:extLst>
                  <p:ext uri="{D42A27DB-BD31-4B8C-83A1-F6EECF244321}">
                    <p14:modId xmlns:p14="http://schemas.microsoft.com/office/powerpoint/2010/main" val="52923602"/>
                  </p:ext>
                </p:extLst>
              </p:nvPr>
            </p:nvGraphicFramePr>
            <p:xfrm>
              <a:off x="6194230" y="2859548"/>
              <a:ext cx="3155836" cy="1501140"/>
            </p:xfrm>
            <a:graphic>
              <a:graphicData uri="http://schemas.openxmlformats.org/drawingml/2006/table">
                <a:tbl>
                  <a:tblPr firstRow="1" bandRow="1">
                    <a:tableStyleId>{5940675A-B579-460E-94D1-54222C63F5DA}</a:tableStyleId>
                  </a:tblPr>
                  <a:tblGrid>
                    <a:gridCol w="788959">
                      <a:extLst>
                        <a:ext uri="{9D8B030D-6E8A-4147-A177-3AD203B41FA5}">
                          <a16:colId xmlns:a16="http://schemas.microsoft.com/office/drawing/2014/main" xmlns:a14="http://schemas.microsoft.com/office/drawing/2010/main" xmlns="" val="20000"/>
                        </a:ext>
                      </a:extLst>
                    </a:gridCol>
                    <a:gridCol w="788959">
                      <a:extLst>
                        <a:ext uri="{9D8B030D-6E8A-4147-A177-3AD203B41FA5}">
                          <a16:colId xmlns:a16="http://schemas.microsoft.com/office/drawing/2014/main" xmlns:a14="http://schemas.microsoft.com/office/drawing/2010/main" xmlns="" val="953486119"/>
                        </a:ext>
                      </a:extLst>
                    </a:gridCol>
                    <a:gridCol w="788959">
                      <a:extLst>
                        <a:ext uri="{9D8B030D-6E8A-4147-A177-3AD203B41FA5}">
                          <a16:colId xmlns:a16="http://schemas.microsoft.com/office/drawing/2014/main" xmlns:a14="http://schemas.microsoft.com/office/drawing/2010/main" xmlns="" val="1089067451"/>
                        </a:ext>
                      </a:extLst>
                    </a:gridCol>
                    <a:gridCol w="788959">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200000" t="-1786" r="-100769" b="-355357"/>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2326" t="-1786" r="-1550" b="-355357"/>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0.4</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sp>
        <p:nvSpPr>
          <p:cNvPr id="99" name="직사각형 98">
            <a:extLst>
              <a:ext uri="{FF2B5EF4-FFF2-40B4-BE49-F238E27FC236}">
                <a16:creationId xmlns="" xmlns:a16="http://schemas.microsoft.com/office/drawing/2014/main" id="{AECF26B5-B6E2-4F6F-B351-BC5368DD9EC6}"/>
              </a:ext>
            </a:extLst>
          </p:cNvPr>
          <p:cNvSpPr/>
          <p:nvPr/>
        </p:nvSpPr>
        <p:spPr>
          <a:xfrm>
            <a:off x="6179931" y="4390340"/>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AND operation of a truth table</a:t>
            </a:r>
          </a:p>
        </p:txBody>
      </p:sp>
    </p:spTree>
    <p:extLst>
      <p:ext uri="{BB962C8B-B14F-4D97-AF65-F5344CB8AC3E}">
        <p14:creationId xmlns:p14="http://schemas.microsoft.com/office/powerpoint/2010/main" val="171622221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Necessary definitions</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Hyperparameters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85950" y="3021334"/>
            <a:ext cx="8748368" cy="2016225"/>
            <a:chOff x="557644" y="3212973"/>
            <a:chExt cx="8748368" cy="2016225"/>
          </a:xfrm>
        </p:grpSpPr>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3212973"/>
              <a:ext cx="8748069" cy="2016225"/>
              <a:chOff x="568325" y="5114923"/>
              <a:chExt cx="8748069" cy="2083416"/>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3"/>
                <a:ext cx="8643610" cy="2083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5"/>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Scalar input</a:t>
                </a:r>
                <a:endParaRPr lang="ko-KR" altLang="en-US" sz="1300" dirty="0">
                  <a:solidFill>
                    <a:prstClr val="black">
                      <a:lumMod val="85000"/>
                      <a:lumOff val="15000"/>
                    </a:prstClr>
                  </a:solidFill>
                  <a:latin typeface="SamsungOne 400" panose="020B0503030303020204" pitchFamily="34" charset="0"/>
                </a:endParaRPr>
              </a:p>
            </p:txBody>
          </p:sp>
        </p:grpSp>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395578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21178" y="3933056"/>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0800EE66-B78E-4CCD-A49E-31BBE412C7F6}"/>
                </a:ext>
              </a:extLst>
            </p:cNvPr>
            <p:cNvSpPr txBox="1"/>
            <p:nvPr/>
          </p:nvSpPr>
          <p:spPr>
            <a:xfrm>
              <a:off x="1021818" y="426795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N# of neurons per layer</a:t>
              </a:r>
              <a:endParaRPr lang="ko-KR" altLang="en-US" sz="1300" dirty="0">
                <a:solidFill>
                  <a:prstClr val="black">
                    <a:lumMod val="85000"/>
                    <a:lumOff val="15000"/>
                  </a:prstClr>
                </a:solidFill>
                <a:latin typeface="SamsungOne 400" panose="020B0503030303020204" pitchFamily="34" charset="0"/>
              </a:endParaRPr>
            </a:p>
          </p:txBody>
        </p:sp>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453" y="45729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24234" y="455023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0" name="TextBox 29">
              <a:extLst>
                <a:ext uri="{FF2B5EF4-FFF2-40B4-BE49-F238E27FC236}">
                  <a16:creationId xmlns="" xmlns:a16="http://schemas.microsoft.com/office/drawing/2014/main" id="{0800EE66-B78E-4CCD-A49E-31BBE412C7F6}"/>
                </a:ext>
              </a:extLst>
            </p:cNvPr>
            <p:cNvSpPr txBox="1"/>
            <p:nvPr/>
          </p:nvSpPr>
          <p:spPr>
            <a:xfrm>
              <a:off x="1024874" y="48851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Scalar output</a:t>
              </a:r>
              <a:endParaRPr lang="ko-KR" altLang="en-US" sz="1300" dirty="0">
                <a:solidFill>
                  <a:prstClr val="black">
                    <a:lumMod val="85000"/>
                    <a:lumOff val="15000"/>
                  </a:prstClr>
                </a:solidFill>
                <a:latin typeface="SamsungOne 400" panose="020B0503030303020204" pitchFamily="34" charset="0"/>
              </a:endParaRPr>
            </a:p>
          </p:txBody>
        </p:sp>
      </p:grpSp>
      <p:grpSp>
        <p:nvGrpSpPr>
          <p:cNvPr id="5" name="그룹 4">
            <a:extLst>
              <a:ext uri="{FF2B5EF4-FFF2-40B4-BE49-F238E27FC236}">
                <a16:creationId xmlns="" xmlns:a16="http://schemas.microsoft.com/office/drawing/2014/main" id="{2C393CBD-7FDC-DA04-DF9B-AB6F08B30FA6}"/>
              </a:ext>
            </a:extLst>
          </p:cNvPr>
          <p:cNvGrpSpPr/>
          <p:nvPr/>
        </p:nvGrpSpPr>
        <p:grpSpPr>
          <a:xfrm>
            <a:off x="685801" y="2052205"/>
            <a:ext cx="8658224" cy="881495"/>
            <a:chOff x="685801" y="2052205"/>
            <a:chExt cx="8658224" cy="881495"/>
          </a:xfrm>
        </p:grpSpPr>
        <p:sp>
          <p:nvSpPr>
            <p:cNvPr id="32"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8814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2DDADE75-A10D-3168-460A-7D5BBAD35FBE}"/>
                </a:ext>
              </a:extLst>
            </p:cNvPr>
            <p:cNvPicPr>
              <a:picLocks noChangeAspect="1"/>
            </p:cNvPicPr>
            <p:nvPr/>
          </p:nvPicPr>
          <p:blipFill rotWithShape="1">
            <a:blip r:embed="rId4"/>
            <a:srcRect r="10505"/>
            <a:stretch/>
          </p:blipFill>
          <p:spPr>
            <a:xfrm>
              <a:off x="781050" y="2111091"/>
              <a:ext cx="8561959" cy="761238"/>
            </a:xfrm>
            <a:prstGeom prst="rect">
              <a:avLst/>
            </a:prstGeom>
          </p:spPr>
        </p:pic>
      </p:grpSp>
    </p:spTree>
    <p:extLst>
      <p:ext uri="{BB962C8B-B14F-4D97-AF65-F5344CB8AC3E}">
        <p14:creationId xmlns:p14="http://schemas.microsoft.com/office/powerpoint/2010/main" val="36605435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RNN or LSTM network</a:t>
            </a:r>
          </a:p>
        </p:txBody>
      </p:sp>
      <p:grpSp>
        <p:nvGrpSpPr>
          <p:cNvPr id="24" name="그룹 23">
            <a:extLst>
              <a:ext uri="{FF2B5EF4-FFF2-40B4-BE49-F238E27FC236}">
                <a16:creationId xmlns="" xmlns:a16="http://schemas.microsoft.com/office/drawing/2014/main" id="{526AD384-504A-4F42-BF6F-D19CACF99859}"/>
              </a:ext>
            </a:extLst>
          </p:cNvPr>
          <p:cNvGrpSpPr/>
          <p:nvPr/>
        </p:nvGrpSpPr>
        <p:grpSpPr>
          <a:xfrm>
            <a:off x="685802" y="3169102"/>
            <a:ext cx="8658224" cy="1064755"/>
            <a:chOff x="559818" y="3081410"/>
            <a:chExt cx="8658224" cy="1064755"/>
          </a:xfrm>
        </p:grpSpPr>
        <p:sp>
          <p:nvSpPr>
            <p:cNvPr id="32" name="모서리가 둥근 직사각형 4">
              <a:extLst>
                <a:ext uri="{FF2B5EF4-FFF2-40B4-BE49-F238E27FC236}">
                  <a16:creationId xmlns="" xmlns:a16="http://schemas.microsoft.com/office/drawing/2014/main" id="{9F2312E7-F9FC-45BE-A449-DE76C2C3EA2E}"/>
                </a:ext>
              </a:extLst>
            </p:cNvPr>
            <p:cNvSpPr/>
            <p:nvPr/>
          </p:nvSpPr>
          <p:spPr>
            <a:xfrm>
              <a:off x="559818" y="3081410"/>
              <a:ext cx="8658224" cy="10647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3" name="Picture 2" descr="Byte - Free electronics icons">
              <a:extLst>
                <a:ext uri="{FF2B5EF4-FFF2-40B4-BE49-F238E27FC236}">
                  <a16:creationId xmlns="" xmlns:a16="http://schemas.microsoft.com/office/drawing/2014/main" id="{93D180C6-15AD-4C95-88D6-FF75825A1C87}"/>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 xmlns:a16="http://schemas.microsoft.com/office/drawing/2014/main" id="{F07641C7-4F79-4D8A-B99E-71AEA722A049}"/>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5" name="TextBox 34">
              <a:extLst>
                <a:ext uri="{FF2B5EF4-FFF2-40B4-BE49-F238E27FC236}">
                  <a16:creationId xmlns="" xmlns:a16="http://schemas.microsoft.com/office/drawing/2014/main" id="{7345051A-8C7C-4F60-BB34-22F72875209F}"/>
                </a:ext>
              </a:extLst>
            </p:cNvPr>
            <p:cNvSpPr txBox="1"/>
            <p:nvPr/>
          </p:nvSpPr>
          <p:spPr>
            <a:xfrm>
              <a:off x="1036273" y="3467475"/>
              <a:ext cx="8167303" cy="507831"/>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Return sequences = True: means “Sequence to Sequence."</a:t>
              </a:r>
            </a:p>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Input shape = (None, n inputs): the variable length of the time series.</a:t>
              </a:r>
            </a:p>
          </p:txBody>
        </p:sp>
      </p:grpSp>
      <p:grpSp>
        <p:nvGrpSpPr>
          <p:cNvPr id="4" name="그룹 3">
            <a:extLst>
              <a:ext uri="{FF2B5EF4-FFF2-40B4-BE49-F238E27FC236}">
                <a16:creationId xmlns="" xmlns:a16="http://schemas.microsoft.com/office/drawing/2014/main" id="{8FD6AFF2-1089-A103-1952-EFCB6EB58794}"/>
              </a:ext>
            </a:extLst>
          </p:cNvPr>
          <p:cNvGrpSpPr/>
          <p:nvPr/>
        </p:nvGrpSpPr>
        <p:grpSpPr>
          <a:xfrm>
            <a:off x="685801" y="2052205"/>
            <a:ext cx="8658224" cy="1043420"/>
            <a:chOff x="685801" y="2052205"/>
            <a:chExt cx="8658224" cy="1043420"/>
          </a:xfrm>
        </p:grpSpPr>
        <p:sp>
          <p:nvSpPr>
            <p:cNvPr id="23"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1043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62342FBE-16E7-EFD4-AF91-587F2ED5A268}"/>
                </a:ext>
              </a:extLst>
            </p:cNvPr>
            <p:cNvPicPr>
              <a:picLocks noChangeAspect="1"/>
            </p:cNvPicPr>
            <p:nvPr/>
          </p:nvPicPr>
          <p:blipFill rotWithShape="1">
            <a:blip r:embed="rId4"/>
            <a:srcRect r="10505"/>
            <a:stretch/>
          </p:blipFill>
          <p:spPr>
            <a:xfrm>
              <a:off x="781050" y="2095659"/>
              <a:ext cx="8561959" cy="956691"/>
            </a:xfrm>
            <a:prstGeom prst="rect">
              <a:avLst/>
            </a:prstGeom>
          </p:spPr>
        </p:pic>
      </p:grpSp>
    </p:spTree>
    <p:extLst>
      <p:ext uri="{BB962C8B-B14F-4D97-AF65-F5344CB8AC3E}">
        <p14:creationId xmlns:p14="http://schemas.microsoft.com/office/powerpoint/2010/main" val="12790955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 the summary.</a:t>
            </a:r>
          </a:p>
        </p:txBody>
      </p:sp>
      <p:grpSp>
        <p:nvGrpSpPr>
          <p:cNvPr id="4" name="그룹 3">
            <a:extLst>
              <a:ext uri="{FF2B5EF4-FFF2-40B4-BE49-F238E27FC236}">
                <a16:creationId xmlns="" xmlns:a16="http://schemas.microsoft.com/office/drawing/2014/main" id="{C7DFA499-8481-56E4-D22E-52FAEB49056C}"/>
              </a:ext>
            </a:extLst>
          </p:cNvPr>
          <p:cNvGrpSpPr/>
          <p:nvPr/>
        </p:nvGrpSpPr>
        <p:grpSpPr>
          <a:xfrm>
            <a:off x="685801" y="2052205"/>
            <a:ext cx="8658224" cy="3053195"/>
            <a:chOff x="685801" y="2052205"/>
            <a:chExt cx="8658224" cy="3053195"/>
          </a:xfrm>
        </p:grpSpPr>
        <p:sp>
          <p:nvSpPr>
            <p:cNvPr id="17"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30531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7A7DF3E0-9C89-F2AA-DA93-6EEE787D0F47}"/>
                </a:ext>
              </a:extLst>
            </p:cNvPr>
            <p:cNvPicPr>
              <a:picLocks noChangeAspect="1"/>
            </p:cNvPicPr>
            <p:nvPr/>
          </p:nvPicPr>
          <p:blipFill rotWithShape="1">
            <a:blip r:embed="rId3"/>
            <a:srcRect r="8512"/>
            <a:stretch/>
          </p:blipFill>
          <p:spPr>
            <a:xfrm>
              <a:off x="752476" y="2128045"/>
              <a:ext cx="8590533" cy="2882551"/>
            </a:xfrm>
            <a:prstGeom prst="rect">
              <a:avLst/>
            </a:prstGeom>
          </p:spPr>
        </p:pic>
      </p:grpSp>
    </p:spTree>
    <p:extLst>
      <p:ext uri="{BB962C8B-B14F-4D97-AF65-F5344CB8AC3E}">
        <p14:creationId xmlns:p14="http://schemas.microsoft.com/office/powerpoint/2010/main" val="31215548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the optimizer and compile.</a:t>
            </a:r>
          </a:p>
        </p:txBody>
      </p:sp>
      <p:grpSp>
        <p:nvGrpSpPr>
          <p:cNvPr id="4" name="그룹 3">
            <a:extLst>
              <a:ext uri="{FF2B5EF4-FFF2-40B4-BE49-F238E27FC236}">
                <a16:creationId xmlns="" xmlns:a16="http://schemas.microsoft.com/office/drawing/2014/main" id="{C2F97214-6D22-8CDA-DA89-550DD3A38469}"/>
              </a:ext>
            </a:extLst>
          </p:cNvPr>
          <p:cNvGrpSpPr/>
          <p:nvPr/>
        </p:nvGrpSpPr>
        <p:grpSpPr>
          <a:xfrm>
            <a:off x="685801" y="2052205"/>
            <a:ext cx="8658224" cy="743547"/>
            <a:chOff x="685801" y="2052205"/>
            <a:chExt cx="8658224" cy="743547"/>
          </a:xfrm>
        </p:grpSpPr>
        <p:sp>
          <p:nvSpPr>
            <p:cNvPr id="17"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7435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EE54B3DB-EC80-7D5A-F728-D1BD96B60C2B}"/>
                </a:ext>
              </a:extLst>
            </p:cNvPr>
            <p:cNvPicPr>
              <a:picLocks noChangeAspect="1"/>
            </p:cNvPicPr>
            <p:nvPr/>
          </p:nvPicPr>
          <p:blipFill rotWithShape="1">
            <a:blip r:embed="rId3"/>
            <a:srcRect r="8690"/>
            <a:stretch/>
          </p:blipFill>
          <p:spPr>
            <a:xfrm>
              <a:off x="762002" y="2153561"/>
              <a:ext cx="8573764" cy="540163"/>
            </a:xfrm>
            <a:prstGeom prst="rect">
              <a:avLst/>
            </a:prstGeom>
          </p:spPr>
        </p:pic>
      </p:grpSp>
    </p:spTree>
    <p:extLst>
      <p:ext uri="{BB962C8B-B14F-4D97-AF65-F5344CB8AC3E}">
        <p14:creationId xmlns:p14="http://schemas.microsoft.com/office/powerpoint/2010/main" val="10647625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Train the model.</a:t>
            </a:r>
          </a:p>
        </p:txBody>
      </p:sp>
      <p:grpSp>
        <p:nvGrpSpPr>
          <p:cNvPr id="25" name="그룹 24">
            <a:extLst>
              <a:ext uri="{FF2B5EF4-FFF2-40B4-BE49-F238E27FC236}">
                <a16:creationId xmlns="" xmlns:a16="http://schemas.microsoft.com/office/drawing/2014/main" id="{2F3AB30D-589F-49C4-8A9A-8F669BDEA9D7}"/>
              </a:ext>
            </a:extLst>
          </p:cNvPr>
          <p:cNvGrpSpPr/>
          <p:nvPr/>
        </p:nvGrpSpPr>
        <p:grpSpPr>
          <a:xfrm>
            <a:off x="685802" y="3609020"/>
            <a:ext cx="8658224" cy="1064755"/>
            <a:chOff x="559818" y="3081410"/>
            <a:chExt cx="8658224" cy="1064755"/>
          </a:xfrm>
        </p:grpSpPr>
        <p:sp>
          <p:nvSpPr>
            <p:cNvPr id="26" name="모서리가 둥근 직사각형 4">
              <a:extLst>
                <a:ext uri="{FF2B5EF4-FFF2-40B4-BE49-F238E27FC236}">
                  <a16:creationId xmlns="" xmlns:a16="http://schemas.microsoft.com/office/drawing/2014/main" id="{3E29274B-8BB8-45E1-B858-67AE4B46888D}"/>
                </a:ext>
              </a:extLst>
            </p:cNvPr>
            <p:cNvSpPr/>
            <p:nvPr/>
          </p:nvSpPr>
          <p:spPr>
            <a:xfrm>
              <a:off x="559818" y="3081410"/>
              <a:ext cx="8658224" cy="10647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Picture 2" descr="Byte - Free electronics icons">
              <a:extLst>
                <a:ext uri="{FF2B5EF4-FFF2-40B4-BE49-F238E27FC236}">
                  <a16:creationId xmlns="" xmlns:a16="http://schemas.microsoft.com/office/drawing/2014/main" id="{378D4766-E1A0-40A1-8305-40493CCD79D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 xmlns:a16="http://schemas.microsoft.com/office/drawing/2014/main" id="{73C1B5DD-6480-4411-B51D-2836EA510DED}"/>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2" name="TextBox 31">
              <a:extLst>
                <a:ext uri="{FF2B5EF4-FFF2-40B4-BE49-F238E27FC236}">
                  <a16:creationId xmlns="" xmlns:a16="http://schemas.microsoft.com/office/drawing/2014/main" id="{009DE564-26C5-4A43-AC99-E0EC94788C31}"/>
                </a:ext>
              </a:extLst>
            </p:cNvPr>
            <p:cNvSpPr txBox="1"/>
            <p:nvPr/>
          </p:nvSpPr>
          <p:spPr>
            <a:xfrm>
              <a:off x="1036273" y="3467475"/>
              <a:ext cx="8167303" cy="507831"/>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No validation.</a:t>
              </a:r>
            </a:p>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CAUTION: y is X shifted by +1.</a:t>
              </a:r>
            </a:p>
          </p:txBody>
        </p:sp>
      </p:grpSp>
      <p:grpSp>
        <p:nvGrpSpPr>
          <p:cNvPr id="5" name="그룹 4">
            <a:extLst>
              <a:ext uri="{FF2B5EF4-FFF2-40B4-BE49-F238E27FC236}">
                <a16:creationId xmlns="" xmlns:a16="http://schemas.microsoft.com/office/drawing/2014/main" id="{F9C22765-22DD-24E8-29E5-A805022C0FE1}"/>
              </a:ext>
            </a:extLst>
          </p:cNvPr>
          <p:cNvGrpSpPr/>
          <p:nvPr/>
        </p:nvGrpSpPr>
        <p:grpSpPr>
          <a:xfrm>
            <a:off x="685801" y="2052205"/>
            <a:ext cx="8658224" cy="1425029"/>
            <a:chOff x="685801" y="2052205"/>
            <a:chExt cx="8658224" cy="1425029"/>
          </a:xfrm>
        </p:grpSpPr>
        <p:sp>
          <p:nvSpPr>
            <p:cNvPr id="23"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14250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F89A286B-F1E2-E8FB-A045-EB3E9797093D}"/>
                </a:ext>
              </a:extLst>
            </p:cNvPr>
            <p:cNvPicPr>
              <a:picLocks noChangeAspect="1"/>
            </p:cNvPicPr>
            <p:nvPr/>
          </p:nvPicPr>
          <p:blipFill rotWithShape="1">
            <a:blip r:embed="rId4"/>
            <a:srcRect r="6855"/>
            <a:stretch/>
          </p:blipFill>
          <p:spPr>
            <a:xfrm>
              <a:off x="762001" y="2123410"/>
              <a:ext cx="8581008" cy="1263015"/>
            </a:xfrm>
            <a:prstGeom prst="rect">
              <a:avLst/>
            </a:prstGeom>
          </p:spPr>
        </p:pic>
        <p:sp>
          <p:nvSpPr>
            <p:cNvPr id="4" name="직사각형 3">
              <a:extLst>
                <a:ext uri="{FF2B5EF4-FFF2-40B4-BE49-F238E27FC236}">
                  <a16:creationId xmlns="" xmlns:a16="http://schemas.microsoft.com/office/drawing/2014/main" id="{7D746656-8A30-EA68-DBB2-55E4FD927B95}"/>
                </a:ext>
              </a:extLst>
            </p:cNvPr>
            <p:cNvSpPr/>
            <p:nvPr/>
          </p:nvSpPr>
          <p:spPr>
            <a:xfrm>
              <a:off x="1111457" y="2227791"/>
              <a:ext cx="212518"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200" dirty="0">
                  <a:solidFill>
                    <a:srgbClr val="2D3C9D"/>
                  </a:solidFill>
                  <a:latin typeface="D2Coding" panose="020B0609020101020101" pitchFamily="49" charset="-127"/>
                  <a:ea typeface="D2Coding" panose="020B0609020101020101" pitchFamily="49" charset="-127"/>
                </a:rPr>
                <a:t>176</a:t>
              </a:r>
              <a:endParaRPr lang="ko-KR" altLang="en-US" sz="12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40925131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A3639545-C15D-0C95-0465-DFAAAB4B5CE4}"/>
              </a:ext>
            </a:extLst>
          </p:cNvPr>
          <p:cNvGrpSpPr/>
          <p:nvPr/>
        </p:nvGrpSpPr>
        <p:grpSpPr>
          <a:xfrm>
            <a:off x="685802" y="1806767"/>
            <a:ext cx="8658224" cy="4470208"/>
            <a:chOff x="685802" y="1806767"/>
            <a:chExt cx="8658224" cy="4470208"/>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44702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D4129561-8F72-EDA7-A533-F21CC781C422}"/>
                </a:ext>
              </a:extLst>
            </p:cNvPr>
            <p:cNvPicPr>
              <a:picLocks noChangeAspect="1"/>
            </p:cNvPicPr>
            <p:nvPr/>
          </p:nvPicPr>
          <p:blipFill rotWithShape="1">
            <a:blip r:embed="rId3"/>
            <a:srcRect r="6959"/>
            <a:stretch/>
          </p:blipFill>
          <p:spPr>
            <a:xfrm>
              <a:off x="771526" y="1876956"/>
              <a:ext cx="8571483" cy="1292733"/>
            </a:xfrm>
            <a:prstGeom prst="rect">
              <a:avLst/>
            </a:prstGeom>
          </p:spPr>
        </p:pic>
        <p:pic>
          <p:nvPicPr>
            <p:cNvPr id="5" name="그림 4">
              <a:extLst>
                <a:ext uri="{FF2B5EF4-FFF2-40B4-BE49-F238E27FC236}">
                  <a16:creationId xmlns="" xmlns:a16="http://schemas.microsoft.com/office/drawing/2014/main" id="{B4D0D27F-0055-CC0C-AA0F-D2E654432F39}"/>
                </a:ext>
              </a:extLst>
            </p:cNvPr>
            <p:cNvPicPr>
              <a:picLocks noChangeAspect="1"/>
            </p:cNvPicPr>
            <p:nvPr/>
          </p:nvPicPr>
          <p:blipFill>
            <a:blip r:embed="rId4"/>
            <a:stretch>
              <a:fillRect/>
            </a:stretch>
          </p:blipFill>
          <p:spPr>
            <a:xfrm>
              <a:off x="1756002" y="3194696"/>
              <a:ext cx="3932777" cy="2996553"/>
            </a:xfrm>
            <a:prstGeom prst="rect">
              <a:avLst/>
            </a:prstGeom>
          </p:spPr>
        </p:pic>
      </p:grpSp>
    </p:spTree>
    <p:extLst>
      <p:ext uri="{BB962C8B-B14F-4D97-AF65-F5344CB8AC3E}">
        <p14:creationId xmlns:p14="http://schemas.microsoft.com/office/powerpoint/2010/main" val="36769229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Predict the future.</a:t>
            </a:r>
          </a:p>
        </p:txBody>
      </p:sp>
      <p:grpSp>
        <p:nvGrpSpPr>
          <p:cNvPr id="4" name="그룹 3">
            <a:extLst>
              <a:ext uri="{FF2B5EF4-FFF2-40B4-BE49-F238E27FC236}">
                <a16:creationId xmlns="" xmlns:a16="http://schemas.microsoft.com/office/drawing/2014/main" id="{292CD503-9707-F675-C30F-DE5B36C59F1D}"/>
              </a:ext>
            </a:extLst>
          </p:cNvPr>
          <p:cNvGrpSpPr/>
          <p:nvPr/>
        </p:nvGrpSpPr>
        <p:grpSpPr>
          <a:xfrm>
            <a:off x="685801" y="2052205"/>
            <a:ext cx="8658225" cy="2240891"/>
            <a:chOff x="685801" y="2052205"/>
            <a:chExt cx="8658225" cy="2240891"/>
          </a:xfrm>
        </p:grpSpPr>
        <p:grpSp>
          <p:nvGrpSpPr>
            <p:cNvPr id="25" name="그룹 24"/>
            <p:cNvGrpSpPr/>
            <p:nvPr/>
          </p:nvGrpSpPr>
          <p:grpSpPr>
            <a:xfrm>
              <a:off x="685801" y="2052205"/>
              <a:ext cx="8658225" cy="2240891"/>
              <a:chOff x="685801" y="2052205"/>
              <a:chExt cx="8658225" cy="2240891"/>
            </a:xfrm>
          </p:grpSpPr>
          <p:sp>
            <p:nvSpPr>
              <p:cNvPr id="26"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7647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0" name="그룹 29">
                <a:extLst>
                  <a:ext uri="{FF2B5EF4-FFF2-40B4-BE49-F238E27FC236}">
                    <a16:creationId xmlns="" xmlns:a16="http://schemas.microsoft.com/office/drawing/2014/main" id="{2F3AB30D-589F-49C4-8A9A-8F669BDEA9D7}"/>
                  </a:ext>
                </a:extLst>
              </p:cNvPr>
              <p:cNvGrpSpPr/>
              <p:nvPr/>
            </p:nvGrpSpPr>
            <p:grpSpPr>
              <a:xfrm>
                <a:off x="685802" y="2955294"/>
                <a:ext cx="8658224" cy="1337802"/>
                <a:chOff x="559818" y="3081410"/>
                <a:chExt cx="8658224" cy="1337802"/>
              </a:xfrm>
            </p:grpSpPr>
            <p:sp>
              <p:nvSpPr>
                <p:cNvPr id="32" name="모서리가 둥근 직사각형 4">
                  <a:extLst>
                    <a:ext uri="{FF2B5EF4-FFF2-40B4-BE49-F238E27FC236}">
                      <a16:creationId xmlns="" xmlns:a16="http://schemas.microsoft.com/office/drawing/2014/main" id="{3E29274B-8BB8-45E1-B858-67AE4B46888D}"/>
                    </a:ext>
                  </a:extLst>
                </p:cNvPr>
                <p:cNvSpPr/>
                <p:nvPr/>
              </p:nvSpPr>
              <p:spPr>
                <a:xfrm>
                  <a:off x="559818" y="3081410"/>
                  <a:ext cx="8658224" cy="13378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3" name="Picture 2" descr="Byte - Free electronics icons">
                  <a:extLst>
                    <a:ext uri="{FF2B5EF4-FFF2-40B4-BE49-F238E27FC236}">
                      <a16:creationId xmlns="" xmlns:a16="http://schemas.microsoft.com/office/drawing/2014/main" id="{378D4766-E1A0-40A1-8305-40493CCD79D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 xmlns:a16="http://schemas.microsoft.com/office/drawing/2014/main" id="{73C1B5DD-6480-4411-B51D-2836EA510DED}"/>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180-1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5" name="TextBox 34">
                  <a:extLst>
                    <a:ext uri="{FF2B5EF4-FFF2-40B4-BE49-F238E27FC236}">
                      <a16:creationId xmlns="" xmlns:a16="http://schemas.microsoft.com/office/drawing/2014/main" id="{009DE564-26C5-4A43-AC99-E0EC94788C31}"/>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Seed length</a:t>
                  </a:r>
                </a:p>
              </p:txBody>
            </p:sp>
            <p:pic>
              <p:nvPicPr>
                <p:cNvPr id="36" name="Picture 2" descr="Byte - Free electronics icons">
                  <a:extLst>
                    <a:ext uri="{FF2B5EF4-FFF2-40B4-BE49-F238E27FC236}">
                      <a16:creationId xmlns="" xmlns:a16="http://schemas.microsoft.com/office/drawing/2014/main" id="{AFFFF0BF-C057-4CFA-87E6-E09FD102EA00}"/>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756590"/>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 xmlns:a16="http://schemas.microsoft.com/office/drawing/2014/main" id="{60AE864F-2BE1-4A90-A7C5-2F33990F910D}"/>
                    </a:ext>
                  </a:extLst>
                </p:cNvPr>
                <p:cNvSpPr txBox="1"/>
                <p:nvPr/>
              </p:nvSpPr>
              <p:spPr>
                <a:xfrm>
                  <a:off x="907642" y="3723769"/>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180-2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8" name="TextBox 37">
                  <a:extLst>
                    <a:ext uri="{FF2B5EF4-FFF2-40B4-BE49-F238E27FC236}">
                      <a16:creationId xmlns="" xmlns:a16="http://schemas.microsoft.com/office/drawing/2014/main" id="{195CDD43-637E-4FDF-A3B3-1B90B61217D6}"/>
                    </a:ext>
                  </a:extLst>
                </p:cNvPr>
                <p:cNvSpPr txBox="1"/>
                <p:nvPr/>
              </p:nvSpPr>
              <p:spPr>
                <a:xfrm>
                  <a:off x="1036273" y="4023168"/>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Prediction length</a:t>
                  </a:r>
                </a:p>
              </p:txBody>
            </p:sp>
          </p:grpSp>
        </p:grpSp>
        <p:pic>
          <p:nvPicPr>
            <p:cNvPr id="3" name="그림 2">
              <a:extLst>
                <a:ext uri="{FF2B5EF4-FFF2-40B4-BE49-F238E27FC236}">
                  <a16:creationId xmlns="" xmlns:a16="http://schemas.microsoft.com/office/drawing/2014/main" id="{9398633F-B513-5EB5-7FAB-02DCC57C7186}"/>
                </a:ext>
              </a:extLst>
            </p:cNvPr>
            <p:cNvPicPr>
              <a:picLocks noChangeAspect="1"/>
            </p:cNvPicPr>
            <p:nvPr/>
          </p:nvPicPr>
          <p:blipFill rotWithShape="1">
            <a:blip r:embed="rId4"/>
            <a:srcRect r="6752"/>
            <a:stretch/>
          </p:blipFill>
          <p:spPr>
            <a:xfrm>
              <a:off x="752478" y="2126357"/>
              <a:ext cx="8590531" cy="564642"/>
            </a:xfrm>
            <a:prstGeom prst="rect">
              <a:avLst/>
            </a:prstGeom>
          </p:spPr>
        </p:pic>
      </p:grpSp>
    </p:spTree>
    <p:extLst>
      <p:ext uri="{BB962C8B-B14F-4D97-AF65-F5344CB8AC3E}">
        <p14:creationId xmlns:p14="http://schemas.microsoft.com/office/powerpoint/2010/main" val="13524776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Prediction loop</a:t>
            </a:r>
          </a:p>
        </p:txBody>
      </p:sp>
      <p:grpSp>
        <p:nvGrpSpPr>
          <p:cNvPr id="4" name="그룹 3">
            <a:extLst>
              <a:ext uri="{FF2B5EF4-FFF2-40B4-BE49-F238E27FC236}">
                <a16:creationId xmlns="" xmlns:a16="http://schemas.microsoft.com/office/drawing/2014/main" id="{549B3A3A-56FA-7068-EB11-102C871D6309}"/>
              </a:ext>
            </a:extLst>
          </p:cNvPr>
          <p:cNvGrpSpPr/>
          <p:nvPr/>
        </p:nvGrpSpPr>
        <p:grpSpPr>
          <a:xfrm>
            <a:off x="685801" y="2052206"/>
            <a:ext cx="8658225" cy="2919124"/>
            <a:chOff x="685801" y="2052206"/>
            <a:chExt cx="8658225" cy="2919124"/>
          </a:xfrm>
        </p:grpSpPr>
        <p:grpSp>
          <p:nvGrpSpPr>
            <p:cNvPr id="25" name="그룹 24"/>
            <p:cNvGrpSpPr/>
            <p:nvPr/>
          </p:nvGrpSpPr>
          <p:grpSpPr>
            <a:xfrm>
              <a:off x="685801" y="2052206"/>
              <a:ext cx="8658225" cy="2919124"/>
              <a:chOff x="685801" y="2052206"/>
              <a:chExt cx="8658225" cy="2919124"/>
            </a:xfrm>
          </p:grpSpPr>
          <p:sp>
            <p:nvSpPr>
              <p:cNvPr id="26"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14357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1" name="그룹 30">
                <a:extLst>
                  <a:ext uri="{FF2B5EF4-FFF2-40B4-BE49-F238E27FC236}">
                    <a16:creationId xmlns="" xmlns:a16="http://schemas.microsoft.com/office/drawing/2014/main" id="{62FED941-6714-4471-92A5-DE8D198ED536}"/>
                  </a:ext>
                </a:extLst>
              </p:cNvPr>
              <p:cNvGrpSpPr/>
              <p:nvPr/>
            </p:nvGrpSpPr>
            <p:grpSpPr>
              <a:xfrm>
                <a:off x="685802" y="3633528"/>
                <a:ext cx="8658224" cy="1337802"/>
                <a:chOff x="559818" y="3081410"/>
                <a:chExt cx="8658224" cy="1337802"/>
              </a:xfrm>
            </p:grpSpPr>
            <p:sp>
              <p:nvSpPr>
                <p:cNvPr id="32" name="모서리가 둥근 직사각형 4">
                  <a:extLst>
                    <a:ext uri="{FF2B5EF4-FFF2-40B4-BE49-F238E27FC236}">
                      <a16:creationId xmlns="" xmlns:a16="http://schemas.microsoft.com/office/drawing/2014/main" id="{68C7B2C2-4921-41AB-9404-7136A80AE788}"/>
                    </a:ext>
                  </a:extLst>
                </p:cNvPr>
                <p:cNvSpPr/>
                <p:nvPr/>
              </p:nvSpPr>
              <p:spPr>
                <a:xfrm>
                  <a:off x="559818" y="3081410"/>
                  <a:ext cx="8658224" cy="13378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3" name="Picture 2" descr="Byte - Free electronics icons">
                  <a:extLst>
                    <a:ext uri="{FF2B5EF4-FFF2-40B4-BE49-F238E27FC236}">
                      <a16:creationId xmlns="" xmlns:a16="http://schemas.microsoft.com/office/drawing/2014/main" id="{F00E4193-F0C2-49FF-800F-6E7B3CC00A78}"/>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 xmlns:a16="http://schemas.microsoft.com/office/drawing/2014/main" id="{E23673A9-016B-45EA-AF4F-597EE191EF95}"/>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5" name="TextBox 34">
                  <a:extLst>
                    <a:ext uri="{FF2B5EF4-FFF2-40B4-BE49-F238E27FC236}">
                      <a16:creationId xmlns="" xmlns:a16="http://schemas.microsoft.com/office/drawing/2014/main" id="{47D9D023-827E-4B7B-9A4C-AD1168E5702D}"/>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Reshape.</a:t>
                  </a:r>
                </a:p>
              </p:txBody>
            </p:sp>
            <p:pic>
              <p:nvPicPr>
                <p:cNvPr id="36" name="Picture 2" descr="Byte - Free electronics icons">
                  <a:extLst>
                    <a:ext uri="{FF2B5EF4-FFF2-40B4-BE49-F238E27FC236}">
                      <a16:creationId xmlns="" xmlns:a16="http://schemas.microsoft.com/office/drawing/2014/main" id="{95D89A36-6404-4FCD-B2C3-BE348BE0C57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756590"/>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 xmlns:a16="http://schemas.microsoft.com/office/drawing/2014/main" id="{0FA3CA5F-CECE-4518-8B50-A77C2A084416}"/>
                    </a:ext>
                  </a:extLst>
                </p:cNvPr>
                <p:cNvSpPr txBox="1"/>
                <p:nvPr/>
              </p:nvSpPr>
              <p:spPr>
                <a:xfrm>
                  <a:off x="907642" y="3723769"/>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8" name="TextBox 37">
                  <a:extLst>
                    <a:ext uri="{FF2B5EF4-FFF2-40B4-BE49-F238E27FC236}">
                      <a16:creationId xmlns="" xmlns:a16="http://schemas.microsoft.com/office/drawing/2014/main" id="{277F5AFC-4C33-4EFC-8DD2-BBDD36C8471B}"/>
                    </a:ext>
                  </a:extLst>
                </p:cNvPr>
                <p:cNvSpPr txBox="1"/>
                <p:nvPr/>
              </p:nvSpPr>
              <p:spPr>
                <a:xfrm>
                  <a:off x="1036273" y="4023168"/>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The last output is the predicted y.</a:t>
                  </a:r>
                </a:p>
              </p:txBody>
            </p:sp>
          </p:grpSp>
        </p:grpSp>
        <p:pic>
          <p:nvPicPr>
            <p:cNvPr id="3" name="그림 2">
              <a:extLst>
                <a:ext uri="{FF2B5EF4-FFF2-40B4-BE49-F238E27FC236}">
                  <a16:creationId xmlns="" xmlns:a16="http://schemas.microsoft.com/office/drawing/2014/main" id="{E14CBE8E-9597-411D-7050-DA9CA3409477}"/>
                </a:ext>
              </a:extLst>
            </p:cNvPr>
            <p:cNvPicPr>
              <a:picLocks noChangeAspect="1"/>
            </p:cNvPicPr>
            <p:nvPr/>
          </p:nvPicPr>
          <p:blipFill rotWithShape="1">
            <a:blip r:embed="rId4"/>
            <a:srcRect r="6887"/>
            <a:stretch/>
          </p:blipFill>
          <p:spPr>
            <a:xfrm>
              <a:off x="764945" y="2135997"/>
              <a:ext cx="8578064" cy="1287780"/>
            </a:xfrm>
            <a:prstGeom prst="rect">
              <a:avLst/>
            </a:prstGeom>
          </p:spPr>
        </p:pic>
      </p:grpSp>
    </p:spTree>
    <p:extLst>
      <p:ext uri="{BB962C8B-B14F-4D97-AF65-F5344CB8AC3E}">
        <p14:creationId xmlns:p14="http://schemas.microsoft.com/office/powerpoint/2010/main" val="426372516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 the inverse transform and show the times series.</a:t>
            </a:r>
          </a:p>
        </p:txBody>
      </p:sp>
      <p:grpSp>
        <p:nvGrpSpPr>
          <p:cNvPr id="6" name="그룹 5">
            <a:extLst>
              <a:ext uri="{FF2B5EF4-FFF2-40B4-BE49-F238E27FC236}">
                <a16:creationId xmlns="" xmlns:a16="http://schemas.microsoft.com/office/drawing/2014/main" id="{238C12CD-8911-8A2B-2EF6-CD534F8096C0}"/>
              </a:ext>
            </a:extLst>
          </p:cNvPr>
          <p:cNvGrpSpPr/>
          <p:nvPr/>
        </p:nvGrpSpPr>
        <p:grpSpPr>
          <a:xfrm>
            <a:off x="685801" y="2052206"/>
            <a:ext cx="8658224" cy="4221110"/>
            <a:chOff x="685801" y="2052206"/>
            <a:chExt cx="8658224" cy="4221110"/>
          </a:xfrm>
        </p:grpSpPr>
        <p:sp>
          <p:nvSpPr>
            <p:cNvPr id="17"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42211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80996E37-6D0F-E3D7-AC51-CBE3D61CEB8A}"/>
                </a:ext>
              </a:extLst>
            </p:cNvPr>
            <p:cNvPicPr>
              <a:picLocks noChangeAspect="1"/>
            </p:cNvPicPr>
            <p:nvPr/>
          </p:nvPicPr>
          <p:blipFill rotWithShape="1">
            <a:blip r:embed="rId3"/>
            <a:srcRect r="13229"/>
            <a:stretch/>
          </p:blipFill>
          <p:spPr>
            <a:xfrm>
              <a:off x="742950" y="2086925"/>
              <a:ext cx="8592815" cy="1541150"/>
            </a:xfrm>
            <a:prstGeom prst="rect">
              <a:avLst/>
            </a:prstGeom>
          </p:spPr>
        </p:pic>
        <p:pic>
          <p:nvPicPr>
            <p:cNvPr id="5" name="그림 4">
              <a:extLst>
                <a:ext uri="{FF2B5EF4-FFF2-40B4-BE49-F238E27FC236}">
                  <a16:creationId xmlns="" xmlns:a16="http://schemas.microsoft.com/office/drawing/2014/main" id="{A1EA7CED-B549-FAA9-A849-8D70503BD339}"/>
                </a:ext>
              </a:extLst>
            </p:cNvPr>
            <p:cNvPicPr>
              <a:picLocks noChangeAspect="1"/>
            </p:cNvPicPr>
            <p:nvPr/>
          </p:nvPicPr>
          <p:blipFill>
            <a:blip r:embed="rId4"/>
            <a:stretch>
              <a:fillRect/>
            </a:stretch>
          </p:blipFill>
          <p:spPr>
            <a:xfrm>
              <a:off x="1744381" y="3667125"/>
              <a:ext cx="3456269" cy="2525404"/>
            </a:xfrm>
            <a:prstGeom prst="rect">
              <a:avLst/>
            </a:prstGeom>
          </p:spPr>
        </p:pic>
      </p:grpSp>
    </p:spTree>
    <p:extLst>
      <p:ext uri="{BB962C8B-B14F-4D97-AF65-F5344CB8AC3E}">
        <p14:creationId xmlns:p14="http://schemas.microsoft.com/office/powerpoint/2010/main" val="38707369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AND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5249041"/>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By substituting w0 with 0.5, w1 with -0.5, and w2 with -0.1, the equation solves the AND operation.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found that a structure with appropriate values for the w vector solves a certain problem.</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Although the perceptron solved the OR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problems, it could not solve the XOR. Let’s find out why.</a:t>
            </a:r>
          </a:p>
        </p:txBody>
      </p:sp>
      <p:sp>
        <p:nvSpPr>
          <p:cNvPr id="22" name="직사각형 21">
            <a:extLst>
              <a:ext uri="{FF2B5EF4-FFF2-40B4-BE49-F238E27FC236}">
                <a16:creationId xmlns="" xmlns:a16="http://schemas.microsoft.com/office/drawing/2014/main" id="{AA5B0F26-6822-48FE-9D00-3A689162A965}"/>
              </a:ext>
            </a:extLst>
          </p:cNvPr>
          <p:cNvSpPr/>
          <p:nvPr/>
        </p:nvSpPr>
        <p:spPr>
          <a:xfrm>
            <a:off x="685800" y="1772816"/>
            <a:ext cx="5237720" cy="33171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23" name="TextBox 22">
            <a:extLst>
              <a:ext uri="{FF2B5EF4-FFF2-40B4-BE49-F238E27FC236}">
                <a16:creationId xmlns="" xmlns:a16="http://schemas.microsoft.com/office/drawing/2014/main" id="{186BD980-BF21-478F-9794-F73871198F48}"/>
              </a:ext>
            </a:extLst>
          </p:cNvPr>
          <p:cNvSpPr txBox="1"/>
          <p:nvPr/>
        </p:nvSpPr>
        <p:spPr>
          <a:xfrm>
            <a:off x="775188" y="1838674"/>
            <a:ext cx="2428870"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The bias is generally fixed as 1.</a:t>
            </a:r>
            <a:endParaRPr kumimoji="1" lang="ko-KR" altLang="en-US" sz="1300" dirty="0">
              <a:latin typeface="SamsungOne 400" panose="020B0503030303020204" pitchFamily="34" charset="0"/>
            </a:endParaRPr>
          </a:p>
        </p:txBody>
      </p:sp>
      <p:grpSp>
        <p:nvGrpSpPr>
          <p:cNvPr id="24" name="그룹 23">
            <a:extLst>
              <a:ext uri="{FF2B5EF4-FFF2-40B4-BE49-F238E27FC236}">
                <a16:creationId xmlns="" xmlns:a16="http://schemas.microsoft.com/office/drawing/2014/main" id="{80371371-7F73-4FFA-ACBB-1DD7E8C5C083}"/>
              </a:ext>
            </a:extLst>
          </p:cNvPr>
          <p:cNvGrpSpPr/>
          <p:nvPr/>
        </p:nvGrpSpPr>
        <p:grpSpPr>
          <a:xfrm>
            <a:off x="805688" y="2140178"/>
            <a:ext cx="4751769" cy="2696368"/>
            <a:chOff x="1656270" y="3163927"/>
            <a:chExt cx="4751769" cy="2696368"/>
          </a:xfrm>
        </p:grpSpPr>
        <p:sp>
          <p:nvSpPr>
            <p:cNvPr id="25" name="타원 24">
              <a:extLst>
                <a:ext uri="{FF2B5EF4-FFF2-40B4-BE49-F238E27FC236}">
                  <a16:creationId xmlns="" xmlns:a16="http://schemas.microsoft.com/office/drawing/2014/main" id="{FD80641B-46CD-4860-A18B-C0C7285B9CB5}"/>
                </a:ext>
              </a:extLst>
            </p:cNvPr>
            <p:cNvSpPr>
              <a:spLocks noChangeAspect="1"/>
            </p:cNvSpPr>
            <p:nvPr/>
          </p:nvSpPr>
          <p:spPr>
            <a:xfrm>
              <a:off x="4726761" y="4129070"/>
              <a:ext cx="666055" cy="666055"/>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ea typeface="SamsungOne 400" panose="020B0503030303020204" pitchFamily="34" charset="0"/>
                </a:rPr>
                <a:t>-0.5</a:t>
              </a:r>
              <a:endParaRPr lang="ko-KR" altLang="en-US" sz="1300" dirty="0">
                <a:latin typeface="SamsungOne 400" panose="020B0503030303020204" pitchFamily="34" charset="0"/>
              </a:endParaRPr>
            </a:p>
          </p:txBody>
        </p:sp>
        <p:sp>
          <p:nvSpPr>
            <p:cNvPr id="26" name="타원 25">
              <a:extLst>
                <a:ext uri="{FF2B5EF4-FFF2-40B4-BE49-F238E27FC236}">
                  <a16:creationId xmlns="" xmlns:a16="http://schemas.microsoft.com/office/drawing/2014/main" id="{76849954-7551-41EE-BC8A-AC6EDB42F4D9}"/>
                </a:ext>
              </a:extLst>
            </p:cNvPr>
            <p:cNvSpPr>
              <a:spLocks noChangeAspect="1"/>
            </p:cNvSpPr>
            <p:nvPr/>
          </p:nvSpPr>
          <p:spPr>
            <a:xfrm>
              <a:off x="3097188" y="3163927"/>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30" name="타원 29">
              <a:extLst>
                <a:ext uri="{FF2B5EF4-FFF2-40B4-BE49-F238E27FC236}">
                  <a16:creationId xmlns="" xmlns:a16="http://schemas.microsoft.com/office/drawing/2014/main" id="{F8B99742-CB08-42C2-A928-E4F82D4AF6AE}"/>
                </a:ext>
              </a:extLst>
            </p:cNvPr>
            <p:cNvSpPr>
              <a:spLocks noChangeAspect="1"/>
            </p:cNvSpPr>
            <p:nvPr/>
          </p:nvSpPr>
          <p:spPr>
            <a:xfrm>
              <a:off x="3097188" y="4255066"/>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31" name="타원 30">
              <a:extLst>
                <a:ext uri="{FF2B5EF4-FFF2-40B4-BE49-F238E27FC236}">
                  <a16:creationId xmlns="" xmlns:a16="http://schemas.microsoft.com/office/drawing/2014/main" id="{91B4126B-91EB-4828-8C22-077BE654094D}"/>
                </a:ext>
              </a:extLst>
            </p:cNvPr>
            <p:cNvSpPr>
              <a:spLocks noChangeAspect="1"/>
            </p:cNvSpPr>
            <p:nvPr/>
          </p:nvSpPr>
          <p:spPr>
            <a:xfrm>
              <a:off x="3097188" y="5346204"/>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cxnSp>
          <p:nvCxnSpPr>
            <p:cNvPr id="32" name="직선 화살표 연결선 31">
              <a:extLst>
                <a:ext uri="{FF2B5EF4-FFF2-40B4-BE49-F238E27FC236}">
                  <a16:creationId xmlns="" xmlns:a16="http://schemas.microsoft.com/office/drawing/2014/main" id="{E7490568-36AD-473B-A8D7-502E5145414C}"/>
                </a:ext>
              </a:extLst>
            </p:cNvPr>
            <p:cNvCxnSpPr>
              <a:cxnSpLocks/>
              <a:endCxn id="26" idx="2"/>
            </p:cNvCxnSpPr>
            <p:nvPr/>
          </p:nvCxnSpPr>
          <p:spPr>
            <a:xfrm>
              <a:off x="2503140" y="3370959"/>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D462A94C-11E3-43BD-AD9A-0772B5E67817}"/>
                </a:ext>
              </a:extLst>
            </p:cNvPr>
            <p:cNvCxnSpPr>
              <a:cxnSpLocks/>
            </p:cNvCxnSpPr>
            <p:nvPr/>
          </p:nvCxnSpPr>
          <p:spPr>
            <a:xfrm>
              <a:off x="2503140" y="4462097"/>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8369B136-4563-4AA4-AA5E-C027A6B0DAD5}"/>
                </a:ext>
              </a:extLst>
            </p:cNvPr>
            <p:cNvCxnSpPr>
              <a:cxnSpLocks/>
            </p:cNvCxnSpPr>
            <p:nvPr/>
          </p:nvCxnSpPr>
          <p:spPr>
            <a:xfrm>
              <a:off x="2503140" y="5553236"/>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A93ED626-D1A6-47B9-A97D-D491A5636365}"/>
                </a:ext>
              </a:extLst>
            </p:cNvPr>
            <p:cNvCxnSpPr>
              <a:cxnSpLocks/>
              <a:stCxn id="31" idx="6"/>
            </p:cNvCxnSpPr>
            <p:nvPr/>
          </p:nvCxnSpPr>
          <p:spPr>
            <a:xfrm flipV="1">
              <a:off x="3511252" y="4570095"/>
              <a:ext cx="1224578" cy="98314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080297C2-2D5E-416D-AF3D-614B2C959CD8}"/>
                </a:ext>
              </a:extLst>
            </p:cNvPr>
            <p:cNvCxnSpPr>
              <a:cxnSpLocks/>
              <a:stCxn id="26" idx="6"/>
            </p:cNvCxnSpPr>
            <p:nvPr/>
          </p:nvCxnSpPr>
          <p:spPr>
            <a:xfrm>
              <a:off x="3511252" y="3370959"/>
              <a:ext cx="1215509" cy="99414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E4952401-1C1B-41B6-BD78-BE02BCE8D13D}"/>
                </a:ext>
              </a:extLst>
            </p:cNvPr>
            <p:cNvCxnSpPr>
              <a:stCxn id="30" idx="6"/>
              <a:endCxn id="25" idx="2"/>
            </p:cNvCxnSpPr>
            <p:nvPr/>
          </p:nvCxnSpPr>
          <p:spPr>
            <a:xfrm>
              <a:off x="3511252" y="4462098"/>
              <a:ext cx="1215509"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DD7D03E5-EB00-495A-8BD9-F2517BDA17B2}"/>
                </a:ext>
              </a:extLst>
            </p:cNvPr>
            <p:cNvSpPr txBox="1"/>
            <p:nvPr/>
          </p:nvSpPr>
          <p:spPr>
            <a:xfrm>
              <a:off x="2662396" y="3270821"/>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9" name="TextBox 38">
              <a:extLst>
                <a:ext uri="{FF2B5EF4-FFF2-40B4-BE49-F238E27FC236}">
                  <a16:creationId xmlns="" xmlns:a16="http://schemas.microsoft.com/office/drawing/2014/main" id="{1885B003-B350-4FE3-A7D2-6CD92E8B737A}"/>
                </a:ext>
              </a:extLst>
            </p:cNvPr>
            <p:cNvSpPr txBox="1"/>
            <p:nvPr/>
          </p:nvSpPr>
          <p:spPr>
            <a:xfrm>
              <a:off x="2662396" y="4368936"/>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40" name="TextBox 39">
              <a:extLst>
                <a:ext uri="{FF2B5EF4-FFF2-40B4-BE49-F238E27FC236}">
                  <a16:creationId xmlns="" xmlns:a16="http://schemas.microsoft.com/office/drawing/2014/main" id="{01EA0D2F-5B92-42B6-9B7B-AF480668F641}"/>
                </a:ext>
              </a:extLst>
            </p:cNvPr>
            <p:cNvSpPr txBox="1"/>
            <p:nvPr/>
          </p:nvSpPr>
          <p:spPr>
            <a:xfrm>
              <a:off x="2662396" y="5460184"/>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41" name="TextBox 40">
              <a:extLst>
                <a:ext uri="{FF2B5EF4-FFF2-40B4-BE49-F238E27FC236}">
                  <a16:creationId xmlns="" xmlns:a16="http://schemas.microsoft.com/office/drawing/2014/main" id="{E525DB99-828B-490E-882F-795D945D243B}"/>
                </a:ext>
              </a:extLst>
            </p:cNvPr>
            <p:cNvSpPr txBox="1"/>
            <p:nvPr/>
          </p:nvSpPr>
          <p:spPr>
            <a:xfrm>
              <a:off x="3920652" y="3537013"/>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w0</a:t>
              </a:r>
              <a:endParaRPr lang="ko-KR" altLang="en-US" sz="1300" dirty="0"/>
            </a:p>
          </p:txBody>
        </p:sp>
        <p:sp>
          <p:nvSpPr>
            <p:cNvPr id="42" name="TextBox 41">
              <a:extLst>
                <a:ext uri="{FF2B5EF4-FFF2-40B4-BE49-F238E27FC236}">
                  <a16:creationId xmlns="" xmlns:a16="http://schemas.microsoft.com/office/drawing/2014/main" id="{D154CA0F-F2CF-4A09-A6D7-77FF769DF83B}"/>
                </a:ext>
              </a:extLst>
            </p:cNvPr>
            <p:cNvSpPr txBox="1"/>
            <p:nvPr/>
          </p:nvSpPr>
          <p:spPr>
            <a:xfrm>
              <a:off x="3920652" y="4257092"/>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w1</a:t>
              </a:r>
              <a:endParaRPr lang="ko-KR" altLang="en-US" sz="1300" dirty="0"/>
            </a:p>
          </p:txBody>
        </p:sp>
        <p:sp>
          <p:nvSpPr>
            <p:cNvPr id="43" name="TextBox 42">
              <a:extLst>
                <a:ext uri="{FF2B5EF4-FFF2-40B4-BE49-F238E27FC236}">
                  <a16:creationId xmlns="" xmlns:a16="http://schemas.microsoft.com/office/drawing/2014/main" id="{7A7F09AD-C3DD-4622-9678-5401D2D979C1}"/>
                </a:ext>
              </a:extLst>
            </p:cNvPr>
            <p:cNvSpPr txBox="1"/>
            <p:nvPr/>
          </p:nvSpPr>
          <p:spPr>
            <a:xfrm>
              <a:off x="3920652" y="5121189"/>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w2</a:t>
              </a:r>
              <a:endParaRPr lang="ko-KR" altLang="en-US" sz="1300" dirty="0"/>
            </a:p>
          </p:txBody>
        </p:sp>
        <p:sp>
          <p:nvSpPr>
            <p:cNvPr id="44" name="TextBox 43">
              <a:extLst>
                <a:ext uri="{FF2B5EF4-FFF2-40B4-BE49-F238E27FC236}">
                  <a16:creationId xmlns="" xmlns:a16="http://schemas.microsoft.com/office/drawing/2014/main" id="{3542E5B2-E65C-4293-A434-9BFC15C5CD03}"/>
                </a:ext>
              </a:extLst>
            </p:cNvPr>
            <p:cNvSpPr txBox="1"/>
            <p:nvPr/>
          </p:nvSpPr>
          <p:spPr>
            <a:xfrm>
              <a:off x="5382264" y="353701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x0*w0</a:t>
              </a:r>
              <a:endParaRPr lang="ko-KR" altLang="en-US" sz="1300" dirty="0"/>
            </a:p>
          </p:txBody>
        </p:sp>
        <p:sp>
          <p:nvSpPr>
            <p:cNvPr id="45" name="TextBox 44">
              <a:extLst>
                <a:ext uri="{FF2B5EF4-FFF2-40B4-BE49-F238E27FC236}">
                  <a16:creationId xmlns="" xmlns:a16="http://schemas.microsoft.com/office/drawing/2014/main" id="{C3AC3159-4BD4-4E6A-889E-3D1CC42A83E6}"/>
                </a:ext>
              </a:extLst>
            </p:cNvPr>
            <p:cNvSpPr txBox="1"/>
            <p:nvPr/>
          </p:nvSpPr>
          <p:spPr>
            <a:xfrm>
              <a:off x="5382264" y="429014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x1*w1</a:t>
              </a:r>
              <a:endParaRPr lang="ko-KR" altLang="en-US" sz="1300" dirty="0"/>
            </a:p>
          </p:txBody>
        </p:sp>
        <p:sp>
          <p:nvSpPr>
            <p:cNvPr id="46" name="TextBox 45">
              <a:extLst>
                <a:ext uri="{FF2B5EF4-FFF2-40B4-BE49-F238E27FC236}">
                  <a16:creationId xmlns="" xmlns:a16="http://schemas.microsoft.com/office/drawing/2014/main" id="{2D3031E1-6083-4872-923E-021CB495B313}"/>
                </a:ext>
              </a:extLst>
            </p:cNvPr>
            <p:cNvSpPr txBox="1"/>
            <p:nvPr/>
          </p:nvSpPr>
          <p:spPr>
            <a:xfrm>
              <a:off x="5382264" y="5121189"/>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x2*w2</a:t>
              </a:r>
              <a:endParaRPr lang="ko-KR" altLang="en-US" sz="1300" dirty="0"/>
            </a:p>
          </p:txBody>
        </p:sp>
        <p:sp>
          <p:nvSpPr>
            <p:cNvPr id="47" name="TextBox 46">
              <a:extLst>
                <a:ext uri="{FF2B5EF4-FFF2-40B4-BE49-F238E27FC236}">
                  <a16:creationId xmlns="" xmlns:a16="http://schemas.microsoft.com/office/drawing/2014/main" id="{4A5676E7-1872-4C55-AE89-56617D643E7B}"/>
                </a:ext>
              </a:extLst>
            </p:cNvPr>
            <p:cNvSpPr txBox="1"/>
            <p:nvPr/>
          </p:nvSpPr>
          <p:spPr>
            <a:xfrm>
              <a:off x="6007147" y="3537012"/>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8" name="TextBox 47">
              <a:extLst>
                <a:ext uri="{FF2B5EF4-FFF2-40B4-BE49-F238E27FC236}">
                  <a16:creationId xmlns="" xmlns:a16="http://schemas.microsoft.com/office/drawing/2014/main" id="{0DF8F2EE-29E8-499D-94A5-7B8B11A54DC1}"/>
                </a:ext>
              </a:extLst>
            </p:cNvPr>
            <p:cNvSpPr txBox="1"/>
            <p:nvPr/>
          </p:nvSpPr>
          <p:spPr>
            <a:xfrm>
              <a:off x="6007147" y="4285476"/>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9" name="TextBox 48">
              <a:extLst>
                <a:ext uri="{FF2B5EF4-FFF2-40B4-BE49-F238E27FC236}">
                  <a16:creationId xmlns="" xmlns:a16="http://schemas.microsoft.com/office/drawing/2014/main" id="{8D99CFA6-00DF-40FE-A383-66AE24F7B363}"/>
                </a:ext>
              </a:extLst>
            </p:cNvPr>
            <p:cNvSpPr txBox="1"/>
            <p:nvPr/>
          </p:nvSpPr>
          <p:spPr>
            <a:xfrm>
              <a:off x="6007147" y="5121188"/>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-0.1</a:t>
              </a:r>
              <a:endParaRPr lang="ko-KR" altLang="en-US" sz="1300" dirty="0"/>
            </a:p>
          </p:txBody>
        </p:sp>
        <p:sp>
          <p:nvSpPr>
            <p:cNvPr id="50" name="TextBox 49">
              <a:extLst>
                <a:ext uri="{FF2B5EF4-FFF2-40B4-BE49-F238E27FC236}">
                  <a16:creationId xmlns="" xmlns:a16="http://schemas.microsoft.com/office/drawing/2014/main" id="{235482E9-DCE0-48EE-BED2-71701AE8289A}"/>
                </a:ext>
              </a:extLst>
            </p:cNvPr>
            <p:cNvSpPr txBox="1"/>
            <p:nvPr/>
          </p:nvSpPr>
          <p:spPr>
            <a:xfrm>
              <a:off x="5872793" y="3921578"/>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51" name="TextBox 50">
              <a:extLst>
                <a:ext uri="{FF2B5EF4-FFF2-40B4-BE49-F238E27FC236}">
                  <a16:creationId xmlns="" xmlns:a16="http://schemas.microsoft.com/office/drawing/2014/main" id="{A1FF8607-1266-4FCE-9BA1-A9A4265DDFD6}"/>
                </a:ext>
              </a:extLst>
            </p:cNvPr>
            <p:cNvSpPr txBox="1"/>
            <p:nvPr/>
          </p:nvSpPr>
          <p:spPr>
            <a:xfrm>
              <a:off x="5872793" y="4691531"/>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52" name="TextBox 51">
              <a:extLst>
                <a:ext uri="{FF2B5EF4-FFF2-40B4-BE49-F238E27FC236}">
                  <a16:creationId xmlns="" xmlns:a16="http://schemas.microsoft.com/office/drawing/2014/main" id="{89379191-0568-440E-85C4-02ADB35A0A73}"/>
                </a:ext>
              </a:extLst>
            </p:cNvPr>
            <p:cNvSpPr txBox="1"/>
            <p:nvPr/>
          </p:nvSpPr>
          <p:spPr>
            <a:xfrm>
              <a:off x="5382264" y="5660240"/>
              <a:ext cx="60271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Sum</a:t>
              </a:r>
            </a:p>
          </p:txBody>
        </p:sp>
        <p:sp>
          <p:nvSpPr>
            <p:cNvPr id="53" name="TextBox 52">
              <a:extLst>
                <a:ext uri="{FF2B5EF4-FFF2-40B4-BE49-F238E27FC236}">
                  <a16:creationId xmlns="" xmlns:a16="http://schemas.microsoft.com/office/drawing/2014/main" id="{550DC823-FF75-4463-9CD4-C51E82B9FF26}"/>
                </a:ext>
              </a:extLst>
            </p:cNvPr>
            <p:cNvSpPr txBox="1"/>
            <p:nvPr/>
          </p:nvSpPr>
          <p:spPr>
            <a:xfrm>
              <a:off x="5984977" y="5660239"/>
              <a:ext cx="42306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-0.1</a:t>
              </a:r>
              <a:endParaRPr lang="ko-KR" altLang="en-US" sz="1300" dirty="0"/>
            </a:p>
          </p:txBody>
        </p:sp>
        <p:sp>
          <p:nvSpPr>
            <p:cNvPr id="54" name="TextBox 53">
              <a:extLst>
                <a:ext uri="{FF2B5EF4-FFF2-40B4-BE49-F238E27FC236}">
                  <a16:creationId xmlns="" xmlns:a16="http://schemas.microsoft.com/office/drawing/2014/main" id="{19980E2E-704A-44C9-8CE0-BA88DFD2B7AC}"/>
                </a:ext>
              </a:extLst>
            </p:cNvPr>
            <p:cNvSpPr txBox="1"/>
            <p:nvPr/>
          </p:nvSpPr>
          <p:spPr>
            <a:xfrm>
              <a:off x="1656270" y="3270821"/>
              <a:ext cx="73541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x0(bias)</a:t>
              </a:r>
              <a:endParaRPr lang="ko-KR" altLang="en-US" sz="1300" dirty="0"/>
            </a:p>
          </p:txBody>
        </p:sp>
        <p:sp>
          <p:nvSpPr>
            <p:cNvPr id="55" name="TextBox 54">
              <a:extLst>
                <a:ext uri="{FF2B5EF4-FFF2-40B4-BE49-F238E27FC236}">
                  <a16:creationId xmlns="" xmlns:a16="http://schemas.microsoft.com/office/drawing/2014/main" id="{47FC936F-0354-47A9-8771-34127FF7F0B9}"/>
                </a:ext>
              </a:extLst>
            </p:cNvPr>
            <p:cNvSpPr txBox="1"/>
            <p:nvPr/>
          </p:nvSpPr>
          <p:spPr>
            <a:xfrm>
              <a:off x="2089076" y="4368936"/>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a:t>
              </a:r>
              <a:endParaRPr lang="ko-KR" altLang="en-US" sz="1300" dirty="0"/>
            </a:p>
          </p:txBody>
        </p:sp>
        <p:sp>
          <p:nvSpPr>
            <p:cNvPr id="56" name="TextBox 55">
              <a:extLst>
                <a:ext uri="{FF2B5EF4-FFF2-40B4-BE49-F238E27FC236}">
                  <a16:creationId xmlns="" xmlns:a16="http://schemas.microsoft.com/office/drawing/2014/main" id="{8CD37291-3386-46CF-AD53-AE73E5AE0106}"/>
                </a:ext>
              </a:extLst>
            </p:cNvPr>
            <p:cNvSpPr txBox="1"/>
            <p:nvPr/>
          </p:nvSpPr>
          <p:spPr>
            <a:xfrm>
              <a:off x="2089076" y="5460184"/>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a:t>
              </a:r>
              <a:endParaRPr lang="ko-KR" altLang="en-US" sz="1300" dirty="0"/>
            </a:p>
          </p:txBody>
        </p:sp>
        <p:sp>
          <p:nvSpPr>
            <p:cNvPr id="57" name="TextBox 56">
              <a:extLst>
                <a:ext uri="{FF2B5EF4-FFF2-40B4-BE49-F238E27FC236}">
                  <a16:creationId xmlns="" xmlns:a16="http://schemas.microsoft.com/office/drawing/2014/main" id="{251D785F-F2DD-4891-89F8-E3A350038BC1}"/>
                </a:ext>
              </a:extLst>
            </p:cNvPr>
            <p:cNvSpPr txBox="1"/>
            <p:nvPr/>
          </p:nvSpPr>
          <p:spPr>
            <a:xfrm>
              <a:off x="4257590" y="3537013"/>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0.5</a:t>
              </a:r>
              <a:endParaRPr lang="ko-KR" altLang="en-US" sz="1300" dirty="0"/>
            </a:p>
          </p:txBody>
        </p:sp>
        <p:sp>
          <p:nvSpPr>
            <p:cNvPr id="58" name="TextBox 57">
              <a:extLst>
                <a:ext uri="{FF2B5EF4-FFF2-40B4-BE49-F238E27FC236}">
                  <a16:creationId xmlns="" xmlns:a16="http://schemas.microsoft.com/office/drawing/2014/main" id="{311833B6-BFB6-445A-AA86-9DC5FE7F131C}"/>
                </a:ext>
              </a:extLst>
            </p:cNvPr>
            <p:cNvSpPr txBox="1"/>
            <p:nvPr/>
          </p:nvSpPr>
          <p:spPr>
            <a:xfrm>
              <a:off x="4257590" y="4257092"/>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-0.5</a:t>
              </a:r>
              <a:endParaRPr lang="ko-KR" altLang="en-US" sz="1300" dirty="0"/>
            </a:p>
          </p:txBody>
        </p:sp>
        <p:sp>
          <p:nvSpPr>
            <p:cNvPr id="59" name="TextBox 58">
              <a:extLst>
                <a:ext uri="{FF2B5EF4-FFF2-40B4-BE49-F238E27FC236}">
                  <a16:creationId xmlns="" xmlns:a16="http://schemas.microsoft.com/office/drawing/2014/main" id="{291C553E-650D-4E19-B636-1195504D8539}"/>
                </a:ext>
              </a:extLst>
            </p:cNvPr>
            <p:cNvSpPr txBox="1"/>
            <p:nvPr/>
          </p:nvSpPr>
          <p:spPr>
            <a:xfrm>
              <a:off x="4257590" y="5121189"/>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grpSp>
      <p:sp>
        <p:nvSpPr>
          <p:cNvPr id="60" name="직사각형 59">
            <a:extLst>
              <a:ext uri="{FF2B5EF4-FFF2-40B4-BE49-F238E27FC236}">
                <a16:creationId xmlns="" xmlns:a16="http://schemas.microsoft.com/office/drawing/2014/main" id="{232B4477-BBE0-47A8-8430-1E464A3A0F7D}"/>
              </a:ext>
            </a:extLst>
          </p:cNvPr>
          <p:cNvSpPr/>
          <p:nvPr/>
        </p:nvSpPr>
        <p:spPr>
          <a:xfrm>
            <a:off x="6179931" y="1786972"/>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4 results can be displayed in a table. </a:t>
            </a:r>
          </a:p>
        </p:txBody>
      </p:sp>
      <mc:AlternateContent xmlns:mc="http://schemas.openxmlformats.org/markup-compatibility/2006" xmlns:a14="http://schemas.microsoft.com/office/drawing/2010/main">
        <mc:Choice Requires="a14">
          <p:graphicFrame>
            <p:nvGraphicFramePr>
              <p:cNvPr id="61" name="표 60">
                <a:extLst>
                  <a:ext uri="{FF2B5EF4-FFF2-40B4-BE49-F238E27FC236}">
                    <a16:creationId xmlns="" xmlns:a16="http://schemas.microsoft.com/office/drawing/2014/main" id="{5ECC4C4E-B05C-48F0-9973-0C7824B9B1E6}"/>
                  </a:ext>
                </a:extLst>
              </p:cNvPr>
              <p:cNvGraphicFramePr>
                <a:graphicFrameLocks noGrp="1"/>
              </p:cNvGraphicFramePr>
              <p:nvPr>
                <p:extLst>
                  <p:ext uri="{D42A27DB-BD31-4B8C-83A1-F6EECF244321}">
                    <p14:modId xmlns:p14="http://schemas.microsoft.com/office/powerpoint/2010/main" val="2223346574"/>
                  </p:ext>
                </p:extLst>
              </p:nvPr>
            </p:nvGraphicFramePr>
            <p:xfrm>
              <a:off x="6194230" y="2144241"/>
              <a:ext cx="3155836" cy="1501140"/>
            </p:xfrm>
            <a:graphic>
              <a:graphicData uri="http://schemas.openxmlformats.org/drawingml/2006/table">
                <a:tbl>
                  <a:tblPr firstRow="1" bandRow="1">
                    <a:tableStyleId>{5940675A-B579-460E-94D1-54222C63F5DA}</a:tableStyleId>
                  </a:tblPr>
                  <a:tblGrid>
                    <a:gridCol w="788959">
                      <a:extLst>
                        <a:ext uri="{9D8B030D-6E8A-4147-A177-3AD203B41FA5}">
                          <a16:colId xmlns="" xmlns:a16="http://schemas.microsoft.com/office/drawing/2014/main" val="20000"/>
                        </a:ext>
                      </a:extLst>
                    </a:gridCol>
                    <a:gridCol w="788959">
                      <a:extLst>
                        <a:ext uri="{9D8B030D-6E8A-4147-A177-3AD203B41FA5}">
                          <a16:colId xmlns="" xmlns:a16="http://schemas.microsoft.com/office/drawing/2014/main" val="953486119"/>
                        </a:ext>
                      </a:extLst>
                    </a:gridCol>
                    <a:gridCol w="788959">
                      <a:extLst>
                        <a:ext uri="{9D8B030D-6E8A-4147-A177-3AD203B41FA5}">
                          <a16:colId xmlns="" xmlns:a16="http://schemas.microsoft.com/office/drawing/2014/main" val="1089067451"/>
                        </a:ext>
                      </a:extLst>
                    </a:gridCol>
                    <a:gridCol w="788959">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0.4</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162398071"/>
                      </a:ext>
                    </a:extLst>
                  </a:tr>
                </a:tbl>
              </a:graphicData>
            </a:graphic>
          </p:graphicFrame>
        </mc:Choice>
        <mc:Fallback xmlns="">
          <p:graphicFrame>
            <p:nvGraphicFramePr>
              <p:cNvPr id="61" name="표 60">
                <a:extLst>
                  <a:ext uri="{FF2B5EF4-FFF2-40B4-BE49-F238E27FC236}">
                    <a16:creationId xmlns:a16="http://schemas.microsoft.com/office/drawing/2014/main" xmlns:a14="http://schemas.microsoft.com/office/drawing/2010/main" xmlns="" id="{5ECC4C4E-B05C-48F0-9973-0C7824B9B1E6}"/>
                  </a:ext>
                </a:extLst>
              </p:cNvPr>
              <p:cNvGraphicFramePr>
                <a:graphicFrameLocks noGrp="1"/>
              </p:cNvGraphicFramePr>
              <p:nvPr>
                <p:extLst>
                  <p:ext uri="{D42A27DB-BD31-4B8C-83A1-F6EECF244321}">
                    <p14:modId xmlns:p14="http://schemas.microsoft.com/office/powerpoint/2010/main" val="2223346574"/>
                  </p:ext>
                </p:extLst>
              </p:nvPr>
            </p:nvGraphicFramePr>
            <p:xfrm>
              <a:off x="6194230" y="2144241"/>
              <a:ext cx="3155836" cy="1501140"/>
            </p:xfrm>
            <a:graphic>
              <a:graphicData uri="http://schemas.openxmlformats.org/drawingml/2006/table">
                <a:tbl>
                  <a:tblPr firstRow="1" bandRow="1">
                    <a:tableStyleId>{5940675A-B579-460E-94D1-54222C63F5DA}</a:tableStyleId>
                  </a:tblPr>
                  <a:tblGrid>
                    <a:gridCol w="788959">
                      <a:extLst>
                        <a:ext uri="{9D8B030D-6E8A-4147-A177-3AD203B41FA5}">
                          <a16:colId xmlns:a16="http://schemas.microsoft.com/office/drawing/2014/main" xmlns:a14="http://schemas.microsoft.com/office/drawing/2010/main" xmlns="" val="20000"/>
                        </a:ext>
                      </a:extLst>
                    </a:gridCol>
                    <a:gridCol w="788959">
                      <a:extLst>
                        <a:ext uri="{9D8B030D-6E8A-4147-A177-3AD203B41FA5}">
                          <a16:colId xmlns:a16="http://schemas.microsoft.com/office/drawing/2014/main" xmlns:a14="http://schemas.microsoft.com/office/drawing/2010/main" xmlns="" val="953486119"/>
                        </a:ext>
                      </a:extLst>
                    </a:gridCol>
                    <a:gridCol w="788959">
                      <a:extLst>
                        <a:ext uri="{9D8B030D-6E8A-4147-A177-3AD203B41FA5}">
                          <a16:colId xmlns:a16="http://schemas.microsoft.com/office/drawing/2014/main" xmlns:a14="http://schemas.microsoft.com/office/drawing/2010/main" xmlns="" val="1089067451"/>
                        </a:ext>
                      </a:extLst>
                    </a:gridCol>
                    <a:gridCol w="788959">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200000" t="-1786" r="-100769" b="-355357"/>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2326" t="-1786" r="-1550" b="-355357"/>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0.4</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sp>
        <p:nvSpPr>
          <p:cNvPr id="62" name="직사각형 61">
            <a:extLst>
              <a:ext uri="{FF2B5EF4-FFF2-40B4-BE49-F238E27FC236}">
                <a16:creationId xmlns="" xmlns:a16="http://schemas.microsoft.com/office/drawing/2014/main" id="{AECF26B5-B6E2-4F6F-B351-BC5368DD9EC6}"/>
              </a:ext>
            </a:extLst>
          </p:cNvPr>
          <p:cNvSpPr/>
          <p:nvPr/>
        </p:nvSpPr>
        <p:spPr>
          <a:xfrm>
            <a:off x="6179931" y="3675033"/>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AND operation of a truth table</a:t>
            </a:r>
          </a:p>
        </p:txBody>
      </p:sp>
    </p:spTree>
    <p:extLst>
      <p:ext uri="{BB962C8B-B14F-4D97-AF65-F5344CB8AC3E}">
        <p14:creationId xmlns:p14="http://schemas.microsoft.com/office/powerpoint/2010/main" val="391254026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XOR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4367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XOR operation in a truth table</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XOR, the result is true if two propositions are the opposite.</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perceptron is a linear classifier, you cannot find a line separating the blue and red dots.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multilayer perceptron solved the problem. </a:t>
            </a:r>
          </a:p>
        </p:txBody>
      </p:sp>
      <p:graphicFrame>
        <p:nvGraphicFramePr>
          <p:cNvPr id="17" name="표 16">
            <a:extLst>
              <a:ext uri="{FF2B5EF4-FFF2-40B4-BE49-F238E27FC236}">
                <a16:creationId xmlns="" xmlns:a16="http://schemas.microsoft.com/office/drawing/2014/main" id="{7072C306-0754-4CE5-8A8E-12FF1C4D6F33}"/>
              </a:ext>
            </a:extLst>
          </p:cNvPr>
          <p:cNvGraphicFramePr>
            <a:graphicFrameLocks noGrp="1"/>
          </p:cNvGraphicFramePr>
          <p:nvPr>
            <p:extLst>
              <p:ext uri="{D42A27DB-BD31-4B8C-83A1-F6EECF244321}">
                <p14:modId xmlns:p14="http://schemas.microsoft.com/office/powerpoint/2010/main" val="2818174423"/>
              </p:ext>
            </p:extLst>
          </p:nvPr>
        </p:nvGraphicFramePr>
        <p:xfrm>
          <a:off x="702940" y="2405535"/>
          <a:ext cx="3168352" cy="1381600"/>
        </p:xfrm>
        <a:graphic>
          <a:graphicData uri="http://schemas.openxmlformats.org/drawingml/2006/table">
            <a:tbl>
              <a:tblPr firstRow="1" bandRow="1">
                <a:tableStyleId>{5940675A-B579-460E-94D1-54222C63F5DA}</a:tableStyleId>
              </a:tblPr>
              <a:tblGrid>
                <a:gridCol w="924102">
                  <a:extLst>
                    <a:ext uri="{9D8B030D-6E8A-4147-A177-3AD203B41FA5}">
                      <a16:colId xmlns="" xmlns:a16="http://schemas.microsoft.com/office/drawing/2014/main" val="20000"/>
                    </a:ext>
                  </a:extLst>
                </a:gridCol>
                <a:gridCol w="924102">
                  <a:extLst>
                    <a:ext uri="{9D8B030D-6E8A-4147-A177-3AD203B41FA5}">
                      <a16:colId xmlns="" xmlns:a16="http://schemas.microsoft.com/office/drawing/2014/main" val="20001"/>
                    </a:ext>
                  </a:extLst>
                </a:gridCol>
                <a:gridCol w="1320148">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XOR Operation</a:t>
                      </a:r>
                    </a:p>
                  </a:txBody>
                  <a:tcPr marL="72000" marR="7200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T</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T</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3162398071"/>
                  </a:ext>
                </a:extLst>
              </a:tr>
            </a:tbl>
          </a:graphicData>
        </a:graphic>
      </p:graphicFrame>
      <p:grpSp>
        <p:nvGrpSpPr>
          <p:cNvPr id="18" name="그룹 17">
            <a:extLst>
              <a:ext uri="{FF2B5EF4-FFF2-40B4-BE49-F238E27FC236}">
                <a16:creationId xmlns="" xmlns:a16="http://schemas.microsoft.com/office/drawing/2014/main" id="{058FCFDB-DAE6-4D66-9200-16B76F9176D5}"/>
              </a:ext>
            </a:extLst>
          </p:cNvPr>
          <p:cNvGrpSpPr/>
          <p:nvPr/>
        </p:nvGrpSpPr>
        <p:grpSpPr>
          <a:xfrm>
            <a:off x="4159324" y="2405535"/>
            <a:ext cx="4697660" cy="2859669"/>
            <a:chOff x="3727276" y="2405535"/>
            <a:chExt cx="4697660" cy="2859669"/>
          </a:xfrm>
        </p:grpSpPr>
        <p:sp>
          <p:nvSpPr>
            <p:cNvPr id="19" name="직사각형 18">
              <a:extLst>
                <a:ext uri="{FF2B5EF4-FFF2-40B4-BE49-F238E27FC236}">
                  <a16:creationId xmlns="" xmlns:a16="http://schemas.microsoft.com/office/drawing/2014/main" id="{D2BB0E57-AC0B-44F1-822E-B79E9BAF92EB}"/>
                </a:ext>
              </a:extLst>
            </p:cNvPr>
            <p:cNvSpPr/>
            <p:nvPr/>
          </p:nvSpPr>
          <p:spPr>
            <a:xfrm>
              <a:off x="3727276" y="2405535"/>
              <a:ext cx="4697660" cy="2859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20" name="그룹 19">
              <a:extLst>
                <a:ext uri="{FF2B5EF4-FFF2-40B4-BE49-F238E27FC236}">
                  <a16:creationId xmlns="" xmlns:a16="http://schemas.microsoft.com/office/drawing/2014/main" id="{143655CB-F961-4231-8004-E1A1F33921C0}"/>
                </a:ext>
              </a:extLst>
            </p:cNvPr>
            <p:cNvGrpSpPr/>
            <p:nvPr/>
          </p:nvGrpSpPr>
          <p:grpSpPr>
            <a:xfrm>
              <a:off x="4273355" y="2700172"/>
              <a:ext cx="3605501" cy="2210961"/>
              <a:chOff x="1098984" y="2744351"/>
              <a:chExt cx="4032192" cy="2472616"/>
            </a:xfrm>
          </p:grpSpPr>
          <p:cxnSp>
            <p:nvCxnSpPr>
              <p:cNvPr id="22" name="직선 연결선 21">
                <a:extLst>
                  <a:ext uri="{FF2B5EF4-FFF2-40B4-BE49-F238E27FC236}">
                    <a16:creationId xmlns="" xmlns:a16="http://schemas.microsoft.com/office/drawing/2014/main" id="{9C7FFADB-EC7A-42CE-B4FE-F5D195A6BF89}"/>
                  </a:ext>
                </a:extLst>
              </p:cNvPr>
              <p:cNvCxnSpPr>
                <a:cxnSpLocks/>
              </p:cNvCxnSpPr>
              <p:nvPr/>
            </p:nvCxnSpPr>
            <p:spPr>
              <a:xfrm>
                <a:off x="1747056" y="2780928"/>
                <a:ext cx="0" cy="2209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92B2DD63-22DE-427B-8AF7-C80DB1FCDA4E}"/>
                  </a:ext>
                </a:extLst>
              </p:cNvPr>
              <p:cNvCxnSpPr/>
              <p:nvPr/>
            </p:nvCxnSpPr>
            <p:spPr>
              <a:xfrm>
                <a:off x="1747056" y="4990569"/>
                <a:ext cx="2700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 xmlns:a16="http://schemas.microsoft.com/office/drawing/2014/main" id="{F833DD41-ED22-4552-8A39-B2CB3C89B2C5}"/>
                  </a:ext>
                </a:extLst>
              </p:cNvPr>
              <p:cNvSpPr/>
              <p:nvPr/>
            </p:nvSpPr>
            <p:spPr>
              <a:xfrm>
                <a:off x="1692192" y="2780927"/>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a:extLst>
                  <a:ext uri="{FF2B5EF4-FFF2-40B4-BE49-F238E27FC236}">
                    <a16:creationId xmlns="" xmlns:a16="http://schemas.microsoft.com/office/drawing/2014/main" id="{FAB4F353-418B-47A5-ACE2-D30B560CDCE7}"/>
                  </a:ext>
                </a:extLst>
              </p:cNvPr>
              <p:cNvSpPr/>
              <p:nvPr/>
            </p:nvSpPr>
            <p:spPr>
              <a:xfrm>
                <a:off x="4313472" y="2744351"/>
                <a:ext cx="205200" cy="205200"/>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타원 25">
                <a:extLst>
                  <a:ext uri="{FF2B5EF4-FFF2-40B4-BE49-F238E27FC236}">
                    <a16:creationId xmlns="" xmlns:a16="http://schemas.microsoft.com/office/drawing/2014/main" id="{93817892-C428-4F6C-B37F-6B0677FEE7ED}"/>
                  </a:ext>
                </a:extLst>
              </p:cNvPr>
              <p:cNvSpPr/>
              <p:nvPr/>
            </p:nvSpPr>
            <p:spPr>
              <a:xfrm>
                <a:off x="1698288" y="4871855"/>
                <a:ext cx="205200" cy="205200"/>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9">
                <a:extLst>
                  <a:ext uri="{FF2B5EF4-FFF2-40B4-BE49-F238E27FC236}">
                    <a16:creationId xmlns="" xmlns:a16="http://schemas.microsoft.com/office/drawing/2014/main" id="{65096B7B-3130-48AD-A793-4CA1860BC40F}"/>
                  </a:ext>
                </a:extLst>
              </p:cNvPr>
              <p:cNvSpPr/>
              <p:nvPr/>
            </p:nvSpPr>
            <p:spPr>
              <a:xfrm>
                <a:off x="4356144" y="4804799"/>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30">
                <a:extLst>
                  <a:ext uri="{FF2B5EF4-FFF2-40B4-BE49-F238E27FC236}">
                    <a16:creationId xmlns="" xmlns:a16="http://schemas.microsoft.com/office/drawing/2014/main" id="{76F314D4-4DA8-42E9-9305-225D71F7F9BF}"/>
                  </a:ext>
                </a:extLst>
              </p:cNvPr>
              <p:cNvSpPr txBox="1"/>
              <p:nvPr/>
            </p:nvSpPr>
            <p:spPr>
              <a:xfrm>
                <a:off x="1098984"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sp>
            <p:nvSpPr>
              <p:cNvPr id="32" name="TextBox 31">
                <a:extLst>
                  <a:ext uri="{FF2B5EF4-FFF2-40B4-BE49-F238E27FC236}">
                    <a16:creationId xmlns="" xmlns:a16="http://schemas.microsoft.com/office/drawing/2014/main" id="{BBB54C2C-99FB-4341-BA98-79263293E16A}"/>
                  </a:ext>
                </a:extLst>
              </p:cNvPr>
              <p:cNvSpPr txBox="1"/>
              <p:nvPr/>
            </p:nvSpPr>
            <p:spPr>
              <a:xfrm>
                <a:off x="1098984"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(0,0)</a:t>
                </a:r>
                <a:endParaRPr lang="ko-KR" altLang="en-US" sz="1300" dirty="0"/>
              </a:p>
            </p:txBody>
          </p:sp>
          <p:sp>
            <p:nvSpPr>
              <p:cNvPr id="33" name="TextBox 32">
                <a:extLst>
                  <a:ext uri="{FF2B5EF4-FFF2-40B4-BE49-F238E27FC236}">
                    <a16:creationId xmlns="" xmlns:a16="http://schemas.microsoft.com/office/drawing/2014/main" id="{56B6E03C-52F4-47DB-B0DF-34EA35710E4F}"/>
                  </a:ext>
                </a:extLst>
              </p:cNvPr>
              <p:cNvSpPr txBox="1"/>
              <p:nvPr/>
            </p:nvSpPr>
            <p:spPr>
              <a:xfrm>
                <a:off x="4680176"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(1.1)</a:t>
                </a:r>
                <a:endParaRPr lang="ko-KR" altLang="en-US" sz="1300" dirty="0"/>
              </a:p>
            </p:txBody>
          </p:sp>
          <p:sp>
            <p:nvSpPr>
              <p:cNvPr id="34" name="TextBox 33">
                <a:extLst>
                  <a:ext uri="{FF2B5EF4-FFF2-40B4-BE49-F238E27FC236}">
                    <a16:creationId xmlns="" xmlns:a16="http://schemas.microsoft.com/office/drawing/2014/main" id="{F4557C84-DC78-48E1-8484-DE55A9686D4F}"/>
                  </a:ext>
                </a:extLst>
              </p:cNvPr>
              <p:cNvSpPr txBox="1"/>
              <p:nvPr/>
            </p:nvSpPr>
            <p:spPr>
              <a:xfrm>
                <a:off x="4680176"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(1.0)</a:t>
                </a:r>
                <a:endParaRPr lang="ko-KR" altLang="en-US" sz="1300" dirty="0"/>
              </a:p>
            </p:txBody>
          </p:sp>
        </p:grpSp>
        <p:cxnSp>
          <p:nvCxnSpPr>
            <p:cNvPr id="21" name="직선 연결선 20">
              <a:extLst>
                <a:ext uri="{FF2B5EF4-FFF2-40B4-BE49-F238E27FC236}">
                  <a16:creationId xmlns="" xmlns:a16="http://schemas.microsoft.com/office/drawing/2014/main" id="{1B852550-481A-4819-AC7C-7A224C4AAD47}"/>
                </a:ext>
              </a:extLst>
            </p:cNvPr>
            <p:cNvCxnSpPr>
              <a:cxnSpLocks/>
            </p:cNvCxnSpPr>
            <p:nvPr/>
          </p:nvCxnSpPr>
          <p:spPr>
            <a:xfrm flipV="1">
              <a:off x="4273355" y="2979437"/>
              <a:ext cx="3644293" cy="8736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200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301443"/>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Summary of Perceptron’s Structure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10184" y="1576132"/>
                <a:ext cx="8632825" cy="1605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has an input layer and an output layer.</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input layer does not operate, so the perceptron is considered a single-layer structure.</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𝑖</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 node of the input layer takes </a:t>
                </a:r>
                <a14:m>
                  <m:oMath xmlns:m="http://schemas.openxmlformats.org/officeDocument/2006/math">
                    <m:sSub>
                      <m:sSubPr>
                        <m:ctrlPr>
                          <a:rPr lang="en-US" altLang="ko-KR" sz="1300" b="0" i="1" smtClean="0">
                            <a:solidFill>
                              <a:prstClr val="black">
                                <a:lumMod val="85000"/>
                                <a:lumOff val="15000"/>
                              </a:prstClr>
                            </a:solidFill>
                            <a:latin typeface="Cambria Math" panose="02040503050406030204" pitchFamily="18" charset="0"/>
                          </a:rPr>
                        </m:ctrlPr>
                      </m:sSubPr>
                      <m:e>
                        <m:r>
                          <a:rPr lang="en-US" altLang="ko-KR" sz="1300" b="0" i="1" smtClean="0">
                            <a:solidFill>
                              <a:prstClr val="black">
                                <a:lumMod val="85000"/>
                                <a:lumOff val="15000"/>
                              </a:prstClr>
                            </a:solidFill>
                            <a:latin typeface="Cambria Math" panose="02040503050406030204" pitchFamily="18" charset="0"/>
                          </a:rPr>
                          <m:t>𝑥</m:t>
                        </m:r>
                      </m:e>
                      <m:sub>
                        <m:r>
                          <a:rPr lang="en-US" altLang="ko-KR" sz="1300" b="0" i="1" smtClean="0">
                            <a:solidFill>
                              <a:prstClr val="black">
                                <a:lumMod val="85000"/>
                                <a:lumOff val="15000"/>
                              </a:prstClr>
                            </a:solidFill>
                            <a:latin typeface="Cambria Math" panose="02040503050406030204" pitchFamily="18" charset="0"/>
                          </a:rPr>
                          <m:t>𝑖</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from the feature vector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𝑥</m:t>
                    </m:r>
                    <m:r>
                      <a:rPr lang="en-US" altLang="ko-KR" sz="1300" i="1" dirty="0">
                        <a:solidFill>
                          <a:prstClr val="black">
                            <a:lumMod val="85000"/>
                            <a:lumOff val="15000"/>
                          </a:prstClr>
                        </a:solidFill>
                        <a:latin typeface="Cambria Math" panose="02040503050406030204" pitchFamily="18" charset="0"/>
                      </a:rPr>
                      <m:t>=</m:t>
                    </m:r>
                    <m:sSup>
                      <m:sSupPr>
                        <m:ctrlPr>
                          <a:rPr lang="en-US" altLang="ko-KR" sz="1300" i="1" dirty="0">
                            <a:solidFill>
                              <a:prstClr val="black"/>
                            </a:solidFill>
                            <a:latin typeface="Cambria Math" panose="02040503050406030204" pitchFamily="18" charset="0"/>
                          </a:rPr>
                        </m:ctrlPr>
                      </m:sSupPr>
                      <m:e>
                        <m:d>
                          <m:dPr>
                            <m:ctrlPr>
                              <a:rPr lang="en-US" altLang="ko-KR" sz="1300" i="1" dirty="0">
                                <a:solidFill>
                                  <a:prstClr val="black"/>
                                </a:solidFill>
                                <a:latin typeface="Cambria Math" panose="02040503050406030204" pitchFamily="18" charset="0"/>
                              </a:rPr>
                            </m:ctrlPr>
                          </m:dPr>
                          <m:e>
                            <m:sSub>
                              <m:sSubPr>
                                <m:ctrlPr>
                                  <a:rPr lang="en-US" altLang="ko-KR" sz="1300" i="1" dirty="0">
                                    <a:solidFill>
                                      <a:prstClr val="black"/>
                                    </a:solidFill>
                                    <a:latin typeface="Cambria Math" panose="02040503050406030204" pitchFamily="18" charset="0"/>
                                  </a:rPr>
                                </m:ctrlPr>
                              </m:sSubPr>
                              <m:e>
                                <m:r>
                                  <a:rPr lang="en-US" altLang="ko-KR" sz="1300" i="1" dirty="0">
                                    <a:solidFill>
                                      <a:prstClr val="black"/>
                                    </a:solidFill>
                                    <a:latin typeface="Cambria Math"/>
                                  </a:rPr>
                                  <m:t>𝑥</m:t>
                                </m:r>
                              </m:e>
                              <m:sub>
                                <m:r>
                                  <a:rPr lang="en-US" altLang="ko-KR" sz="1300" i="1" dirty="0">
                                    <a:solidFill>
                                      <a:prstClr val="black"/>
                                    </a:solidFill>
                                    <a:latin typeface="Cambria Math"/>
                                  </a:rPr>
                                  <m:t>1</m:t>
                                </m:r>
                              </m:sub>
                            </m:sSub>
                            <m:r>
                              <a:rPr lang="en-US" altLang="ko-KR" sz="1300" i="1" dirty="0">
                                <a:solidFill>
                                  <a:prstClr val="black"/>
                                </a:solidFill>
                                <a:latin typeface="Cambria Math"/>
                              </a:rPr>
                              <m:t>,</m:t>
                            </m:r>
                            <m:sSub>
                              <m:sSubPr>
                                <m:ctrlPr>
                                  <a:rPr lang="en-US" altLang="ko-KR" sz="1300" i="1" dirty="0">
                                    <a:solidFill>
                                      <a:prstClr val="black"/>
                                    </a:solidFill>
                                    <a:latin typeface="Cambria Math" panose="02040503050406030204" pitchFamily="18" charset="0"/>
                                  </a:rPr>
                                </m:ctrlPr>
                              </m:sSubPr>
                              <m:e>
                                <m:r>
                                  <a:rPr lang="en-US" altLang="ko-KR" sz="1300" i="1" dirty="0">
                                    <a:solidFill>
                                      <a:prstClr val="black"/>
                                    </a:solidFill>
                                    <a:latin typeface="Cambria Math"/>
                                  </a:rPr>
                                  <m:t>𝑥</m:t>
                                </m:r>
                              </m:e>
                              <m:sub>
                                <m:r>
                                  <a:rPr lang="en-US" altLang="ko-KR" sz="1300" i="1" dirty="0">
                                    <a:solidFill>
                                      <a:prstClr val="black"/>
                                    </a:solidFill>
                                    <a:latin typeface="Cambria Math"/>
                                  </a:rPr>
                                  <m:t>2</m:t>
                                </m:r>
                              </m:sub>
                            </m:sSub>
                            <m:r>
                              <a:rPr lang="en-US" altLang="ko-KR" sz="1300" i="1" dirty="0">
                                <a:solidFill>
                                  <a:prstClr val="black"/>
                                </a:solidFill>
                                <a:latin typeface="Cambria Math"/>
                              </a:rPr>
                              <m:t>,⋯,</m:t>
                            </m:r>
                            <m:sSub>
                              <m:sSubPr>
                                <m:ctrlPr>
                                  <a:rPr lang="en-US" altLang="ko-KR" sz="1300" i="1" dirty="0">
                                    <a:solidFill>
                                      <a:prstClr val="black"/>
                                    </a:solidFill>
                                    <a:latin typeface="Cambria Math" panose="02040503050406030204" pitchFamily="18" charset="0"/>
                                  </a:rPr>
                                </m:ctrlPr>
                              </m:sSubPr>
                              <m:e>
                                <m:r>
                                  <a:rPr lang="en-US" altLang="ko-KR" sz="1300" i="1" dirty="0">
                                    <a:solidFill>
                                      <a:prstClr val="black"/>
                                    </a:solidFill>
                                    <a:latin typeface="Cambria Math"/>
                                  </a:rPr>
                                  <m:t>𝑥</m:t>
                                </m:r>
                              </m:e>
                              <m:sub>
                                <m:r>
                                  <a:rPr lang="en-US" altLang="ko-KR" sz="1300" i="1" dirty="0">
                                    <a:solidFill>
                                      <a:prstClr val="black"/>
                                    </a:solidFill>
                                    <a:latin typeface="Cambria Math"/>
                                  </a:rPr>
                                  <m:t>𝑑</m:t>
                                </m:r>
                              </m:sub>
                            </m:sSub>
                          </m:e>
                        </m:d>
                      </m:e>
                      <m:sup>
                        <m:r>
                          <m:rPr>
                            <m:sty m:val="p"/>
                          </m:rPr>
                          <a:rPr lang="en-US" altLang="ko-KR" sz="1300" dirty="0">
                            <a:solidFill>
                              <a:prstClr val="black"/>
                            </a:solidFill>
                            <a:latin typeface="Cambria Math"/>
                          </a:rPr>
                          <m:t>T</m:t>
                        </m:r>
                      </m:sup>
                    </m:sSup>
                    <m:r>
                      <a:rPr lang="en-US" altLang="ko-KR" sz="1300" b="0" i="1" dirty="0" smtClean="0">
                        <a:solidFill>
                          <a:prstClr val="black"/>
                        </a:solidFill>
                        <a:latin typeface="Cambria Math" panose="02040503050406030204" pitchFamily="18" charset="0"/>
                      </a:rPr>
                      <m:t> .</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bias node always takes 1 as input.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output layer has a single node.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connection of the </a:t>
                </a:r>
                <a:r>
                  <a:rPr lang="en-US" altLang="ko-KR" sz="1400" i="1" dirty="0" err="1">
                    <a:solidFill>
                      <a:prstClr val="black"/>
                    </a:solidFill>
                    <a:latin typeface="Times New Roman" pitchFamily="18" charset="0"/>
                    <a:cs typeface="Times New Roman" pitchFamily="18" charset="0"/>
                  </a:rPr>
                  <a:t>i</a:t>
                </a:r>
                <a:r>
                  <a:rPr lang="en-US" altLang="ko-KR" sz="1400" i="1" dirty="0">
                    <a:solidFill>
                      <a:prstClr val="black"/>
                    </a:solidFill>
                    <a:latin typeface="Times New Roman" pitchFamily="18" charset="0"/>
                    <a:cs typeface="Times New Roman" pitchFamily="18"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node of the input layer and the output layer has weight </a:t>
                </a:r>
                <a14:m>
                  <m:oMath xmlns:m="http://schemas.openxmlformats.org/officeDocument/2006/math">
                    <m:sSub>
                      <m:sSubPr>
                        <m:ctrlPr>
                          <a:rPr lang="en-US" altLang="ko-KR" sz="1400" i="1" dirty="0">
                            <a:solidFill>
                              <a:prstClr val="black"/>
                            </a:solidFill>
                            <a:latin typeface="Cambria Math" panose="02040503050406030204" pitchFamily="18" charset="0"/>
                          </a:rPr>
                        </m:ctrlPr>
                      </m:sSubPr>
                      <m:e>
                        <m:r>
                          <a:rPr lang="en-US" altLang="ko-KR" sz="1400" i="1" dirty="0">
                            <a:solidFill>
                              <a:prstClr val="black"/>
                            </a:solidFill>
                            <a:latin typeface="Cambria Math"/>
                          </a:rPr>
                          <m:t>𝑤</m:t>
                        </m:r>
                      </m:e>
                      <m:sub>
                        <m:r>
                          <a:rPr lang="en-US" altLang="ko-KR" sz="1400" i="1" dirty="0">
                            <a:solidFill>
                              <a:prstClr val="black"/>
                            </a:solidFill>
                            <a:latin typeface="Cambria Math"/>
                          </a:rPr>
                          <m:t>𝑖</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9" name="직사각형 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576132"/>
                <a:ext cx="8632825" cy="1605806"/>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1" name="그룹 20">
            <a:extLst>
              <a:ext uri="{FF2B5EF4-FFF2-40B4-BE49-F238E27FC236}">
                <a16:creationId xmlns="" xmlns:a16="http://schemas.microsoft.com/office/drawing/2014/main" id="{AC7C4A06-7B87-4287-A5F3-F1F535D19F57}"/>
              </a:ext>
            </a:extLst>
          </p:cNvPr>
          <p:cNvGrpSpPr/>
          <p:nvPr/>
        </p:nvGrpSpPr>
        <p:grpSpPr>
          <a:xfrm>
            <a:off x="1004768" y="3471166"/>
            <a:ext cx="7847572" cy="2714279"/>
            <a:chOff x="1387017" y="3681028"/>
            <a:chExt cx="7847572" cy="2714279"/>
          </a:xfrm>
        </p:grpSpPr>
        <p:sp>
          <p:nvSpPr>
            <p:cNvPr id="22" name="TextBox 21">
              <a:extLst>
                <a:ext uri="{FF2B5EF4-FFF2-40B4-BE49-F238E27FC236}">
                  <a16:creationId xmlns="" xmlns:a16="http://schemas.microsoft.com/office/drawing/2014/main" id="{2A178423-81CB-41B1-BA52-56E532E45FE9}"/>
                </a:ext>
              </a:extLst>
            </p:cNvPr>
            <p:cNvSpPr txBox="1"/>
            <p:nvPr/>
          </p:nvSpPr>
          <p:spPr>
            <a:xfrm>
              <a:off x="1916738" y="5765050"/>
              <a:ext cx="2088712" cy="200055"/>
            </a:xfrm>
            <a:prstGeom prst="rect">
              <a:avLst/>
            </a:prstGeom>
            <a:no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 Structure of a perceptron</a:t>
              </a:r>
              <a:endParaRPr lang="ko-KR" altLang="en-US" sz="1300" dirty="0"/>
            </a:p>
          </p:txBody>
        </p:sp>
        <p:grpSp>
          <p:nvGrpSpPr>
            <p:cNvPr id="23" name="그룹 22">
              <a:extLst>
                <a:ext uri="{FF2B5EF4-FFF2-40B4-BE49-F238E27FC236}">
                  <a16:creationId xmlns="" xmlns:a16="http://schemas.microsoft.com/office/drawing/2014/main" id="{38390FEA-8E73-460F-A23C-61BFBE8178D6}"/>
                </a:ext>
              </a:extLst>
            </p:cNvPr>
            <p:cNvGrpSpPr/>
            <p:nvPr/>
          </p:nvGrpSpPr>
          <p:grpSpPr>
            <a:xfrm>
              <a:off x="1387017" y="3681028"/>
              <a:ext cx="3148152" cy="2014663"/>
              <a:chOff x="2214507" y="2579481"/>
              <a:chExt cx="3876635" cy="2480857"/>
            </a:xfrm>
          </p:grpSpPr>
          <p:sp>
            <p:nvSpPr>
              <p:cNvPr id="39" name="TextBox 38">
                <a:extLst>
                  <a:ext uri="{FF2B5EF4-FFF2-40B4-BE49-F238E27FC236}">
                    <a16:creationId xmlns="" xmlns:a16="http://schemas.microsoft.com/office/drawing/2014/main" id="{AFAFB63E-22C1-4E75-B8A8-C09180185F10}"/>
                  </a:ext>
                </a:extLst>
              </p:cNvPr>
              <p:cNvSpPr txBox="1"/>
              <p:nvPr/>
            </p:nvSpPr>
            <p:spPr>
              <a:xfrm>
                <a:off x="3259224" y="2579481"/>
                <a:ext cx="612067" cy="246348"/>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Input</a:t>
                </a:r>
                <a:endParaRPr lang="ko-KR" altLang="en-US" sz="1300" dirty="0"/>
              </a:p>
            </p:txBody>
          </p:sp>
          <p:sp>
            <p:nvSpPr>
              <p:cNvPr id="40" name="TextBox 39">
                <a:extLst>
                  <a:ext uri="{FF2B5EF4-FFF2-40B4-BE49-F238E27FC236}">
                    <a16:creationId xmlns="" xmlns:a16="http://schemas.microsoft.com/office/drawing/2014/main" id="{78A8496D-57A9-4D1B-90C7-C903A6F1298B}"/>
                  </a:ext>
                </a:extLst>
              </p:cNvPr>
              <p:cNvSpPr txBox="1"/>
              <p:nvPr/>
            </p:nvSpPr>
            <p:spPr>
              <a:xfrm>
                <a:off x="4789889" y="2579481"/>
                <a:ext cx="823127" cy="246348"/>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Output</a:t>
                </a:r>
                <a:endParaRPr lang="ko-KR" altLang="en-US" sz="1300" dirty="0"/>
              </a:p>
            </p:txBody>
          </p:sp>
          <p:grpSp>
            <p:nvGrpSpPr>
              <p:cNvPr id="41" name="그룹 40">
                <a:extLst>
                  <a:ext uri="{FF2B5EF4-FFF2-40B4-BE49-F238E27FC236}">
                    <a16:creationId xmlns="" xmlns:a16="http://schemas.microsoft.com/office/drawing/2014/main" id="{0A781515-DD36-4215-84B3-B9E9F6C942DB}"/>
                  </a:ext>
                </a:extLst>
              </p:cNvPr>
              <p:cNvGrpSpPr/>
              <p:nvPr/>
            </p:nvGrpSpPr>
            <p:grpSpPr>
              <a:xfrm>
                <a:off x="3038693" y="2910690"/>
                <a:ext cx="2844316" cy="2088048"/>
                <a:chOff x="954968" y="2910690"/>
                <a:chExt cx="2844316" cy="2088048"/>
              </a:xfrm>
            </p:grpSpPr>
            <p:cxnSp>
              <p:nvCxnSpPr>
                <p:cNvPr id="52" name="직선 연결선 51">
                  <a:extLst>
                    <a:ext uri="{FF2B5EF4-FFF2-40B4-BE49-F238E27FC236}">
                      <a16:creationId xmlns="" xmlns:a16="http://schemas.microsoft.com/office/drawing/2014/main" id="{851CB067-A714-4820-A699-C8ABBD202365}"/>
                    </a:ext>
                  </a:extLst>
                </p:cNvPr>
                <p:cNvCxnSpPr/>
                <p:nvPr/>
              </p:nvCxnSpPr>
              <p:spPr>
                <a:xfrm>
                  <a:off x="954968" y="3908994"/>
                  <a:ext cx="284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 xmlns:a16="http://schemas.microsoft.com/office/drawing/2014/main" id="{F2D991F3-DF34-48BF-93DF-0D733DE71E35}"/>
                    </a:ext>
                  </a:extLst>
                </p:cNvPr>
                <p:cNvCxnSpPr>
                  <a:stCxn id="59" idx="2"/>
                </p:cNvCxnSpPr>
                <p:nvPr/>
              </p:nvCxnSpPr>
              <p:spPr>
                <a:xfrm flipH="1">
                  <a:off x="954968" y="3000690"/>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 xmlns:a16="http://schemas.microsoft.com/office/drawing/2014/main" id="{A6B4372D-E6E4-4F87-8A9B-E044F32C2A8E}"/>
                    </a:ext>
                  </a:extLst>
                </p:cNvPr>
                <p:cNvCxnSpPr>
                  <a:cxnSpLocks/>
                  <a:stCxn id="60" idx="2"/>
                </p:cNvCxnSpPr>
                <p:nvPr/>
              </p:nvCxnSpPr>
              <p:spPr>
                <a:xfrm flipH="1">
                  <a:off x="954968" y="3451794"/>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 xmlns:a16="http://schemas.microsoft.com/office/drawing/2014/main" id="{FF450646-D01B-473B-A77F-7D6B3A24BA5D}"/>
                    </a:ext>
                  </a:extLst>
                </p:cNvPr>
                <p:cNvCxnSpPr>
                  <a:cxnSpLocks/>
                  <a:stCxn id="62" idx="2"/>
                </p:cNvCxnSpPr>
                <p:nvPr/>
              </p:nvCxnSpPr>
              <p:spPr>
                <a:xfrm flipH="1">
                  <a:off x="954968" y="4908738"/>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 xmlns:a16="http://schemas.microsoft.com/office/drawing/2014/main" id="{CE520E1C-11BD-43F5-B1F3-C9387334EEDD}"/>
                    </a:ext>
                  </a:extLst>
                </p:cNvPr>
                <p:cNvCxnSpPr>
                  <a:stCxn id="59" idx="6"/>
                  <a:endCxn id="63" idx="2"/>
                </p:cNvCxnSpPr>
                <p:nvPr/>
              </p:nvCxnSpPr>
              <p:spPr>
                <a:xfrm>
                  <a:off x="1586792" y="3000690"/>
                  <a:ext cx="1422691" cy="9083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 xmlns:a16="http://schemas.microsoft.com/office/drawing/2014/main" id="{E0C1CB5E-E044-4A16-AA92-E0B9ABC14F49}"/>
                    </a:ext>
                  </a:extLst>
                </p:cNvPr>
                <p:cNvCxnSpPr>
                  <a:stCxn id="60" idx="6"/>
                  <a:endCxn id="63" idx="2"/>
                </p:cNvCxnSpPr>
                <p:nvPr/>
              </p:nvCxnSpPr>
              <p:spPr>
                <a:xfrm>
                  <a:off x="1586792" y="3451794"/>
                  <a:ext cx="1422691"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 xmlns:a16="http://schemas.microsoft.com/office/drawing/2014/main" id="{826F84E1-D067-408E-A95D-AC46F8D0481E}"/>
                    </a:ext>
                  </a:extLst>
                </p:cNvPr>
                <p:cNvCxnSpPr>
                  <a:stCxn id="62" idx="6"/>
                  <a:endCxn id="63" idx="2"/>
                </p:cNvCxnSpPr>
                <p:nvPr/>
              </p:nvCxnSpPr>
              <p:spPr>
                <a:xfrm flipV="1">
                  <a:off x="1586792" y="3908994"/>
                  <a:ext cx="1422691" cy="9997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 xmlns:a16="http://schemas.microsoft.com/office/drawing/2014/main" id="{DD6D9280-6CF5-4A13-83BD-12A65533DDFA}"/>
                    </a:ext>
                  </a:extLst>
                </p:cNvPr>
                <p:cNvSpPr/>
                <p:nvPr/>
              </p:nvSpPr>
              <p:spPr>
                <a:xfrm>
                  <a:off x="1406792" y="2910690"/>
                  <a:ext cx="180000" cy="18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 xmlns:a16="http://schemas.microsoft.com/office/drawing/2014/main" id="{E91AF307-3659-459B-9A24-CEEEE056188F}"/>
                    </a:ext>
                  </a:extLst>
                </p:cNvPr>
                <p:cNvSpPr/>
                <p:nvPr/>
              </p:nvSpPr>
              <p:spPr>
                <a:xfrm>
                  <a:off x="1406792" y="33617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 xmlns:a16="http://schemas.microsoft.com/office/drawing/2014/main" id="{B014E752-1DBC-47F3-B7DE-E594FF010426}"/>
                    </a:ext>
                  </a:extLst>
                </p:cNvPr>
                <p:cNvSpPr/>
                <p:nvPr/>
              </p:nvSpPr>
              <p:spPr>
                <a:xfrm>
                  <a:off x="1406792" y="38189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 xmlns:a16="http://schemas.microsoft.com/office/drawing/2014/main" id="{F7148F71-B7F2-47BC-A97D-5CB1D37571D7}"/>
                    </a:ext>
                  </a:extLst>
                </p:cNvPr>
                <p:cNvSpPr/>
                <p:nvPr/>
              </p:nvSpPr>
              <p:spPr>
                <a:xfrm>
                  <a:off x="1406792" y="4818738"/>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 xmlns:a16="http://schemas.microsoft.com/office/drawing/2014/main" id="{A9F6449D-58EE-4F8A-99A6-ED715C892003}"/>
                    </a:ext>
                  </a:extLst>
                </p:cNvPr>
                <p:cNvSpPr/>
                <p:nvPr/>
              </p:nvSpPr>
              <p:spPr>
                <a:xfrm>
                  <a:off x="3009483" y="3746994"/>
                  <a:ext cx="324000" cy="324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30EF6599-17E6-49BD-970C-58158EBBA32D}"/>
                      </a:ext>
                    </a:extLst>
                  </p:cNvPr>
                  <p:cNvSpPr txBox="1"/>
                  <p:nvPr/>
                </p:nvSpPr>
                <p:spPr>
                  <a:xfrm>
                    <a:off x="2214507" y="2849826"/>
                    <a:ext cx="734185"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i="0" dirty="0">
                                  <a:latin typeface="Cambria Math" panose="02040503050406030204" pitchFamily="18" charset="0"/>
                                </a:rPr>
                                <m:t>0</m:t>
                              </m:r>
                            </m:sub>
                          </m:sSub>
                          <m:r>
                            <a:rPr lang="en-US" altLang="ko-KR" sz="1600" i="0" dirty="0">
                              <a:latin typeface="Cambria Math" panose="02040503050406030204" pitchFamily="18" charset="0"/>
                            </a:rPr>
                            <m:t>=1</m:t>
                          </m:r>
                        </m:oMath>
                      </m:oMathPara>
                    </a14:m>
                    <a:endParaRPr lang="ko-KR" altLang="en-US" sz="1600" dirty="0"/>
                  </a:p>
                </p:txBody>
              </p:sp>
            </mc:Choice>
            <mc:Fallback xmlns="">
              <p:sp>
                <p:nvSpPr>
                  <p:cNvPr id="18" name="TextBox 17">
                    <a:extLst>
                      <a:ext uri="{FF2B5EF4-FFF2-40B4-BE49-F238E27FC236}">
                        <a16:creationId xmlns:a16="http://schemas.microsoft.com/office/drawing/2014/main" id="{30EF6599-17E6-49BD-970C-58158EBBA32D}"/>
                      </a:ext>
                    </a:extLst>
                  </p:cNvPr>
                  <p:cNvSpPr txBox="1">
                    <a:spLocks noRot="1" noChangeAspect="1" noMove="1" noResize="1" noEditPoints="1" noAdjustHandles="1" noChangeArrowheads="1" noChangeShapeType="1" noTextEdit="1"/>
                  </p:cNvSpPr>
                  <p:nvPr/>
                </p:nvSpPr>
                <p:spPr>
                  <a:xfrm>
                    <a:off x="2214507" y="2849826"/>
                    <a:ext cx="734185" cy="303197"/>
                  </a:xfrm>
                  <a:prstGeom prst="rect">
                    <a:avLst/>
                  </a:prstGeom>
                  <a:blipFill>
                    <a:blip r:embed="rId5"/>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 xmlns:a16="http://schemas.microsoft.com/office/drawing/2014/main" id="{BB4E4A6A-7046-4FA6-BB78-163A16CB8877}"/>
                      </a:ext>
                    </a:extLst>
                  </p:cNvPr>
                  <p:cNvSpPr txBox="1"/>
                  <p:nvPr/>
                </p:nvSpPr>
                <p:spPr>
                  <a:xfrm>
                    <a:off x="2700184" y="3273080"/>
                    <a:ext cx="24851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b="0" i="0" dirty="0" smtClean="0">
                                  <a:latin typeface="Cambria Math" panose="02040503050406030204" pitchFamily="18" charset="0"/>
                                </a:rPr>
                                <m:t>1</m:t>
                              </m:r>
                            </m:sub>
                          </m:sSub>
                        </m:oMath>
                      </m:oMathPara>
                    </a14:m>
                    <a:endParaRPr lang="ko-KR" altLang="en-US" sz="1600" dirty="0"/>
                  </a:p>
                </p:txBody>
              </p:sp>
            </mc:Choice>
            <mc:Fallback xmlns="">
              <p:sp>
                <p:nvSpPr>
                  <p:cNvPr id="19" name="TextBox 18">
                    <a:extLst>
                      <a:ext uri="{FF2B5EF4-FFF2-40B4-BE49-F238E27FC236}">
                        <a16:creationId xmlns:a16="http://schemas.microsoft.com/office/drawing/2014/main" id="{BB4E4A6A-7046-4FA6-BB78-163A16CB8877}"/>
                      </a:ext>
                    </a:extLst>
                  </p:cNvPr>
                  <p:cNvSpPr txBox="1">
                    <a:spLocks noRot="1" noChangeAspect="1" noMove="1" noResize="1" noEditPoints="1" noAdjustHandles="1" noChangeArrowheads="1" noChangeShapeType="1" noTextEdit="1"/>
                  </p:cNvSpPr>
                  <p:nvPr/>
                </p:nvSpPr>
                <p:spPr>
                  <a:xfrm>
                    <a:off x="2700184" y="3273080"/>
                    <a:ext cx="248510" cy="303197"/>
                  </a:xfrm>
                  <a:prstGeom prst="rect">
                    <a:avLst/>
                  </a:prstGeom>
                  <a:blipFill>
                    <a:blip r:embed="rId6"/>
                    <a:stretch>
                      <a:fillRect l="-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6E2B817A-DF3E-41F0-8F3A-5FCC56BD9EBE}"/>
                      </a:ext>
                    </a:extLst>
                  </p:cNvPr>
                  <p:cNvSpPr txBox="1"/>
                  <p:nvPr/>
                </p:nvSpPr>
                <p:spPr>
                  <a:xfrm>
                    <a:off x="2700184" y="3753985"/>
                    <a:ext cx="24851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b="0" i="0" dirty="0" smtClean="0">
                                  <a:latin typeface="Cambria Math" panose="02040503050406030204" pitchFamily="18" charset="0"/>
                                </a:rPr>
                                <m:t>2</m:t>
                              </m:r>
                            </m:sub>
                          </m:sSub>
                        </m:oMath>
                      </m:oMathPara>
                    </a14:m>
                    <a:endParaRPr lang="ko-KR" altLang="en-US" sz="1600" dirty="0"/>
                  </a:p>
                </p:txBody>
              </p:sp>
            </mc:Choice>
            <mc:Fallback xmlns="">
              <p:sp>
                <p:nvSpPr>
                  <p:cNvPr id="20" name="TextBox 19">
                    <a:extLst>
                      <a:ext uri="{FF2B5EF4-FFF2-40B4-BE49-F238E27FC236}">
                        <a16:creationId xmlns:a16="http://schemas.microsoft.com/office/drawing/2014/main" id="{6E2B817A-DF3E-41F0-8F3A-5FCC56BD9EBE}"/>
                      </a:ext>
                    </a:extLst>
                  </p:cNvPr>
                  <p:cNvSpPr txBox="1">
                    <a:spLocks noRot="1" noChangeAspect="1" noMove="1" noResize="1" noEditPoints="1" noAdjustHandles="1" noChangeArrowheads="1" noChangeShapeType="1" noTextEdit="1"/>
                  </p:cNvSpPr>
                  <p:nvPr/>
                </p:nvSpPr>
                <p:spPr>
                  <a:xfrm>
                    <a:off x="2700184" y="3753985"/>
                    <a:ext cx="248510" cy="303197"/>
                  </a:xfrm>
                  <a:prstGeom prst="rect">
                    <a:avLst/>
                  </a:prstGeom>
                  <a:blipFill>
                    <a:blip r:embed="rId7"/>
                    <a:stretch>
                      <a:fillRect l="-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 xmlns:a16="http://schemas.microsoft.com/office/drawing/2014/main" id="{5A467A77-E3F6-4592-AB78-4400D77A0997}"/>
                      </a:ext>
                    </a:extLst>
                  </p:cNvPr>
                  <p:cNvSpPr txBox="1"/>
                  <p:nvPr/>
                </p:nvSpPr>
                <p:spPr>
                  <a:xfrm>
                    <a:off x="2700184" y="4757141"/>
                    <a:ext cx="24851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b="0" i="0" dirty="0" smtClean="0">
                                  <a:latin typeface="Cambria Math" panose="02040503050406030204" pitchFamily="18" charset="0"/>
                                </a:rPr>
                                <m:t>𝑑</m:t>
                              </m:r>
                            </m:sub>
                          </m:sSub>
                        </m:oMath>
                      </m:oMathPara>
                    </a14:m>
                    <a:endParaRPr lang="ko-KR" altLang="en-US" sz="1600" dirty="0"/>
                  </a:p>
                </p:txBody>
              </p:sp>
            </mc:Choice>
            <mc:Fallback xmlns="">
              <p:sp>
                <p:nvSpPr>
                  <p:cNvPr id="21" name="TextBox 20">
                    <a:extLst>
                      <a:ext uri="{FF2B5EF4-FFF2-40B4-BE49-F238E27FC236}">
                        <a16:creationId xmlns:a16="http://schemas.microsoft.com/office/drawing/2014/main" id="{5A467A77-E3F6-4592-AB78-4400D77A0997}"/>
                      </a:ext>
                    </a:extLst>
                  </p:cNvPr>
                  <p:cNvSpPr txBox="1">
                    <a:spLocks noRot="1" noChangeAspect="1" noMove="1" noResize="1" noEditPoints="1" noAdjustHandles="1" noChangeArrowheads="1" noChangeShapeType="1" noTextEdit="1"/>
                  </p:cNvSpPr>
                  <p:nvPr/>
                </p:nvSpPr>
                <p:spPr>
                  <a:xfrm>
                    <a:off x="2700184" y="4757141"/>
                    <a:ext cx="248510" cy="303197"/>
                  </a:xfrm>
                  <a:prstGeom prst="rect">
                    <a:avLst/>
                  </a:prstGeom>
                  <a:blipFill>
                    <a:blip r:embed="rId8"/>
                    <a:stretch>
                      <a:fillRect l="-6061" r="-6061"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64553FF3-70C6-480C-B4C9-DCDE3400CE73}"/>
                      </a:ext>
                    </a:extLst>
                  </p:cNvPr>
                  <p:cNvSpPr txBox="1"/>
                  <p:nvPr/>
                </p:nvSpPr>
                <p:spPr>
                  <a:xfrm>
                    <a:off x="5919204" y="3753985"/>
                    <a:ext cx="171938"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r>
                            <a:rPr lang="en-US" altLang="ko-KR" sz="1600" i="1" dirty="0" smtClean="0">
                              <a:solidFill>
                                <a:schemeClr val="tx1"/>
                              </a:solidFill>
                              <a:latin typeface="Cambria Math" panose="02040503050406030204" pitchFamily="18" charset="0"/>
                            </a:rPr>
                            <m:t>𝑦</m:t>
                          </m:r>
                        </m:oMath>
                      </m:oMathPara>
                    </a14:m>
                    <a:endParaRPr lang="ko-KR" altLang="en-US" sz="1600" dirty="0">
                      <a:solidFill>
                        <a:schemeClr val="tx1"/>
                      </a:solidFill>
                    </a:endParaRPr>
                  </a:p>
                </p:txBody>
              </p:sp>
            </mc:Choice>
            <mc:Fallback xmlns="">
              <p:sp>
                <p:nvSpPr>
                  <p:cNvPr id="22" name="TextBox 21">
                    <a:extLst>
                      <a:ext uri="{FF2B5EF4-FFF2-40B4-BE49-F238E27FC236}">
                        <a16:creationId xmlns:a16="http://schemas.microsoft.com/office/drawing/2014/main" id="{64553FF3-70C6-480C-B4C9-DCDE3400CE73}"/>
                      </a:ext>
                    </a:extLst>
                  </p:cNvPr>
                  <p:cNvSpPr txBox="1">
                    <a:spLocks noRot="1" noChangeAspect="1" noMove="1" noResize="1" noEditPoints="1" noAdjustHandles="1" noChangeArrowheads="1" noChangeShapeType="1" noTextEdit="1"/>
                  </p:cNvSpPr>
                  <p:nvPr/>
                </p:nvSpPr>
                <p:spPr>
                  <a:xfrm>
                    <a:off x="5919204" y="3753985"/>
                    <a:ext cx="171938" cy="303197"/>
                  </a:xfrm>
                  <a:prstGeom prst="rect">
                    <a:avLst/>
                  </a:prstGeom>
                  <a:blipFill>
                    <a:blip r:embed="rId9"/>
                    <a:stretch>
                      <a:fillRect r="-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734590D9-2117-49F7-9ED8-E6EF6204DB59}"/>
                      </a:ext>
                    </a:extLst>
                  </p:cNvPr>
                  <p:cNvSpPr txBox="1"/>
                  <p:nvPr/>
                </p:nvSpPr>
                <p:spPr>
                  <a:xfrm>
                    <a:off x="4327654" y="3758703"/>
                    <a:ext cx="28096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b="0" i="1" dirty="0" smtClean="0">
                                  <a:latin typeface="Cambria Math" panose="02040503050406030204" pitchFamily="18" charset="0"/>
                                </a:rPr>
                                <m:t>𝑤</m:t>
                              </m:r>
                            </m:e>
                            <m:sub>
                              <m:r>
                                <a:rPr lang="en-US" altLang="ko-KR" sz="1600" b="0" i="0" dirty="0" smtClean="0">
                                  <a:latin typeface="Cambria Math" panose="02040503050406030204" pitchFamily="18" charset="0"/>
                                </a:rPr>
                                <m:t>2</m:t>
                              </m:r>
                            </m:sub>
                          </m:sSub>
                        </m:oMath>
                      </m:oMathPara>
                    </a14:m>
                    <a:endParaRPr lang="ko-KR" altLang="en-US" sz="1600" dirty="0"/>
                  </a:p>
                </p:txBody>
              </p:sp>
            </mc:Choice>
            <mc:Fallback xmlns="">
              <p:sp>
                <p:nvSpPr>
                  <p:cNvPr id="27" name="TextBox 26">
                    <a:extLst>
                      <a:ext uri="{FF2B5EF4-FFF2-40B4-BE49-F238E27FC236}">
                        <a16:creationId xmlns:a16="http://schemas.microsoft.com/office/drawing/2014/main" id="{734590D9-2117-49F7-9ED8-E6EF6204DB59}"/>
                      </a:ext>
                    </a:extLst>
                  </p:cNvPr>
                  <p:cNvSpPr txBox="1">
                    <a:spLocks noRot="1" noChangeAspect="1" noMove="1" noResize="1" noEditPoints="1" noAdjustHandles="1" noChangeArrowheads="1" noChangeShapeType="1" noTextEdit="1"/>
                  </p:cNvSpPr>
                  <p:nvPr/>
                </p:nvSpPr>
                <p:spPr>
                  <a:xfrm>
                    <a:off x="4327654" y="3758703"/>
                    <a:ext cx="280960" cy="303197"/>
                  </a:xfrm>
                  <a:prstGeom prst="rect">
                    <a:avLst/>
                  </a:prstGeom>
                  <a:blipFill>
                    <a:blip r:embed="rId10"/>
                    <a:stretch>
                      <a:fillRect l="-5405"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87436A97-0AA6-4E72-A9F5-BD191F5CC333}"/>
                      </a:ext>
                    </a:extLst>
                  </p:cNvPr>
                  <p:cNvSpPr txBox="1"/>
                  <p:nvPr/>
                </p:nvSpPr>
                <p:spPr>
                  <a:xfrm>
                    <a:off x="4327654" y="4145338"/>
                    <a:ext cx="28096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b="0" i="1" dirty="0" smtClean="0">
                                  <a:latin typeface="Cambria Math" panose="02040503050406030204" pitchFamily="18" charset="0"/>
                                </a:rPr>
                                <m:t>𝑤</m:t>
                              </m:r>
                            </m:e>
                            <m:sub>
                              <m:r>
                                <a:rPr lang="en-US" altLang="ko-KR" sz="1600" dirty="0">
                                  <a:latin typeface="Cambria Math" panose="02040503050406030204" pitchFamily="18" charset="0"/>
                                </a:rPr>
                                <m:t>𝑑</m:t>
                              </m:r>
                            </m:sub>
                          </m:sSub>
                        </m:oMath>
                      </m:oMathPara>
                    </a14:m>
                    <a:endParaRPr lang="ko-KR" altLang="en-US" sz="1600" dirty="0"/>
                  </a:p>
                </p:txBody>
              </p:sp>
            </mc:Choice>
            <mc:Fallback xmlns="">
              <p:sp>
                <p:nvSpPr>
                  <p:cNvPr id="28" name="TextBox 27">
                    <a:extLst>
                      <a:ext uri="{FF2B5EF4-FFF2-40B4-BE49-F238E27FC236}">
                        <a16:creationId xmlns:a16="http://schemas.microsoft.com/office/drawing/2014/main" id="{87436A97-0AA6-4E72-A9F5-BD191F5CC333}"/>
                      </a:ext>
                    </a:extLst>
                  </p:cNvPr>
                  <p:cNvSpPr txBox="1">
                    <a:spLocks noRot="1" noChangeAspect="1" noMove="1" noResize="1" noEditPoints="1" noAdjustHandles="1" noChangeArrowheads="1" noChangeShapeType="1" noTextEdit="1"/>
                  </p:cNvSpPr>
                  <p:nvPr/>
                </p:nvSpPr>
                <p:spPr>
                  <a:xfrm>
                    <a:off x="4327654" y="4145338"/>
                    <a:ext cx="280960" cy="303197"/>
                  </a:xfrm>
                  <a:prstGeom prst="rect">
                    <a:avLst/>
                  </a:prstGeom>
                  <a:blipFill>
                    <a:blip r:embed="rId11"/>
                    <a:stretch>
                      <a:fillRect l="-5405"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3A231F2C-30BF-4E9E-AD42-0636E13FC999}"/>
                      </a:ext>
                    </a:extLst>
                  </p:cNvPr>
                  <p:cNvSpPr txBox="1"/>
                  <p:nvPr/>
                </p:nvSpPr>
                <p:spPr>
                  <a:xfrm>
                    <a:off x="3475248" y="4004322"/>
                    <a:ext cx="248510" cy="795892"/>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
                        </m:oMathParaPr>
                        <m:oMath xmlns:m="http://schemas.openxmlformats.org/officeDocument/2006/math">
                          <m:r>
                            <a:rPr lang="en-US" altLang="ko-KR" sz="1400" i="1" dirty="0" smtClean="0">
                              <a:solidFill>
                                <a:schemeClr val="tx1"/>
                              </a:solidFill>
                              <a:latin typeface="Cambria Math" panose="02040503050406030204" pitchFamily="18" charset="0"/>
                              <a:ea typeface="Cambria Math" panose="02040503050406030204" pitchFamily="18" charset="0"/>
                            </a:rPr>
                            <m:t>⋮</m:t>
                          </m:r>
                        </m:oMath>
                        <m:oMath xmlns:m="http://schemas.openxmlformats.org/officeDocument/2006/math">
                          <m:r>
                            <a:rPr lang="en-US" altLang="ko-KR" sz="1400" i="1" dirty="0" smtClean="0">
                              <a:solidFill>
                                <a:schemeClr val="tx1"/>
                              </a:solidFill>
                              <a:latin typeface="Cambria Math" panose="02040503050406030204" pitchFamily="18" charset="0"/>
                              <a:ea typeface="Cambria Math" panose="02040503050406030204" pitchFamily="18" charset="0"/>
                            </a:rPr>
                            <m:t>⋮</m:t>
                          </m:r>
                        </m:oMath>
                      </m:oMathPara>
                    </a14:m>
                    <a:endParaRPr lang="en-US" altLang="ko-KR" sz="140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altLang="ko-KR" sz="1400" i="1" dirty="0" smtClean="0">
                              <a:solidFill>
                                <a:schemeClr val="tx1"/>
                              </a:solidFill>
                              <a:latin typeface="Cambria Math" panose="02040503050406030204" pitchFamily="18" charset="0"/>
                              <a:ea typeface="Cambria Math" panose="02040503050406030204" pitchFamily="18" charset="0"/>
                            </a:rPr>
                            <m:t>⋮</m:t>
                          </m:r>
                        </m:oMath>
                      </m:oMathPara>
                    </a14:m>
                    <a:endParaRPr lang="ko-KR" altLang="en-US" sz="1400" dirty="0">
                      <a:solidFill>
                        <a:schemeClr val="tx1"/>
                      </a:solidFill>
                    </a:endParaRPr>
                  </a:p>
                </p:txBody>
              </p:sp>
            </mc:Choice>
            <mc:Fallback xmlns="">
              <p:sp>
                <p:nvSpPr>
                  <p:cNvPr id="29" name="TextBox 28">
                    <a:extLst>
                      <a:ext uri="{FF2B5EF4-FFF2-40B4-BE49-F238E27FC236}">
                        <a16:creationId xmlns:a16="http://schemas.microsoft.com/office/drawing/2014/main" id="{3A231F2C-30BF-4E9E-AD42-0636E13FC999}"/>
                      </a:ext>
                    </a:extLst>
                  </p:cNvPr>
                  <p:cNvSpPr txBox="1">
                    <a:spLocks noRot="1" noChangeAspect="1" noMove="1" noResize="1" noEditPoints="1" noAdjustHandles="1" noChangeArrowheads="1" noChangeShapeType="1" noTextEdit="1"/>
                  </p:cNvSpPr>
                  <p:nvPr/>
                </p:nvSpPr>
                <p:spPr>
                  <a:xfrm>
                    <a:off x="3475248" y="4004322"/>
                    <a:ext cx="248510" cy="79589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4EF958A1-A9FD-487C-B54F-BC2DCF4EF1A6}"/>
                      </a:ext>
                    </a:extLst>
                  </p:cNvPr>
                  <p:cNvSpPr txBox="1"/>
                  <p:nvPr/>
                </p:nvSpPr>
                <p:spPr>
                  <a:xfrm>
                    <a:off x="4327654" y="3519100"/>
                    <a:ext cx="28096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b="0" i="1" dirty="0" smtClean="0">
                                  <a:latin typeface="Cambria Math" panose="02040503050406030204" pitchFamily="18" charset="0"/>
                                </a:rPr>
                                <m:t>𝑤</m:t>
                              </m:r>
                            </m:e>
                            <m:sub>
                              <m:r>
                                <a:rPr lang="en-US" altLang="ko-KR" sz="1600" b="0" i="0" dirty="0" smtClean="0">
                                  <a:latin typeface="Cambria Math" panose="02040503050406030204" pitchFamily="18" charset="0"/>
                                </a:rPr>
                                <m:t>1</m:t>
                              </m:r>
                            </m:sub>
                          </m:sSub>
                        </m:oMath>
                      </m:oMathPara>
                    </a14:m>
                    <a:endParaRPr lang="ko-KR" altLang="en-US" sz="1600" dirty="0"/>
                  </a:p>
                </p:txBody>
              </p:sp>
            </mc:Choice>
            <mc:Fallback xmlns="">
              <p:sp>
                <p:nvSpPr>
                  <p:cNvPr id="26" name="TextBox 25">
                    <a:extLst>
                      <a:ext uri="{FF2B5EF4-FFF2-40B4-BE49-F238E27FC236}">
                        <a16:creationId xmlns:a16="http://schemas.microsoft.com/office/drawing/2014/main" id="{4EF958A1-A9FD-487C-B54F-BC2DCF4EF1A6}"/>
                      </a:ext>
                    </a:extLst>
                  </p:cNvPr>
                  <p:cNvSpPr txBox="1">
                    <a:spLocks noRot="1" noChangeAspect="1" noMove="1" noResize="1" noEditPoints="1" noAdjustHandles="1" noChangeArrowheads="1" noChangeShapeType="1" noTextEdit="1"/>
                  </p:cNvSpPr>
                  <p:nvPr/>
                </p:nvSpPr>
                <p:spPr>
                  <a:xfrm>
                    <a:off x="4327654" y="3519100"/>
                    <a:ext cx="280960" cy="303197"/>
                  </a:xfrm>
                  <a:prstGeom prst="rect">
                    <a:avLst/>
                  </a:prstGeom>
                  <a:blipFill>
                    <a:blip r:embed="rId15"/>
                    <a:stretch>
                      <a:fillRect l="-5405"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599C6E83-BC18-49A7-8149-FB5CB5C8478B}"/>
                      </a:ext>
                    </a:extLst>
                  </p:cNvPr>
                  <p:cNvSpPr txBox="1"/>
                  <p:nvPr/>
                </p:nvSpPr>
                <p:spPr>
                  <a:xfrm>
                    <a:off x="4327654" y="3307613"/>
                    <a:ext cx="28096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b="0" i="1" dirty="0" smtClean="0">
                                  <a:latin typeface="Cambria Math" panose="02040503050406030204" pitchFamily="18" charset="0"/>
                                </a:rPr>
                                <m:t>𝑤</m:t>
                              </m:r>
                            </m:e>
                            <m:sub>
                              <m:r>
                                <a:rPr lang="en-US" altLang="ko-KR" sz="1600" b="0" i="0" dirty="0" smtClean="0">
                                  <a:latin typeface="Cambria Math" panose="02040503050406030204" pitchFamily="18" charset="0"/>
                                </a:rPr>
                                <m:t>0</m:t>
                              </m:r>
                            </m:sub>
                          </m:sSub>
                        </m:oMath>
                      </m:oMathPara>
                    </a14:m>
                    <a:endParaRPr lang="ko-KR" altLang="en-US" sz="1600" dirty="0"/>
                  </a:p>
                </p:txBody>
              </p:sp>
            </mc:Choice>
            <mc:Fallback xmlns="">
              <p:sp>
                <p:nvSpPr>
                  <p:cNvPr id="25" name="TextBox 24">
                    <a:extLst>
                      <a:ext uri="{FF2B5EF4-FFF2-40B4-BE49-F238E27FC236}">
                        <a16:creationId xmlns:a16="http://schemas.microsoft.com/office/drawing/2014/main" id="{599C6E83-BC18-49A7-8149-FB5CB5C8478B}"/>
                      </a:ext>
                    </a:extLst>
                  </p:cNvPr>
                  <p:cNvSpPr txBox="1">
                    <a:spLocks noRot="1" noChangeAspect="1" noMove="1" noResize="1" noEditPoints="1" noAdjustHandles="1" noChangeArrowheads="1" noChangeShapeType="1" noTextEdit="1"/>
                  </p:cNvSpPr>
                  <p:nvPr/>
                </p:nvSpPr>
                <p:spPr>
                  <a:xfrm>
                    <a:off x="4327654" y="3307613"/>
                    <a:ext cx="280960" cy="303197"/>
                  </a:xfrm>
                  <a:prstGeom prst="rect">
                    <a:avLst/>
                  </a:prstGeom>
                  <a:blipFill>
                    <a:blip r:embed="rId16"/>
                    <a:stretch>
                      <a:fillRect l="-5405" r="-2703" b="-250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66EC8C4A-5E91-47F7-83F8-0D4C0D53C513}"/>
                    </a:ext>
                  </a:extLst>
                </p:cNvPr>
                <p:cNvSpPr txBox="1"/>
                <p:nvPr/>
              </p:nvSpPr>
              <p:spPr>
                <a:xfrm>
                  <a:off x="4902313" y="5760986"/>
                  <a:ext cx="43322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(b) Use threshold function as an activation function </a:t>
                  </a:r>
                  <a14:m>
                    <m:oMath xmlns:m="http://schemas.openxmlformats.org/officeDocument/2006/math">
                      <m:r>
                        <a:rPr lang="en-US" altLang="ko-KR" sz="1300">
                          <a:latin typeface="Cambria Math" panose="02040503050406030204" pitchFamily="18" charset="0"/>
                        </a:rPr>
                        <m:t>𝜏</m:t>
                      </m:r>
                    </m:oMath>
                  </a14:m>
                  <a:r>
                    <a:rPr lang="en-US" altLang="ko-KR" sz="1300" dirty="0"/>
                    <a:t>(s) </a:t>
                  </a:r>
                  <a:endParaRPr lang="ko-KR" altLang="en-US" sz="1300" dirty="0"/>
                </a:p>
              </p:txBody>
            </p:sp>
          </mc:Choice>
          <mc:Fallback xmlns="">
            <p:sp>
              <p:nvSpPr>
                <p:cNvPr id="42" name="TextBox 41">
                  <a:extLst>
                    <a:ext uri="{FF2B5EF4-FFF2-40B4-BE49-F238E27FC236}">
                      <a16:creationId xmlns:a16="http://schemas.microsoft.com/office/drawing/2014/main" id="{66EC8C4A-5E91-47F7-83F8-0D4C0D53C513}"/>
                    </a:ext>
                  </a:extLst>
                </p:cNvPr>
                <p:cNvSpPr txBox="1">
                  <a:spLocks noRot="1" noChangeAspect="1" noMove="1" noResize="1" noEditPoints="1" noAdjustHandles="1" noChangeArrowheads="1" noChangeShapeType="1" noTextEdit="1"/>
                </p:cNvSpPr>
                <p:nvPr/>
              </p:nvSpPr>
              <p:spPr>
                <a:xfrm>
                  <a:off x="4902313" y="5760986"/>
                  <a:ext cx="4332276" cy="200055"/>
                </a:xfrm>
                <a:prstGeom prst="rect">
                  <a:avLst/>
                </a:prstGeom>
                <a:blipFill>
                  <a:blip r:embed="rId17"/>
                  <a:stretch>
                    <a:fillRect/>
                  </a:stretch>
                </a:blipFill>
              </p:spPr>
              <p:txBody>
                <a:bodyPr/>
                <a:lstStyle/>
                <a:p>
                  <a:r>
                    <a:rPr lang="ko-KR" altLang="en-US">
                      <a:noFill/>
                    </a:rPr>
                    <a:t> </a:t>
                  </a:r>
                </a:p>
              </p:txBody>
            </p:sp>
          </mc:Fallback>
        </mc:AlternateContent>
        <p:grpSp>
          <p:nvGrpSpPr>
            <p:cNvPr id="25" name="그룹 24">
              <a:extLst>
                <a:ext uri="{FF2B5EF4-FFF2-40B4-BE49-F238E27FC236}">
                  <a16:creationId xmlns="" xmlns:a16="http://schemas.microsoft.com/office/drawing/2014/main" id="{40F5A86A-28A2-48EB-8804-324AD73D2168}"/>
                </a:ext>
              </a:extLst>
            </p:cNvPr>
            <p:cNvGrpSpPr/>
            <p:nvPr/>
          </p:nvGrpSpPr>
          <p:grpSpPr>
            <a:xfrm>
              <a:off x="6424539" y="3710121"/>
              <a:ext cx="1683404" cy="1817331"/>
              <a:chOff x="1387016" y="2871809"/>
              <a:chExt cx="1683404" cy="1817331"/>
            </a:xfrm>
          </p:grpSpPr>
          <p:cxnSp>
            <p:nvCxnSpPr>
              <p:cNvPr id="30" name="직선 화살표 연결선 29">
                <a:extLst>
                  <a:ext uri="{FF2B5EF4-FFF2-40B4-BE49-F238E27FC236}">
                    <a16:creationId xmlns="" xmlns:a16="http://schemas.microsoft.com/office/drawing/2014/main" id="{E339666E-127C-4416-9CCF-C3D779C29CED}"/>
                  </a:ext>
                </a:extLst>
              </p:cNvPr>
              <p:cNvCxnSpPr>
                <a:cxnSpLocks/>
              </p:cNvCxnSpPr>
              <p:nvPr/>
            </p:nvCxnSpPr>
            <p:spPr>
              <a:xfrm>
                <a:off x="1387016" y="3933056"/>
                <a:ext cx="13681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E60CFEA2-FD1B-482A-8004-C799DD406727}"/>
                  </a:ext>
                </a:extLst>
              </p:cNvPr>
              <p:cNvCxnSpPr>
                <a:cxnSpLocks/>
              </p:cNvCxnSpPr>
              <p:nvPr/>
            </p:nvCxnSpPr>
            <p:spPr>
              <a:xfrm flipV="1">
                <a:off x="2035088" y="3068960"/>
                <a:ext cx="0" cy="16201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98A271D2-69D0-4DAC-99BB-769611D0CFFE}"/>
                  </a:ext>
                </a:extLst>
              </p:cNvPr>
              <p:cNvCxnSpPr/>
              <p:nvPr/>
            </p:nvCxnSpPr>
            <p:spPr>
              <a:xfrm flipV="1">
                <a:off x="2035088" y="3429000"/>
                <a:ext cx="0" cy="972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404C4CF3-1510-4852-B103-7BE01ACEB09A}"/>
                  </a:ext>
                </a:extLst>
              </p:cNvPr>
              <p:cNvCxnSpPr/>
              <p:nvPr/>
            </p:nvCxnSpPr>
            <p:spPr>
              <a:xfrm flipH="1">
                <a:off x="1495028" y="4390948"/>
                <a:ext cx="5400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3EDB215D-E6BA-455B-8C36-9CB09A29BCD2}"/>
                  </a:ext>
                </a:extLst>
              </p:cNvPr>
              <p:cNvCxnSpPr>
                <a:cxnSpLocks/>
              </p:cNvCxnSpPr>
              <p:nvPr/>
            </p:nvCxnSpPr>
            <p:spPr>
              <a:xfrm flipH="1">
                <a:off x="2035088" y="3439160"/>
                <a:ext cx="5400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97A04083-6EAB-4404-86E7-628CDD265C3D}"/>
                  </a:ext>
                </a:extLst>
              </p:cNvPr>
              <p:cNvSpPr txBox="1"/>
              <p:nvPr/>
            </p:nvSpPr>
            <p:spPr>
              <a:xfrm>
                <a:off x="1714083" y="3328972"/>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6" name="TextBox 35">
                <a:extLst>
                  <a:ext uri="{FF2B5EF4-FFF2-40B4-BE49-F238E27FC236}">
                    <a16:creationId xmlns="" xmlns:a16="http://schemas.microsoft.com/office/drawing/2014/main" id="{846C5C82-4163-4E40-AF97-12CC163E46DF}"/>
                  </a:ext>
                </a:extLst>
              </p:cNvPr>
              <p:cNvSpPr txBox="1"/>
              <p:nvPr/>
            </p:nvSpPr>
            <p:spPr>
              <a:xfrm>
                <a:off x="2040000" y="4288353"/>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 xmlns:a16="http://schemas.microsoft.com/office/drawing/2014/main" id="{75A8AAB6-F0F3-4550-883A-6A003A5D6D83}"/>
                      </a:ext>
                    </a:extLst>
                  </p:cNvPr>
                  <p:cNvSpPr txBox="1"/>
                  <p:nvPr/>
                </p:nvSpPr>
                <p:spPr>
                  <a:xfrm>
                    <a:off x="1719835" y="2871809"/>
                    <a:ext cx="64807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r>
                            <a:rPr lang="en-US" altLang="ko-KR" sz="1300" i="1" dirty="0" smtClean="0">
                              <a:latin typeface="Cambria Math" panose="02040503050406030204" pitchFamily="18" charset="0"/>
                            </a:rPr>
                            <m:t>𝑦</m:t>
                          </m:r>
                          <m:r>
                            <a:rPr lang="en-US" altLang="ko-KR" sz="1300" i="0" dirty="0" smtClean="0">
                              <a:latin typeface="Cambria Math" panose="02040503050406030204" pitchFamily="18" charset="0"/>
                            </a:rPr>
                            <m:t>=</m:t>
                          </m:r>
                          <m:r>
                            <a:rPr kumimoji="1" lang="en-US" altLang="ko-KR" sz="1300" i="1">
                              <a:latin typeface="Cambria Math" panose="02040503050406030204" pitchFamily="18" charset="0"/>
                              <a:ea typeface="Cambria Math" panose="02040503050406030204" pitchFamily="18" charset="0"/>
                            </a:rPr>
                            <m:t>𝜏</m:t>
                          </m:r>
                          <m:r>
                            <m:rPr>
                              <m:nor/>
                            </m:rPr>
                            <a:rPr kumimoji="1" lang="en-US" altLang="ko-KR" sz="1300" dirty="0"/>
                            <m:t>(</m:t>
                          </m:r>
                          <m:r>
                            <a:rPr kumimoji="1" lang="en-US" altLang="ko-KR" sz="1300" i="1" dirty="0" smtClean="0">
                              <a:latin typeface="Cambria Math" panose="02040503050406030204" pitchFamily="18" charset="0"/>
                            </a:rPr>
                            <m:t>𝑠</m:t>
                          </m:r>
                          <m:r>
                            <m:rPr>
                              <m:nor/>
                            </m:rPr>
                            <a:rPr kumimoji="1" lang="en-US" altLang="ko-KR" sz="1300" dirty="0"/>
                            <m:t>)</m:t>
                          </m:r>
                        </m:oMath>
                      </m:oMathPara>
                    </a14:m>
                    <a:endParaRPr lang="ko-KR" altLang="en-US" sz="1300" dirty="0"/>
                  </a:p>
                </p:txBody>
              </p:sp>
            </mc:Choice>
            <mc:Fallback xmlns="">
              <p:sp>
                <p:nvSpPr>
                  <p:cNvPr id="51" name="TextBox 50">
                    <a:extLst>
                      <a:ext uri="{FF2B5EF4-FFF2-40B4-BE49-F238E27FC236}">
                        <a16:creationId xmlns:a16="http://schemas.microsoft.com/office/drawing/2014/main" id="{75A8AAB6-F0F3-4550-883A-6A003A5D6D83}"/>
                      </a:ext>
                    </a:extLst>
                  </p:cNvPr>
                  <p:cNvSpPr txBox="1">
                    <a:spLocks noRot="1" noChangeAspect="1" noMove="1" noResize="1" noEditPoints="1" noAdjustHandles="1" noChangeArrowheads="1" noChangeShapeType="1" noTextEdit="1"/>
                  </p:cNvSpPr>
                  <p:nvPr/>
                </p:nvSpPr>
                <p:spPr>
                  <a:xfrm>
                    <a:off x="1719835" y="2871809"/>
                    <a:ext cx="648071" cy="200055"/>
                  </a:xfrm>
                  <a:prstGeom prst="rect">
                    <a:avLst/>
                  </a:prstGeom>
                  <a:blipFill>
                    <a:blip r:embed="rId18"/>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1206CCCD-8ACE-40A7-9C19-10D6DECB1180}"/>
                      </a:ext>
                    </a:extLst>
                  </p:cNvPr>
                  <p:cNvSpPr txBox="1"/>
                  <p:nvPr/>
                </p:nvSpPr>
                <p:spPr>
                  <a:xfrm>
                    <a:off x="2791173" y="3833028"/>
                    <a:ext cx="279247"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r>
                            <a:rPr kumimoji="1" lang="en-US" altLang="ko-KR" sz="1300" i="1" dirty="0" smtClean="0">
                              <a:latin typeface="Cambria Math" panose="02040503050406030204" pitchFamily="18" charset="0"/>
                            </a:rPr>
                            <m:t>𝑆</m:t>
                          </m:r>
                        </m:oMath>
                      </m:oMathPara>
                    </a14:m>
                    <a:endParaRPr lang="ko-KR" altLang="en-US" sz="1300" dirty="0"/>
                  </a:p>
                </p:txBody>
              </p:sp>
            </mc:Choice>
            <mc:Fallback xmlns="">
              <p:sp>
                <p:nvSpPr>
                  <p:cNvPr id="52" name="TextBox 51">
                    <a:extLst>
                      <a:ext uri="{FF2B5EF4-FFF2-40B4-BE49-F238E27FC236}">
                        <a16:creationId xmlns:a16="http://schemas.microsoft.com/office/drawing/2014/main" id="{1206CCCD-8ACE-40A7-9C19-10D6DECB1180}"/>
                      </a:ext>
                    </a:extLst>
                  </p:cNvPr>
                  <p:cNvSpPr txBox="1">
                    <a:spLocks noRot="1" noChangeAspect="1" noMove="1" noResize="1" noEditPoints="1" noAdjustHandles="1" noChangeArrowheads="1" noChangeShapeType="1" noTextEdit="1"/>
                  </p:cNvSpPr>
                  <p:nvPr/>
                </p:nvSpPr>
                <p:spPr>
                  <a:xfrm>
                    <a:off x="2791173" y="3833028"/>
                    <a:ext cx="279247" cy="200055"/>
                  </a:xfrm>
                  <a:prstGeom prst="rect">
                    <a:avLst/>
                  </a:prstGeom>
                  <a:blipFill>
                    <a:blip r:embed="rId19"/>
                    <a:stretch>
                      <a:fillRect/>
                    </a:stretch>
                  </a:blipFill>
                </p:spPr>
                <p:txBody>
                  <a:bodyPr/>
                  <a:lstStyle/>
                  <a:p>
                    <a:r>
                      <a:rPr lang="ko-KR" altLang="en-US">
                        <a:noFill/>
                      </a:rPr>
                      <a:t> </a:t>
                    </a:r>
                  </a:p>
                </p:txBody>
              </p:sp>
            </mc:Fallback>
          </mc:AlternateContent>
        </p:grpSp>
        <p:sp>
          <p:nvSpPr>
            <p:cNvPr id="26" name="TextBox 25">
              <a:extLst>
                <a:ext uri="{FF2B5EF4-FFF2-40B4-BE49-F238E27FC236}">
                  <a16:creationId xmlns="" xmlns:a16="http://schemas.microsoft.com/office/drawing/2014/main" id="{4F726356-F37A-46B4-A7C3-6558A8FB60F7}"/>
                </a:ext>
              </a:extLst>
            </p:cNvPr>
            <p:cNvSpPr txBox="1"/>
            <p:nvPr/>
          </p:nvSpPr>
          <p:spPr>
            <a:xfrm>
              <a:off x="4048097" y="6087530"/>
              <a:ext cx="2353529"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Mechanism of a perceptron</a:t>
              </a:r>
            </a:p>
          </p:txBody>
        </p:sp>
      </p:grpSp>
    </p:spTree>
    <p:extLst>
      <p:ext uri="{BB962C8B-B14F-4D97-AF65-F5344CB8AC3E}">
        <p14:creationId xmlns:p14="http://schemas.microsoft.com/office/powerpoint/2010/main" val="1603368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p:cNvGrpSpPr/>
          <p:nvPr/>
        </p:nvGrpSpPr>
        <p:grpSpPr>
          <a:xfrm>
            <a:off x="912071" y="2611856"/>
            <a:ext cx="7967452" cy="3425997"/>
            <a:chOff x="912071" y="2611856"/>
            <a:chExt cx="7967452" cy="3425997"/>
          </a:xfrm>
        </p:grpSpPr>
        <p:sp>
          <p:nvSpPr>
            <p:cNvPr id="31"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2"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9" name="직사각형 48">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494283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940" y="2204864"/>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classification is impossible, and a certain amount of errors occur.</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75% accuracy is the limit in the XOR function.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Understand Multilayer Perceptron with Excel</a:t>
            </a:r>
          </a:p>
        </p:txBody>
      </p:sp>
      <p:grpSp>
        <p:nvGrpSpPr>
          <p:cNvPr id="19" name="그룹 18">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 cannot compute the XOR function.</a:t>
              </a:r>
            </a:p>
          </p:txBody>
        </p:sp>
      </p:grpSp>
      <p:grpSp>
        <p:nvGrpSpPr>
          <p:cNvPr id="7" name="그룹 6"/>
          <p:cNvGrpSpPr/>
          <p:nvPr/>
        </p:nvGrpSpPr>
        <p:grpSpPr>
          <a:xfrm>
            <a:off x="595809" y="2996952"/>
            <a:ext cx="8820099" cy="2667638"/>
            <a:chOff x="595809" y="2919424"/>
            <a:chExt cx="8820099" cy="2667638"/>
          </a:xfrm>
        </p:grpSpPr>
        <p:grpSp>
          <p:nvGrpSpPr>
            <p:cNvPr id="5" name="그룹 4"/>
            <p:cNvGrpSpPr/>
            <p:nvPr/>
          </p:nvGrpSpPr>
          <p:grpSpPr>
            <a:xfrm>
              <a:off x="712182" y="3436495"/>
              <a:ext cx="8624247" cy="2026850"/>
              <a:chOff x="712182" y="3067351"/>
              <a:chExt cx="8624247" cy="2026850"/>
            </a:xfrm>
          </p:grpSpPr>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5048"/>
              <a:stretch/>
            </p:blipFill>
            <p:spPr bwMode="auto">
              <a:xfrm>
                <a:off x="774190" y="3067351"/>
                <a:ext cx="8562239" cy="173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 xmlns:a16="http://schemas.microsoft.com/office/drawing/2014/main" id="{9AF1DF89-A0F9-D949-8516-ADF85BA79DA7}"/>
                  </a:ext>
                </a:extLst>
              </p:cNvPr>
              <p:cNvSpPr txBox="1"/>
              <p:nvPr/>
            </p:nvSpPr>
            <p:spPr>
              <a:xfrm>
                <a:off x="712182" y="4801813"/>
                <a:ext cx="1771639"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(a) Linearly separable</a:t>
                </a:r>
                <a:endParaRPr kumimoji="1" lang="ko-KR" altLang="en-US" sz="1300" dirty="0">
                  <a:latin typeface="SamsungOne 400" panose="020B0503030303020204" pitchFamily="34" charset="0"/>
                </a:endParaRPr>
              </a:p>
            </p:txBody>
          </p:sp>
          <p:sp>
            <p:nvSpPr>
              <p:cNvPr id="16" name="TextBox 15">
                <a:extLst>
                  <a:ext uri="{FF2B5EF4-FFF2-40B4-BE49-F238E27FC236}">
                    <a16:creationId xmlns="" xmlns:a16="http://schemas.microsoft.com/office/drawing/2014/main" id="{1749EE04-3A28-484F-9192-C0C05B5F6E2D}"/>
                  </a:ext>
                </a:extLst>
              </p:cNvPr>
              <p:cNvSpPr txBox="1"/>
              <p:nvPr/>
            </p:nvSpPr>
            <p:spPr>
              <a:xfrm>
                <a:off x="4735388" y="4801813"/>
                <a:ext cx="1915909" cy="292388"/>
              </a:xfrm>
              <a:prstGeom prst="rect">
                <a:avLst/>
              </a:prstGeom>
              <a:noFill/>
            </p:spPr>
            <p:txBody>
              <a:bodyPr wrap="none" rtlCol="0">
                <a:spAutoFit/>
              </a:bodyPr>
              <a:lstStyle>
                <a:defPPr>
                  <a:defRPr lang="en-US"/>
                </a:defPPr>
                <a:lvl1pPr>
                  <a:defRPr kumimoji="1" sz="1300">
                    <a:latin typeface="SamsungOne 400" panose="020B0503030303020204" pitchFamily="34" charset="0"/>
                    <a:ea typeface="SamsungOne 400" panose="020B0503030303020204" pitchFamily="34" charset="0"/>
                  </a:defRPr>
                </a:lvl1pPr>
              </a:lstStyle>
              <a:p>
                <a:r>
                  <a:rPr lang="en-US" altLang="ko-KR" dirty="0"/>
                  <a:t>(b) Linearly inseparable</a:t>
                </a:r>
                <a:endParaRPr lang="ko-KR" altLang="en-US" dirty="0"/>
              </a:p>
            </p:txBody>
          </p:sp>
          <p:sp>
            <p:nvSpPr>
              <p:cNvPr id="22" name="TextBox 21">
                <a:extLst>
                  <a:ext uri="{FF2B5EF4-FFF2-40B4-BE49-F238E27FC236}">
                    <a16:creationId xmlns="" xmlns:a16="http://schemas.microsoft.com/office/drawing/2014/main" id="{9AF1DF89-A0F9-D949-8516-ADF85BA79DA7}"/>
                  </a:ext>
                </a:extLst>
              </p:cNvPr>
              <p:cNvSpPr txBox="1"/>
              <p:nvPr/>
            </p:nvSpPr>
            <p:spPr>
              <a:xfrm>
                <a:off x="1305766" y="3158120"/>
                <a:ext cx="402674" cy="292388"/>
              </a:xfrm>
              <a:prstGeom prst="rect">
                <a:avLst/>
              </a:prstGeom>
              <a:solidFill>
                <a:schemeClr val="bg1"/>
              </a:solidFill>
            </p:spPr>
            <p:txBody>
              <a:bodyPr wrap="none" rtlCol="0">
                <a:spAutoFit/>
              </a:bodyPr>
              <a:lstStyle/>
              <a:p>
                <a:r>
                  <a:rPr kumimoji="1" lang="en-US" altLang="ko-KR" sz="1300" b="1" dirty="0">
                    <a:latin typeface="SamsungOne 400" panose="020B0503030303020204" pitchFamily="34" charset="0"/>
                    <a:ea typeface="SamsungOne 400" panose="020B0503030303020204" pitchFamily="34" charset="0"/>
                  </a:rPr>
                  <a:t>OR</a:t>
                </a:r>
                <a:endParaRPr kumimoji="1" lang="ko-KR" altLang="en-US" sz="1300" b="1" dirty="0">
                  <a:latin typeface="SamsungOne 400" panose="020B0503030303020204" pitchFamily="34" charset="0"/>
                </a:endParaRPr>
              </a:p>
            </p:txBody>
          </p:sp>
          <p:sp>
            <p:nvSpPr>
              <p:cNvPr id="23" name="TextBox 22">
                <a:extLst>
                  <a:ext uri="{FF2B5EF4-FFF2-40B4-BE49-F238E27FC236}">
                    <a16:creationId xmlns="" xmlns:a16="http://schemas.microsoft.com/office/drawing/2014/main" id="{9AF1DF89-A0F9-D949-8516-ADF85BA79DA7}"/>
                  </a:ext>
                </a:extLst>
              </p:cNvPr>
              <p:cNvSpPr txBox="1"/>
              <p:nvPr/>
            </p:nvSpPr>
            <p:spPr>
              <a:xfrm>
                <a:off x="5191281" y="3158120"/>
                <a:ext cx="502061" cy="292388"/>
              </a:xfrm>
              <a:prstGeom prst="rect">
                <a:avLst/>
              </a:prstGeom>
              <a:solidFill>
                <a:schemeClr val="bg1"/>
              </a:solidFill>
            </p:spPr>
            <p:txBody>
              <a:bodyPr wrap="none" rtlCol="0">
                <a:spAutoFit/>
              </a:bodyPr>
              <a:lstStyle/>
              <a:p>
                <a:r>
                  <a:rPr kumimoji="1" lang="en-US" altLang="ko-KR" sz="1300" b="1" dirty="0">
                    <a:latin typeface="SamsungOne 400" panose="020B0503030303020204" pitchFamily="34" charset="0"/>
                    <a:ea typeface="SamsungOne 400" panose="020B0503030303020204" pitchFamily="34" charset="0"/>
                  </a:rPr>
                  <a:t>XOR</a:t>
                </a:r>
                <a:endParaRPr kumimoji="1" lang="ko-KR" altLang="en-US" sz="1300" b="1" dirty="0">
                  <a:latin typeface="SamsungOne 400" panose="020B0503030303020204" pitchFamily="34" charset="0"/>
                </a:endParaRPr>
              </a:p>
            </p:txBody>
          </p:sp>
        </p:grpSp>
        <p:sp>
          <p:nvSpPr>
            <p:cNvPr id="6" name="직사각형 5"/>
            <p:cNvSpPr/>
            <p:nvPr/>
          </p:nvSpPr>
          <p:spPr>
            <a:xfrm>
              <a:off x="595809" y="3065618"/>
              <a:ext cx="8820099" cy="2521444"/>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 xmlns:a16="http://schemas.microsoft.com/office/drawing/2014/main" id="{5F1DAC8A-7300-B149-98AB-01ECF5F7A0F5}"/>
                </a:ext>
              </a:extLst>
            </p:cNvPr>
            <p:cNvSpPr txBox="1"/>
            <p:nvPr/>
          </p:nvSpPr>
          <p:spPr>
            <a:xfrm>
              <a:off x="2762628" y="2919424"/>
              <a:ext cx="4379725" cy="307777"/>
            </a:xfrm>
            <a:prstGeom prst="rect">
              <a:avLst/>
            </a:prstGeom>
            <a:solidFill>
              <a:schemeClr val="bg1"/>
            </a:solidFill>
          </p:spPr>
          <p:txBody>
            <a:bodyPr wrap="none" rtlCol="0">
              <a:spAutoFit/>
            </a:bodyPr>
            <a:lstStyle>
              <a:defPPr>
                <a:defRPr lang="en-US"/>
              </a:defPPr>
              <a:lvl1pPr>
                <a:defRPr kumimoji="1" sz="1300">
                  <a:latin typeface="SamsungOne 400" panose="020B0503030303020204" pitchFamily="34" charset="0"/>
                  <a:ea typeface="SamsungOne 400" panose="020B0503030303020204" pitchFamily="34" charset="0"/>
                </a:defRPr>
              </a:lvl1pPr>
            </a:lstStyle>
            <a:p>
              <a:pPr algn="ctr"/>
              <a:r>
                <a:rPr lang="en-US" altLang="ko-KR" sz="1400" b="1" dirty="0"/>
                <a:t>Linearly separable case and linearly inseparable case</a:t>
              </a:r>
              <a:endParaRPr lang="ko-KR" altLang="en-US" sz="1400" b="1" dirty="0"/>
            </a:p>
          </p:txBody>
        </p:sp>
      </p:grpSp>
    </p:spTree>
    <p:extLst>
      <p:ext uri="{BB962C8B-B14F-4D97-AF65-F5344CB8AC3E}">
        <p14:creationId xmlns:p14="http://schemas.microsoft.com/office/powerpoint/2010/main" val="3777022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Multilayer 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p:cNvSpPr/>
          <p:nvPr/>
        </p:nvSpPr>
        <p:spPr>
          <a:xfrm>
            <a:off x="623108" y="2348880"/>
            <a:ext cx="8844891" cy="2376264"/>
          </a:xfrm>
          <a:prstGeom prst="rect">
            <a:avLst/>
          </a:prstGeom>
          <a:solidFill>
            <a:schemeClr val="bg1">
              <a:lumMod val="95000"/>
            </a:schemeClr>
          </a:solidFill>
        </p:spPr>
        <p:txBody>
          <a:bodyPr wrap="square" lIns="72000" rIns="180000" anchor="ctr">
            <a:noAutofit/>
          </a:bodyPr>
          <a:lstStyle/>
          <a:p>
            <a:pPr marL="357188" indent="-179388">
              <a:lnSpc>
                <a:spcPct val="150000"/>
              </a:lnSpc>
              <a:spcAft>
                <a:spcPts val="1000"/>
              </a:spcAft>
              <a:buClr>
                <a:srgbClr val="1429A0"/>
              </a:buClr>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rPr>
              <a:t>This was claimed by Marvin Minsky, an MIT professor who was the pioneer of the AI field, in his book &lt;</a:t>
            </a:r>
            <a:r>
              <a:rPr lang="en-US" altLang="ko-KR" sz="1300" dirty="0" err="1">
                <a:latin typeface="SamsungOne 400" panose="020B0503030303020204" pitchFamily="34" charset="0"/>
                <a:ea typeface="SamsungOne 400" panose="020B0503030303020204" pitchFamily="34" charset="0"/>
              </a:rPr>
              <a:t>Perceptrons</a:t>
            </a:r>
            <a:r>
              <a:rPr lang="en-US" altLang="ko-KR" sz="1300" dirty="0">
                <a:latin typeface="SamsungOne 400" panose="020B0503030303020204" pitchFamily="34" charset="0"/>
                <a:ea typeface="SamsungOne 400" panose="020B0503030303020204" pitchFamily="34" charset="0"/>
              </a:rPr>
              <a:t>&gt;, published in 1969.</a:t>
            </a:r>
          </a:p>
          <a:p>
            <a:pPr marL="623888" lvl="1" indent="-266700">
              <a:lnSpc>
                <a:spcPct val="150000"/>
              </a:lnSpc>
              <a:spcAft>
                <a:spcPts val="1000"/>
              </a:spcAft>
              <a:buClr>
                <a:srgbClr val="1429A0"/>
              </a:buClr>
              <a:buFont typeface="Wingdings"/>
              <a:buChar char="à"/>
            </a:pPr>
            <a:r>
              <a:rPr lang="en-US" altLang="ko-KR" sz="1300" dirty="0">
                <a:latin typeface="SamsungOne 400" panose="020B0503030303020204" pitchFamily="34" charset="0"/>
                <a:ea typeface="SamsungOne 400" panose="020B0503030303020204" pitchFamily="34" charset="0"/>
              </a:rPr>
              <a:t>People realized that emulating the diagram of ‘neuron </a:t>
            </a:r>
            <a:r>
              <a:rPr lang="en-US" altLang="ko-KR" sz="1300" dirty="0">
                <a:latin typeface="SamsungOne 400" panose="020B0503030303020204" pitchFamily="34" charset="0"/>
                <a:ea typeface="SamsungOne 400" panose="020B0503030303020204" pitchFamily="34" charset="0"/>
                <a:sym typeface="Wingdings" pitchFamily="2" charset="2"/>
              </a:rPr>
              <a:t> neural network  intelligence’ through the diagram of ‘perceptron  artificial neural network  artificial intelligence’ was not an easy task.</a:t>
            </a:r>
            <a:endParaRPr lang="en-US" altLang="ko-KR" sz="1300" dirty="0">
              <a:latin typeface="SamsungOne 400" panose="020B0503030303020204" pitchFamily="34" charset="0"/>
              <a:ea typeface="SamsungOne 400" panose="020B0503030303020204" pitchFamily="34" charset="0"/>
            </a:endParaRPr>
          </a:p>
          <a:p>
            <a:pPr marL="357188">
              <a:lnSpc>
                <a:spcPct val="150000"/>
              </a:lnSpc>
              <a:spcAft>
                <a:spcPts val="1000"/>
              </a:spcAft>
              <a:buClr>
                <a:srgbClr val="F6CC2C"/>
              </a:buClr>
            </a:pPr>
            <a:r>
              <a:rPr lang="en-US" altLang="ko-KR" sz="1300" dirty="0">
                <a:latin typeface="SamsungOne 400" panose="020B0503030303020204" pitchFamily="34" charset="0"/>
                <a:ea typeface="SamsungOne 400" panose="020B0503030303020204" pitchFamily="34" charset="0"/>
              </a:rPr>
              <a:t>After this publication, research on AI took a downturn.</a:t>
            </a:r>
            <a:endParaRPr lang="ko-KR" altLang="en-US" sz="1300" dirty="0">
              <a:latin typeface="SamsungOne 400" panose="020B0503030303020204" pitchFamily="34" charset="0"/>
              <a:ea typeface="나눔스퀘어" panose="020B0600000101010101" pitchFamily="50" charset="-127"/>
            </a:endParaRPr>
          </a:p>
          <a:p>
            <a:pPr marL="357188">
              <a:lnSpc>
                <a:spcPct val="150000"/>
              </a:lnSpc>
              <a:spcAft>
                <a:spcPts val="1000"/>
              </a:spcAft>
              <a:buClr>
                <a:srgbClr val="F6CC2C"/>
              </a:buClr>
            </a:pPr>
            <a:r>
              <a:rPr lang="en-US" altLang="ko-KR" sz="1300" dirty="0">
                <a:latin typeface="SamsungOne 400" panose="020B0503030303020204" pitchFamily="34" charset="0"/>
                <a:ea typeface="SamsungOne 400" panose="020B0503030303020204" pitchFamily="34" charset="0"/>
              </a:rPr>
              <a:t>After 10 years, this problem was solved by a ‘multilayer’ perceptron.</a:t>
            </a:r>
          </a:p>
        </p:txBody>
      </p:sp>
      <p:sp>
        <p:nvSpPr>
          <p:cNvPr id="12" name="직사각형 11">
            <a:extLst>
              <a:ext uri="{FF2B5EF4-FFF2-40B4-BE49-F238E27FC236}">
                <a16:creationId xmlns="" xmlns:a16="http://schemas.microsoft.com/office/drawing/2014/main" id="{D8BF98C4-B566-4812-B5F0-560CFBA969E7}"/>
              </a:ext>
            </a:extLst>
          </p:cNvPr>
          <p:cNvSpPr/>
          <p:nvPr/>
        </p:nvSpPr>
        <p:spPr>
          <a:xfrm>
            <a:off x="702940" y="1687754"/>
            <a:ext cx="8632825" cy="622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6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XOR, the inputs are not linearly separable.</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could not solve a simple problem like XOR.</a:t>
            </a:r>
          </a:p>
        </p:txBody>
      </p:sp>
    </p:spTree>
    <p:extLst>
      <p:ext uri="{BB962C8B-B14F-4D97-AF65-F5344CB8AC3E}">
        <p14:creationId xmlns:p14="http://schemas.microsoft.com/office/powerpoint/2010/main" val="332193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 xmlns:a16="http://schemas.microsoft.com/office/drawing/2014/main" id="{14569ED4-BE58-42D0-A0D3-891B29014FC4}"/>
              </a:ext>
            </a:extLst>
          </p:cNvPr>
          <p:cNvSpPr/>
          <p:nvPr/>
        </p:nvSpPr>
        <p:spPr>
          <a:xfrm>
            <a:off x="559817" y="1440115"/>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97EC28A6-DD84-4FEF-84BE-A8DBE1B0A7E9}"/>
              </a:ext>
            </a:extLst>
          </p:cNvPr>
          <p:cNvSpPr/>
          <p:nvPr/>
        </p:nvSpPr>
        <p:spPr>
          <a:xfrm>
            <a:off x="712182" y="1428745"/>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Multilayer Perceptron</a:t>
            </a:r>
          </a:p>
        </p:txBody>
      </p:sp>
      <p:sp>
        <p:nvSpPr>
          <p:cNvPr id="8" name="직사각형 7">
            <a:extLst>
              <a:ext uri="{FF2B5EF4-FFF2-40B4-BE49-F238E27FC236}">
                <a16:creationId xmlns="" xmlns:a16="http://schemas.microsoft.com/office/drawing/2014/main" id="{D8BF98C4-B566-4812-B5F0-560CFBA969E7}"/>
              </a:ext>
            </a:extLst>
          </p:cNvPr>
          <p:cNvSpPr/>
          <p:nvPr/>
        </p:nvSpPr>
        <p:spPr>
          <a:xfrm>
            <a:off x="702940" y="1687754"/>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What are the ways you can separate the inputs that are not linearly separable?</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the inputs can be separated in a non-linear form.</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Second, a two-dimensional figure on a plane could be modified into a three-dimensional figure to enable separation.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7306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3078C4E1-633F-4B6A-91AF-73907C46D4D5}"/>
              </a:ext>
            </a:extLst>
          </p:cNvPr>
          <p:cNvSpPr/>
          <p:nvPr/>
        </p:nvSpPr>
        <p:spPr>
          <a:xfrm>
            <a:off x="710975" y="1619179"/>
            <a:ext cx="8630058" cy="1096068"/>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Build and train the deep neural networks.</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Optimize the deep learning neural networks preventing the overfitting and vanishing gradient problems.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Gain proficiency with deep learning libraries such as TensorFlow and Keras.  </a:t>
            </a:r>
          </a:p>
        </p:txBody>
      </p:sp>
      <p:grpSp>
        <p:nvGrpSpPr>
          <p:cNvPr id="4" name="그룹 3">
            <a:extLst>
              <a:ext uri="{FF2B5EF4-FFF2-40B4-BE49-F238E27FC236}">
                <a16:creationId xmlns=""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 xmlns:a16="http://schemas.microsoft.com/office/drawing/2014/main" id="{5546DDD7-0649-48D2-9E99-1C9EA17BFAF3}"/>
              </a:ext>
            </a:extLst>
          </p:cNvPr>
          <p:cNvGrpSpPr/>
          <p:nvPr/>
        </p:nvGrpSpPr>
        <p:grpSpPr>
          <a:xfrm>
            <a:off x="449856" y="2980199"/>
            <a:ext cx="8899428" cy="233692"/>
            <a:chOff x="441747" y="1714333"/>
            <a:chExt cx="8902281" cy="233767"/>
          </a:xfrm>
        </p:grpSpPr>
        <p:sp>
          <p:nvSpPr>
            <p:cNvPr id="30" name="직사각형 29">
              <a:extLst>
                <a:ext uri="{FF2B5EF4-FFF2-40B4-BE49-F238E27FC236}">
                  <a16:creationId xmlns=""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 xmlns:a16="http://schemas.microsoft.com/office/drawing/2014/main" id="{244D4D2B-5542-4F46-90E9-10F108566ADA}"/>
              </a:ext>
            </a:extLst>
          </p:cNvPr>
          <p:cNvSpPr/>
          <p:nvPr/>
        </p:nvSpPr>
        <p:spPr>
          <a:xfrm>
            <a:off x="710974" y="3284984"/>
            <a:ext cx="8630058" cy="111145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Basics of Neural Network</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a:t>
            </a:r>
            <a:r>
              <a:rPr kumimoji="1" lang="en-US" altLang="ko-KR" sz="1300" dirty="0" smtClean="0">
                <a:solidFill>
                  <a:prstClr val="black">
                    <a:lumMod val="85000"/>
                    <a:lumOff val="15000"/>
                  </a:prstClr>
                </a:solidFill>
                <a:latin typeface="SamsungOne 400" panose="020B0503030303020204" pitchFamily="34" charset="0"/>
              </a:rPr>
              <a:t>Basics of </a:t>
            </a:r>
            <a:r>
              <a:rPr kumimoji="1" lang="en-US" altLang="ko-KR" sz="1300" dirty="0" err="1" smtClean="0">
                <a:solidFill>
                  <a:prstClr val="black">
                    <a:lumMod val="85000"/>
                    <a:lumOff val="15000"/>
                  </a:prstClr>
                </a:solidFill>
                <a:latin typeface="SamsungOne 400" panose="020B0503030303020204" pitchFamily="34" charset="0"/>
              </a:rPr>
              <a:t>TensorFlow</a:t>
            </a:r>
            <a:endParaRPr kumimoji="1" lang="en-US" altLang="ko-KR" sz="1300" dirty="0">
              <a:solidFill>
                <a:prstClr val="black">
                  <a:lumMod val="85000"/>
                  <a:lumOff val="15000"/>
                </a:prstClr>
              </a:solidFill>
              <a:latin typeface="SamsungOne 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Deep Learning Methods with TensorFlow and Keras </a:t>
            </a:r>
          </a:p>
        </p:txBody>
      </p:sp>
      <p:grpSp>
        <p:nvGrpSpPr>
          <p:cNvPr id="13" name="그룹 12">
            <a:extLst>
              <a:ext uri="{FF2B5EF4-FFF2-40B4-BE49-F238E27FC236}">
                <a16:creationId xmlns="" xmlns:a16="http://schemas.microsoft.com/office/drawing/2014/main"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940" y="1700808"/>
            <a:ext cx="8632825" cy="3361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Artificial Intelligence scientists had to overcome the XOR problem to develop an artificial neural network.</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innovative idea provided hints for the solution.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had to bend the plane!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pic>
        <p:nvPicPr>
          <p:cNvPr id="11" name="Picture 2"/>
          <p:cNvPicPr>
            <a:picLocks noChangeAspect="1" noChangeArrowheads="1"/>
          </p:cNvPicPr>
          <p:nvPr/>
        </p:nvPicPr>
        <p:blipFill>
          <a:blip r:embed="rId3" cstate="print"/>
          <a:srcRect/>
          <a:stretch>
            <a:fillRect/>
          </a:stretch>
        </p:blipFill>
        <p:spPr bwMode="auto">
          <a:xfrm>
            <a:off x="1495028" y="2564904"/>
            <a:ext cx="6948772" cy="1903299"/>
          </a:xfrm>
          <a:prstGeom prst="rect">
            <a:avLst/>
          </a:prstGeom>
          <a:noFill/>
          <a:ln w="9525">
            <a:noFill/>
            <a:miter lim="800000"/>
            <a:headEnd/>
            <a:tailEnd/>
          </a:ln>
        </p:spPr>
      </p:pic>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extLst>
      <p:ext uri="{BB962C8B-B14F-4D97-AF65-F5344CB8AC3E}">
        <p14:creationId xmlns:p14="http://schemas.microsoft.com/office/powerpoint/2010/main" val="3657307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940" y="1700808"/>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Modify the coordinate plane itself.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solve the XOR, you need to run two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perceptrons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simultaneously.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make this possible, a hidden layer is necessary.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1" name="그룹 10"/>
          <p:cNvGrpSpPr/>
          <p:nvPr/>
        </p:nvGrpSpPr>
        <p:grpSpPr>
          <a:xfrm>
            <a:off x="595809" y="2780928"/>
            <a:ext cx="8820099" cy="2925402"/>
            <a:chOff x="595809" y="2667180"/>
            <a:chExt cx="8820099" cy="2925402"/>
          </a:xfrm>
        </p:grpSpPr>
        <p:pic>
          <p:nvPicPr>
            <p:cNvPr id="14" name="Picture 2"/>
            <p:cNvPicPr>
              <a:picLocks noChangeAspect="1" noChangeArrowheads="1"/>
            </p:cNvPicPr>
            <p:nvPr/>
          </p:nvPicPr>
          <p:blipFill>
            <a:blip r:embed="rId3" cstate="print"/>
            <a:srcRect/>
            <a:stretch>
              <a:fillRect/>
            </a:stretch>
          </p:blipFill>
          <p:spPr bwMode="auto">
            <a:xfrm>
              <a:off x="1668799" y="2924944"/>
              <a:ext cx="6347627" cy="2593743"/>
            </a:xfrm>
            <a:prstGeom prst="rect">
              <a:avLst/>
            </a:prstGeom>
            <a:noFill/>
            <a:ln w="9525">
              <a:noFill/>
              <a:miter lim="800000"/>
              <a:headEnd/>
              <a:tailEnd/>
            </a:ln>
          </p:spPr>
        </p:pic>
        <p:sp>
          <p:nvSpPr>
            <p:cNvPr id="3" name="TextBox 2">
              <a:extLst>
                <a:ext uri="{FF2B5EF4-FFF2-40B4-BE49-F238E27FC236}">
                  <a16:creationId xmlns="" xmlns:a16="http://schemas.microsoft.com/office/drawing/2014/main" id="{C789B226-3657-AC44-B63C-A65357AAD152}"/>
                </a:ext>
              </a:extLst>
            </p:cNvPr>
            <p:cNvSpPr txBox="1"/>
            <p:nvPr/>
          </p:nvSpPr>
          <p:spPr>
            <a:xfrm>
              <a:off x="1996083" y="3003049"/>
              <a:ext cx="1238352" cy="36933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rgbClr val="1429A0"/>
                  </a:solidFill>
                  <a:latin typeface="SamsungOne 400" panose="020B0503030303020204" pitchFamily="34" charset="0"/>
                  <a:ea typeface="SamsungOne 400" panose="020B0503030303020204" pitchFamily="34" charset="0"/>
                </a:rPr>
                <a:t>Perceptron</a:t>
              </a:r>
              <a:endParaRPr lang="ko-KR" altLang="en-US" sz="1400" dirty="0">
                <a:solidFill>
                  <a:srgbClr val="1429A0"/>
                </a:solidFill>
                <a:latin typeface="SamsungOne 400" panose="020B0503030303020204" pitchFamily="34" charset="0"/>
              </a:endParaRPr>
            </a:p>
          </p:txBody>
        </p:sp>
        <p:sp>
          <p:nvSpPr>
            <p:cNvPr id="4" name="TextBox 3">
              <a:extLst>
                <a:ext uri="{FF2B5EF4-FFF2-40B4-BE49-F238E27FC236}">
                  <a16:creationId xmlns="" xmlns:a16="http://schemas.microsoft.com/office/drawing/2014/main" id="{CCE02D04-5FB0-B44B-B45A-51E2B8666697}"/>
                </a:ext>
              </a:extLst>
            </p:cNvPr>
            <p:cNvSpPr txBox="1"/>
            <p:nvPr/>
          </p:nvSpPr>
          <p:spPr>
            <a:xfrm>
              <a:off x="1567036" y="5027695"/>
              <a:ext cx="663964" cy="338554"/>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0" dirty="0">
                  <a:solidFill>
                    <a:schemeClr val="tx1"/>
                  </a:solidFill>
                </a:rPr>
                <a:t>Input</a:t>
              </a:r>
              <a:endParaRPr lang="ko-KR" altLang="en-US" sz="1400" b="0" dirty="0">
                <a:solidFill>
                  <a:schemeClr val="tx1"/>
                </a:solidFill>
              </a:endParaRPr>
            </a:p>
          </p:txBody>
        </p:sp>
        <p:sp>
          <p:nvSpPr>
            <p:cNvPr id="5" name="TextBox 4">
              <a:extLst>
                <a:ext uri="{FF2B5EF4-FFF2-40B4-BE49-F238E27FC236}">
                  <a16:creationId xmlns="" xmlns:a16="http://schemas.microsoft.com/office/drawing/2014/main" id="{1422737D-3CDF-1B40-A870-9F722E73D819}"/>
                </a:ext>
              </a:extLst>
            </p:cNvPr>
            <p:cNvSpPr txBox="1"/>
            <p:nvPr/>
          </p:nvSpPr>
          <p:spPr>
            <a:xfrm>
              <a:off x="2935188" y="4430579"/>
              <a:ext cx="747319" cy="485061"/>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b="0">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Output</a:t>
              </a:r>
              <a:endParaRPr lang="ko-KR" altLang="en-US" dirty="0">
                <a:solidFill>
                  <a:schemeClr val="tx1"/>
                </a:solidFill>
              </a:endParaRPr>
            </a:p>
          </p:txBody>
        </p:sp>
        <p:sp>
          <p:nvSpPr>
            <p:cNvPr id="6" name="TextBox 5">
              <a:extLst>
                <a:ext uri="{FF2B5EF4-FFF2-40B4-BE49-F238E27FC236}">
                  <a16:creationId xmlns="" xmlns:a16="http://schemas.microsoft.com/office/drawing/2014/main" id="{500CF220-6BC5-B644-B3B1-A4B01AFDA8D9}"/>
                </a:ext>
              </a:extLst>
            </p:cNvPr>
            <p:cNvSpPr txBox="1"/>
            <p:nvPr/>
          </p:nvSpPr>
          <p:spPr>
            <a:xfrm>
              <a:off x="5326167" y="3015513"/>
              <a:ext cx="2178802" cy="338554"/>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Multilayer Perceptron</a:t>
              </a:r>
              <a:endParaRPr lang="ko-KR" altLang="en-US" sz="1400" dirty="0"/>
            </a:p>
          </p:txBody>
        </p:sp>
        <p:sp>
          <p:nvSpPr>
            <p:cNvPr id="7" name="TextBox 6">
              <a:extLst>
                <a:ext uri="{FF2B5EF4-FFF2-40B4-BE49-F238E27FC236}">
                  <a16:creationId xmlns="" xmlns:a16="http://schemas.microsoft.com/office/drawing/2014/main" id="{FAB2A05D-CDC6-524A-98F3-BCEF181C4214}"/>
                </a:ext>
              </a:extLst>
            </p:cNvPr>
            <p:cNvSpPr txBox="1"/>
            <p:nvPr/>
          </p:nvSpPr>
          <p:spPr>
            <a:xfrm>
              <a:off x="5819091" y="5175542"/>
              <a:ext cx="1192954" cy="30777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b="0">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Hidden layer</a:t>
              </a:r>
              <a:endParaRPr lang="ko-KR" altLang="en-US" dirty="0">
                <a:solidFill>
                  <a:schemeClr val="tx1"/>
                </a:solidFill>
              </a:endParaRPr>
            </a:p>
          </p:txBody>
        </p:sp>
        <p:sp>
          <p:nvSpPr>
            <p:cNvPr id="8" name="TextBox 7">
              <a:extLst>
                <a:ext uri="{FF2B5EF4-FFF2-40B4-BE49-F238E27FC236}">
                  <a16:creationId xmlns="" xmlns:a16="http://schemas.microsoft.com/office/drawing/2014/main" id="{F909D58C-21C6-A84A-99A1-9A43454C0861}"/>
                </a:ext>
              </a:extLst>
            </p:cNvPr>
            <p:cNvSpPr txBox="1"/>
            <p:nvPr/>
          </p:nvSpPr>
          <p:spPr>
            <a:xfrm>
              <a:off x="7111652" y="5174108"/>
              <a:ext cx="1188146" cy="30777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b="0">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Output layer</a:t>
              </a:r>
              <a:endParaRPr lang="ko-KR" altLang="en-US" dirty="0">
                <a:solidFill>
                  <a:schemeClr val="tx1"/>
                </a:solidFill>
              </a:endParaRPr>
            </a:p>
          </p:txBody>
        </p:sp>
        <p:sp>
          <p:nvSpPr>
            <p:cNvPr id="9" name="TextBox 8">
              <a:extLst>
                <a:ext uri="{FF2B5EF4-FFF2-40B4-BE49-F238E27FC236}">
                  <a16:creationId xmlns="" xmlns:a16="http://schemas.microsoft.com/office/drawing/2014/main" id="{38AC39B7-FA02-B54D-9C3C-87D3037FE4E6}"/>
                </a:ext>
              </a:extLst>
            </p:cNvPr>
            <p:cNvSpPr txBox="1"/>
            <p:nvPr/>
          </p:nvSpPr>
          <p:spPr>
            <a:xfrm>
              <a:off x="4581907" y="5180730"/>
              <a:ext cx="1043876" cy="30777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b="0">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Input layer</a:t>
              </a:r>
              <a:endParaRPr lang="ko-KR" altLang="en-US" dirty="0">
                <a:solidFill>
                  <a:schemeClr val="tx1"/>
                </a:solidFill>
              </a:endParaRPr>
            </a:p>
          </p:txBody>
        </p:sp>
        <p:sp>
          <p:nvSpPr>
            <p:cNvPr id="21" name="직사각형 20"/>
            <p:cNvSpPr/>
            <p:nvPr/>
          </p:nvSpPr>
          <p:spPr>
            <a:xfrm>
              <a:off x="595809" y="2818151"/>
              <a:ext cx="8820099" cy="27744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 xmlns:a16="http://schemas.microsoft.com/office/drawing/2014/main" id="{5F1DAC8A-7300-B149-98AB-01ECF5F7A0F5}"/>
                </a:ext>
              </a:extLst>
            </p:cNvPr>
            <p:cNvSpPr txBox="1"/>
            <p:nvPr/>
          </p:nvSpPr>
          <p:spPr>
            <a:xfrm>
              <a:off x="3311583" y="2667180"/>
              <a:ext cx="3062057" cy="307777"/>
            </a:xfrm>
            <a:prstGeom prst="rect">
              <a:avLst/>
            </a:prstGeom>
            <a:solidFill>
              <a:schemeClr val="bg1"/>
            </a:solidFill>
          </p:spPr>
          <p:txBody>
            <a:bodyPr wrap="none" rtlCol="0">
              <a:spAutoFit/>
            </a:bodyPr>
            <a:lstStyle>
              <a:defPPr>
                <a:defRPr lang="en-US"/>
              </a:defPPr>
              <a:lvl1pPr>
                <a:defRPr kumimoji="1" sz="1300">
                  <a:latin typeface="SamsungOne 400" panose="020B0503030303020204" pitchFamily="34" charset="0"/>
                  <a:ea typeface="SamsungOne 400" panose="020B0503030303020204" pitchFamily="34" charset="0"/>
                </a:defRPr>
              </a:lvl1pPr>
            </a:lstStyle>
            <a:p>
              <a:pPr algn="ctr"/>
              <a:r>
                <a:rPr lang="en-US" altLang="ko-KR" sz="1400" b="1" dirty="0"/>
                <a:t>Perceptron to Multilayer Perceptron</a:t>
              </a:r>
              <a:endParaRPr lang="ko-KR" altLang="en-US" sz="1400" b="1" dirty="0"/>
            </a:p>
          </p:txBody>
        </p:sp>
      </p:grpSp>
    </p:spTree>
    <p:extLst>
      <p:ext uri="{BB962C8B-B14F-4D97-AF65-F5344CB8AC3E}">
        <p14:creationId xmlns:p14="http://schemas.microsoft.com/office/powerpoint/2010/main" val="1044315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divide the plane into sections of blue and red with regard to the inputs, no line can separate the two. However, if a hidden layer warps the plane, the curve line separating the two sections becomes a straight line.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7" name="그룹 6"/>
          <p:cNvGrpSpPr/>
          <p:nvPr/>
        </p:nvGrpSpPr>
        <p:grpSpPr>
          <a:xfrm>
            <a:off x="595809" y="2473151"/>
            <a:ext cx="8820099" cy="3208121"/>
            <a:chOff x="595809" y="2473151"/>
            <a:chExt cx="8820099" cy="3208121"/>
          </a:xfrm>
        </p:grpSpPr>
        <p:grpSp>
          <p:nvGrpSpPr>
            <p:cNvPr id="6" name="그룹 5"/>
            <p:cNvGrpSpPr/>
            <p:nvPr/>
          </p:nvGrpSpPr>
          <p:grpSpPr>
            <a:xfrm>
              <a:off x="1070175" y="2835971"/>
              <a:ext cx="8265590" cy="2660259"/>
              <a:chOff x="984950" y="2564905"/>
              <a:chExt cx="8265590" cy="2660259"/>
            </a:xfrm>
          </p:grpSpPr>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b="25574"/>
              <a:stretch/>
            </p:blipFill>
            <p:spPr>
              <a:xfrm>
                <a:off x="984950" y="2564905"/>
                <a:ext cx="8265590" cy="2164492"/>
              </a:xfrm>
              <a:prstGeom prst="rect">
                <a:avLst/>
              </a:prstGeom>
            </p:spPr>
          </p:pic>
          <p:cxnSp>
            <p:nvCxnSpPr>
              <p:cNvPr id="4" name="직선 연결선 3"/>
              <p:cNvCxnSpPr/>
              <p:nvPr/>
            </p:nvCxnSpPr>
            <p:spPr>
              <a:xfrm flipH="1">
                <a:off x="3726489" y="2780928"/>
                <a:ext cx="2232248" cy="1800200"/>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TextBox 13">
                <a:extLst>
                  <a:ext uri="{FF2B5EF4-FFF2-40B4-BE49-F238E27FC236}">
                    <a16:creationId xmlns="" xmlns:a16="http://schemas.microsoft.com/office/drawing/2014/main" id="{CCE02D04-5FB0-B44B-B45A-51E2B8666697}"/>
                  </a:ext>
                </a:extLst>
              </p:cNvPr>
              <p:cNvSpPr txBox="1"/>
              <p:nvPr/>
            </p:nvSpPr>
            <p:spPr>
              <a:xfrm>
                <a:off x="1746918" y="4729397"/>
                <a:ext cx="663964" cy="49576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solidFill>
                  </a:rPr>
                  <a:t>Input</a:t>
                </a:r>
              </a:p>
              <a:p>
                <a:r>
                  <a:rPr lang="en-US" altLang="ko-KR" sz="1400" b="0" dirty="0">
                    <a:solidFill>
                      <a:schemeClr val="tx1"/>
                    </a:solidFill>
                  </a:rPr>
                  <a:t>(2)</a:t>
                </a:r>
                <a:endParaRPr lang="ko-KR" altLang="en-US" sz="1400" b="0" dirty="0">
                  <a:solidFill>
                    <a:schemeClr val="tx1"/>
                  </a:solidFill>
                </a:endParaRPr>
              </a:p>
            </p:txBody>
          </p:sp>
          <p:sp>
            <p:nvSpPr>
              <p:cNvPr id="18" name="TextBox 17">
                <a:extLst>
                  <a:ext uri="{FF2B5EF4-FFF2-40B4-BE49-F238E27FC236}">
                    <a16:creationId xmlns="" xmlns:a16="http://schemas.microsoft.com/office/drawing/2014/main" id="{CCE02D04-5FB0-B44B-B45A-51E2B8666697}"/>
                  </a:ext>
                </a:extLst>
              </p:cNvPr>
              <p:cNvSpPr txBox="1"/>
              <p:nvPr/>
            </p:nvSpPr>
            <p:spPr>
              <a:xfrm>
                <a:off x="4501564" y="4729396"/>
                <a:ext cx="1052062" cy="49576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solidFill>
                  </a:rPr>
                  <a:t>hidden</a:t>
                </a:r>
              </a:p>
              <a:p>
                <a:r>
                  <a:rPr lang="en-US" altLang="ko-KR" sz="1400" b="0" dirty="0">
                    <a:solidFill>
                      <a:schemeClr val="tx1"/>
                    </a:solidFill>
                  </a:rPr>
                  <a:t>(2 sigmoid)</a:t>
                </a:r>
                <a:endParaRPr lang="ko-KR" altLang="en-US" sz="1400" b="0" dirty="0">
                  <a:solidFill>
                    <a:schemeClr val="tx1"/>
                  </a:solidFill>
                </a:endParaRPr>
              </a:p>
            </p:txBody>
          </p:sp>
          <p:sp>
            <p:nvSpPr>
              <p:cNvPr id="19" name="TextBox 18">
                <a:extLst>
                  <a:ext uri="{FF2B5EF4-FFF2-40B4-BE49-F238E27FC236}">
                    <a16:creationId xmlns="" xmlns:a16="http://schemas.microsoft.com/office/drawing/2014/main" id="{CCE02D04-5FB0-B44B-B45A-51E2B8666697}"/>
                  </a:ext>
                </a:extLst>
              </p:cNvPr>
              <p:cNvSpPr txBox="1"/>
              <p:nvPr/>
            </p:nvSpPr>
            <p:spPr>
              <a:xfrm>
                <a:off x="7399684" y="4729396"/>
                <a:ext cx="1052062" cy="49576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solidFill>
                  </a:rPr>
                  <a:t>output</a:t>
                </a:r>
              </a:p>
              <a:p>
                <a:r>
                  <a:rPr lang="en-US" altLang="ko-KR" sz="1400" b="0" dirty="0">
                    <a:solidFill>
                      <a:schemeClr val="tx1"/>
                    </a:solidFill>
                  </a:rPr>
                  <a:t>(1 sigmoid)</a:t>
                </a:r>
                <a:endParaRPr lang="ko-KR" altLang="en-US" sz="1400" b="0" dirty="0">
                  <a:solidFill>
                    <a:schemeClr val="tx1"/>
                  </a:solidFill>
                </a:endParaRPr>
              </a:p>
            </p:txBody>
          </p:sp>
        </p:grpSp>
        <p:sp>
          <p:nvSpPr>
            <p:cNvPr id="20" name="직사각형 19"/>
            <p:cNvSpPr/>
            <p:nvPr/>
          </p:nvSpPr>
          <p:spPr>
            <a:xfrm>
              <a:off x="595809" y="2624122"/>
              <a:ext cx="8820099" cy="305715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 xmlns:a16="http://schemas.microsoft.com/office/drawing/2014/main" id="{5F1DAC8A-7300-B149-98AB-01ECF5F7A0F5}"/>
                </a:ext>
              </a:extLst>
            </p:cNvPr>
            <p:cNvSpPr txBox="1"/>
            <p:nvPr/>
          </p:nvSpPr>
          <p:spPr>
            <a:xfrm>
              <a:off x="3311583" y="2473151"/>
              <a:ext cx="3062057" cy="307777"/>
            </a:xfrm>
            <a:prstGeom prst="rect">
              <a:avLst/>
            </a:prstGeom>
            <a:solidFill>
              <a:schemeClr val="bg1"/>
            </a:solidFill>
          </p:spPr>
          <p:txBody>
            <a:bodyPr wrap="none" rtlCol="0">
              <a:spAutoFit/>
            </a:bodyPr>
            <a:lstStyle>
              <a:defPPr>
                <a:defRPr lang="en-US"/>
              </a:defPPr>
              <a:lvl1pPr>
                <a:defRPr kumimoji="1" sz="1300">
                  <a:latin typeface="SamsungOne 400" panose="020B0503030303020204" pitchFamily="34" charset="0"/>
                  <a:ea typeface="SamsungOne 400" panose="020B0503030303020204" pitchFamily="34" charset="0"/>
                </a:defRPr>
              </a:lvl1pPr>
            </a:lstStyle>
            <a:p>
              <a:pPr algn="ctr"/>
              <a:r>
                <a:rPr lang="en-US" altLang="ko-KR" sz="1400" b="1" dirty="0"/>
                <a:t>Perceptron to Multilayer Perceptron</a:t>
              </a:r>
              <a:endParaRPr lang="ko-KR" altLang="en-US" sz="1400" b="1" dirty="0"/>
            </a:p>
          </p:txBody>
        </p:sp>
      </p:grpSp>
    </p:spTree>
    <p:extLst>
      <p:ext uri="{BB962C8B-B14F-4D97-AF65-F5344CB8AC3E}">
        <p14:creationId xmlns:p14="http://schemas.microsoft.com/office/powerpoint/2010/main" val="1664823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 </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3" name="직사각형 22">
            <a:extLst>
              <a:ext uri="{FF2B5EF4-FFF2-40B4-BE49-F238E27FC236}">
                <a16:creationId xmlns="" xmlns:a16="http://schemas.microsoft.com/office/drawing/2014/main" id="{BA02F485-2DB4-45B0-A492-64E6BC4EC7E8}"/>
              </a:ext>
            </a:extLst>
          </p:cNvPr>
          <p:cNvSpPr/>
          <p:nvPr/>
        </p:nvSpPr>
        <p:spPr>
          <a:xfrm>
            <a:off x="702939" y="1806769"/>
            <a:ext cx="8641085" cy="8043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24" name="직사각형 23">
            <a:extLst>
              <a:ext uri="{FF2B5EF4-FFF2-40B4-BE49-F238E27FC236}">
                <a16:creationId xmlns="" xmlns:a16="http://schemas.microsoft.com/office/drawing/2014/main" id="{E9FAE8ED-5249-4927-927A-E2075E174564}"/>
              </a:ext>
            </a:extLst>
          </p:cNvPr>
          <p:cNvSpPr/>
          <p:nvPr/>
        </p:nvSpPr>
        <p:spPr>
          <a:xfrm>
            <a:off x="882961" y="1896651"/>
            <a:ext cx="7884876" cy="678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Solving the XOR with 2 </a:t>
            </a:r>
            <a:r>
              <a:rPr lang="en-US" altLang="ko-KR" sz="1400" dirty="0" err="1">
                <a:solidFill>
                  <a:prstClr val="black">
                    <a:lumMod val="85000"/>
                    <a:lumOff val="15000"/>
                  </a:prstClr>
                </a:solidFill>
                <a:latin typeface="SamsungOne 400" panose="020B0503030303020204" pitchFamily="34" charset="0"/>
                <a:ea typeface="SamsungOne 400" panose="020B0503030303020204" pitchFamily="34" charset="0"/>
              </a:rPr>
              <a:t>perceptrons</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perceptron ① and perceptron ② are both +1, the unit is ● . If not, ◻︎.</a:t>
            </a:r>
          </a:p>
        </p:txBody>
      </p:sp>
      <p:sp>
        <p:nvSpPr>
          <p:cNvPr id="25" name="TextBox 24">
            <a:extLst>
              <a:ext uri="{FF2B5EF4-FFF2-40B4-BE49-F238E27FC236}">
                <a16:creationId xmlns="" xmlns:a16="http://schemas.microsoft.com/office/drawing/2014/main" id="{3C869823-B413-49F7-A792-1AF27FC585A7}"/>
              </a:ext>
            </a:extLst>
          </p:cNvPr>
          <p:cNvSpPr txBox="1"/>
          <p:nvPr/>
        </p:nvSpPr>
        <p:spPr>
          <a:xfrm>
            <a:off x="3666977" y="5402008"/>
            <a:ext cx="2489784"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Solution for the XOR problem</a:t>
            </a:r>
          </a:p>
        </p:txBody>
      </p:sp>
      <p:grpSp>
        <p:nvGrpSpPr>
          <p:cNvPr id="26" name="그룹 25">
            <a:extLst>
              <a:ext uri="{FF2B5EF4-FFF2-40B4-BE49-F238E27FC236}">
                <a16:creationId xmlns="" xmlns:a16="http://schemas.microsoft.com/office/drawing/2014/main" id="{80C09952-97B1-48F0-9372-C9F0274E854F}"/>
              </a:ext>
            </a:extLst>
          </p:cNvPr>
          <p:cNvGrpSpPr/>
          <p:nvPr/>
        </p:nvGrpSpPr>
        <p:grpSpPr>
          <a:xfrm>
            <a:off x="704095" y="2797519"/>
            <a:ext cx="8459784" cy="2366235"/>
            <a:chOff x="704095" y="2682945"/>
            <a:chExt cx="8459784" cy="2366235"/>
          </a:xfrm>
        </p:grpSpPr>
        <p:sp>
          <p:nvSpPr>
            <p:cNvPr id="30" name="TextBox 29">
              <a:extLst>
                <a:ext uri="{FF2B5EF4-FFF2-40B4-BE49-F238E27FC236}">
                  <a16:creationId xmlns="" xmlns:a16="http://schemas.microsoft.com/office/drawing/2014/main" id="{3F9276D7-46AB-47A2-B440-E6C691D195B8}"/>
                </a:ext>
              </a:extLst>
            </p:cNvPr>
            <p:cNvSpPr txBox="1"/>
            <p:nvPr/>
          </p:nvSpPr>
          <p:spPr>
            <a:xfrm>
              <a:off x="1321158" y="4649070"/>
              <a:ext cx="2151128" cy="400110"/>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 Separating the plane </a:t>
              </a:r>
              <a:br>
                <a:rPr lang="en-US" altLang="ko-KR" sz="1300" dirty="0"/>
              </a:br>
              <a:r>
                <a:rPr lang="en-US" altLang="ko-KR" sz="1300" dirty="0"/>
                <a:t>by two </a:t>
              </a:r>
              <a:r>
                <a:rPr lang="en-US" altLang="ko-KR" sz="1300" dirty="0" err="1"/>
                <a:t>perceptrons</a:t>
              </a:r>
              <a:endParaRPr lang="en-US" altLang="ko-KR" sz="1300" dirty="0"/>
            </a:p>
          </p:txBody>
        </p:sp>
        <p:grpSp>
          <p:nvGrpSpPr>
            <p:cNvPr id="31" name="그룹 30">
              <a:extLst>
                <a:ext uri="{FF2B5EF4-FFF2-40B4-BE49-F238E27FC236}">
                  <a16:creationId xmlns="" xmlns:a16="http://schemas.microsoft.com/office/drawing/2014/main" id="{0147C00E-9946-44EE-A65D-D12622545A49}"/>
                </a:ext>
              </a:extLst>
            </p:cNvPr>
            <p:cNvGrpSpPr/>
            <p:nvPr/>
          </p:nvGrpSpPr>
          <p:grpSpPr>
            <a:xfrm>
              <a:off x="3596760" y="3200729"/>
              <a:ext cx="2805554" cy="1294984"/>
              <a:chOff x="2181580" y="2967843"/>
              <a:chExt cx="4027226" cy="1858882"/>
            </a:xfrm>
          </p:grpSpPr>
          <p:grpSp>
            <p:nvGrpSpPr>
              <p:cNvPr id="73" name="그룹 72">
                <a:extLst>
                  <a:ext uri="{FF2B5EF4-FFF2-40B4-BE49-F238E27FC236}">
                    <a16:creationId xmlns="" xmlns:a16="http://schemas.microsoft.com/office/drawing/2014/main" id="{D8C72631-1F5E-45C1-9598-8D640A3E1030}"/>
                  </a:ext>
                </a:extLst>
              </p:cNvPr>
              <p:cNvGrpSpPr/>
              <p:nvPr/>
            </p:nvGrpSpPr>
            <p:grpSpPr>
              <a:xfrm>
                <a:off x="3038693" y="3031740"/>
                <a:ext cx="2844316" cy="1730353"/>
                <a:chOff x="954968" y="3031740"/>
                <a:chExt cx="2844316" cy="1730353"/>
              </a:xfrm>
            </p:grpSpPr>
            <p:cxnSp>
              <p:nvCxnSpPr>
                <p:cNvPr id="81" name="직선 연결선 80">
                  <a:extLst>
                    <a:ext uri="{FF2B5EF4-FFF2-40B4-BE49-F238E27FC236}">
                      <a16:creationId xmlns="" xmlns:a16="http://schemas.microsoft.com/office/drawing/2014/main" id="{313D9DA3-EF1A-4B7E-BA26-F9C96B97A8C2}"/>
                    </a:ext>
                  </a:extLst>
                </p:cNvPr>
                <p:cNvCxnSpPr/>
                <p:nvPr/>
              </p:nvCxnSpPr>
              <p:spPr>
                <a:xfrm>
                  <a:off x="954968" y="3908994"/>
                  <a:ext cx="284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 xmlns:a16="http://schemas.microsoft.com/office/drawing/2014/main" id="{EF81D501-70FF-43D3-B348-D734F4024A1F}"/>
                    </a:ext>
                  </a:extLst>
                </p:cNvPr>
                <p:cNvCxnSpPr>
                  <a:stCxn id="86" idx="2"/>
                </p:cNvCxnSpPr>
                <p:nvPr/>
              </p:nvCxnSpPr>
              <p:spPr>
                <a:xfrm flipH="1">
                  <a:off x="954968" y="3121740"/>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 xmlns:a16="http://schemas.microsoft.com/office/drawing/2014/main" id="{5FB74102-8C47-4475-9DDE-D62E6F6D483C}"/>
                    </a:ext>
                  </a:extLst>
                </p:cNvPr>
                <p:cNvCxnSpPr>
                  <a:cxnSpLocks/>
                  <a:stCxn id="88" idx="2"/>
                </p:cNvCxnSpPr>
                <p:nvPr/>
              </p:nvCxnSpPr>
              <p:spPr>
                <a:xfrm flipH="1">
                  <a:off x="954968" y="4672098"/>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 xmlns:a16="http://schemas.microsoft.com/office/drawing/2014/main" id="{1B14EC4A-B1BA-4388-B7F8-25DB7FAF8103}"/>
                    </a:ext>
                  </a:extLst>
                </p:cNvPr>
                <p:cNvCxnSpPr>
                  <a:stCxn id="86" idx="6"/>
                  <a:endCxn id="89" idx="2"/>
                </p:cNvCxnSpPr>
                <p:nvPr/>
              </p:nvCxnSpPr>
              <p:spPr>
                <a:xfrm>
                  <a:off x="1586792" y="3121740"/>
                  <a:ext cx="1422692" cy="787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 xmlns:a16="http://schemas.microsoft.com/office/drawing/2014/main" id="{DB841624-6590-4AC6-99F5-BE1C77541DB9}"/>
                    </a:ext>
                  </a:extLst>
                </p:cNvPr>
                <p:cNvCxnSpPr>
                  <a:cxnSpLocks/>
                  <a:stCxn id="88" idx="6"/>
                  <a:endCxn id="89" idx="2"/>
                </p:cNvCxnSpPr>
                <p:nvPr/>
              </p:nvCxnSpPr>
              <p:spPr>
                <a:xfrm flipV="1">
                  <a:off x="1586792" y="3908995"/>
                  <a:ext cx="1422692" cy="763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타원 85">
                  <a:extLst>
                    <a:ext uri="{FF2B5EF4-FFF2-40B4-BE49-F238E27FC236}">
                      <a16:creationId xmlns="" xmlns:a16="http://schemas.microsoft.com/office/drawing/2014/main" id="{64DBDC66-8B1E-4CAA-A1E6-5DD184FA10DA}"/>
                    </a:ext>
                  </a:extLst>
                </p:cNvPr>
                <p:cNvSpPr/>
                <p:nvPr/>
              </p:nvSpPr>
              <p:spPr>
                <a:xfrm>
                  <a:off x="1406792" y="3031740"/>
                  <a:ext cx="179999" cy="1799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a:extLst>
                    <a:ext uri="{FF2B5EF4-FFF2-40B4-BE49-F238E27FC236}">
                      <a16:creationId xmlns="" xmlns:a16="http://schemas.microsoft.com/office/drawing/2014/main" id="{209C5B3B-689E-4CBC-9916-45D659700123}"/>
                    </a:ext>
                  </a:extLst>
                </p:cNvPr>
                <p:cNvSpPr/>
                <p:nvPr/>
              </p:nvSpPr>
              <p:spPr>
                <a:xfrm>
                  <a:off x="1406792" y="38189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a:extLst>
                    <a:ext uri="{FF2B5EF4-FFF2-40B4-BE49-F238E27FC236}">
                      <a16:creationId xmlns="" xmlns:a16="http://schemas.microsoft.com/office/drawing/2014/main" id="{FDB8123F-C9E2-427C-99B9-0ADFF1C19ECD}"/>
                    </a:ext>
                  </a:extLst>
                </p:cNvPr>
                <p:cNvSpPr/>
                <p:nvPr/>
              </p:nvSpPr>
              <p:spPr>
                <a:xfrm>
                  <a:off x="1406792" y="4582094"/>
                  <a:ext cx="179999"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a:extLst>
                    <a:ext uri="{FF2B5EF4-FFF2-40B4-BE49-F238E27FC236}">
                      <a16:creationId xmlns="" xmlns:a16="http://schemas.microsoft.com/office/drawing/2014/main" id="{3FC0A224-A11C-41FB-9708-EB75B05047EA}"/>
                    </a:ext>
                  </a:extLst>
                </p:cNvPr>
                <p:cNvSpPr/>
                <p:nvPr/>
              </p:nvSpPr>
              <p:spPr>
                <a:xfrm>
                  <a:off x="3009483" y="3746994"/>
                  <a:ext cx="324000" cy="324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 xmlns:a16="http://schemas.microsoft.com/office/drawing/2014/main" id="{F0D5F20C-CED5-4F63-9264-9636DCCA626E}"/>
                      </a:ext>
                    </a:extLst>
                  </p:cNvPr>
                  <p:cNvSpPr txBox="1"/>
                  <p:nvPr/>
                </p:nvSpPr>
                <p:spPr>
                  <a:xfrm>
                    <a:off x="2181580" y="2967843"/>
                    <a:ext cx="76711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21" name="TextBox 20">
                    <a:extLst>
                      <a:ext uri="{FF2B5EF4-FFF2-40B4-BE49-F238E27FC236}">
                        <a16:creationId xmlns:a16="http://schemas.microsoft.com/office/drawing/2014/main" id="{F0D5F20C-CED5-4F63-9264-9636DCCA626E}"/>
                      </a:ext>
                    </a:extLst>
                  </p:cNvPr>
                  <p:cNvSpPr txBox="1">
                    <a:spLocks noRot="1" noChangeAspect="1" noMove="1" noResize="1" noEditPoints="1" noAdjustHandles="1" noChangeArrowheads="1" noChangeShapeType="1" noTextEdit="1"/>
                  </p:cNvSpPr>
                  <p:nvPr/>
                </p:nvSpPr>
                <p:spPr>
                  <a:xfrm>
                    <a:off x="2181580" y="2967843"/>
                    <a:ext cx="767115" cy="309259"/>
                  </a:xfrm>
                  <a:prstGeom prst="rect">
                    <a:avLst/>
                  </a:prstGeom>
                  <a:blipFill>
                    <a:blip r:embed="rId4"/>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 xmlns:a16="http://schemas.microsoft.com/office/drawing/2014/main" id="{44F0A3CF-18B1-4990-A7F3-6D2582166240}"/>
                      </a:ext>
                    </a:extLst>
                  </p:cNvPr>
                  <p:cNvSpPr txBox="1"/>
                  <p:nvPr/>
                </p:nvSpPr>
                <p:spPr>
                  <a:xfrm>
                    <a:off x="2439989" y="3750953"/>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22" name="TextBox 21">
                    <a:extLst>
                      <a:ext uri="{FF2B5EF4-FFF2-40B4-BE49-F238E27FC236}">
                        <a16:creationId xmlns:a16="http://schemas.microsoft.com/office/drawing/2014/main" id="{44F0A3CF-18B1-4990-A7F3-6D2582166240}"/>
                      </a:ext>
                    </a:extLst>
                  </p:cNvPr>
                  <p:cNvSpPr txBox="1">
                    <a:spLocks noRot="1" noChangeAspect="1" noMove="1" noResize="1" noEditPoints="1" noAdjustHandles="1" noChangeArrowheads="1" noChangeShapeType="1" noTextEdit="1"/>
                  </p:cNvSpPr>
                  <p:nvPr/>
                </p:nvSpPr>
                <p:spPr>
                  <a:xfrm>
                    <a:off x="2439989" y="3750953"/>
                    <a:ext cx="508704" cy="3092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 xmlns:a16="http://schemas.microsoft.com/office/drawing/2014/main" id="{C96E8667-51A8-4B5B-89D8-AF83EE7EA012}"/>
                      </a:ext>
                    </a:extLst>
                  </p:cNvPr>
                  <p:cNvSpPr txBox="1"/>
                  <p:nvPr/>
                </p:nvSpPr>
                <p:spPr>
                  <a:xfrm>
                    <a:off x="2439989" y="4517466"/>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23" name="TextBox 22">
                    <a:extLst>
                      <a:ext uri="{FF2B5EF4-FFF2-40B4-BE49-F238E27FC236}">
                        <a16:creationId xmlns:a16="http://schemas.microsoft.com/office/drawing/2014/main" id="{C96E8667-51A8-4B5B-89D8-AF83EE7EA012}"/>
                      </a:ext>
                    </a:extLst>
                  </p:cNvPr>
                  <p:cNvSpPr txBox="1">
                    <a:spLocks noRot="1" noChangeAspect="1" noMove="1" noResize="1" noEditPoints="1" noAdjustHandles="1" noChangeArrowheads="1" noChangeShapeType="1" noTextEdit="1"/>
                  </p:cNvSpPr>
                  <p:nvPr/>
                </p:nvSpPr>
                <p:spPr>
                  <a:xfrm>
                    <a:off x="2439989" y="4517466"/>
                    <a:ext cx="508704" cy="309259"/>
                  </a:xfrm>
                  <a:prstGeom prst="rect">
                    <a:avLst/>
                  </a:prstGeom>
                  <a:blipFill>
                    <a:blip r:embed="rId6"/>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 xmlns:a16="http://schemas.microsoft.com/office/drawing/2014/main" id="{13B8C7F7-AC38-48B3-B505-C8ED6350667B}"/>
                      </a:ext>
                    </a:extLst>
                  </p:cNvPr>
                  <p:cNvSpPr txBox="1"/>
                  <p:nvPr/>
                </p:nvSpPr>
                <p:spPr>
                  <a:xfrm>
                    <a:off x="5919203" y="3750953"/>
                    <a:ext cx="289603"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chemeClr val="tx1"/>
                                  </a:solidFill>
                                  <a:latin typeface="Cambria Math" panose="02040503050406030204" pitchFamily="18" charset="0"/>
                                </a:rPr>
                              </m:ctrlPr>
                            </m:sSubPr>
                            <m:e>
                              <m:r>
                                <a:rPr lang="en-US" altLang="ko-KR" sz="1400" b="0" i="1" dirty="0" smtClean="0">
                                  <a:solidFill>
                                    <a:schemeClr val="tx1"/>
                                  </a:solidFill>
                                  <a:latin typeface="Cambria Math" panose="02040503050406030204" pitchFamily="18" charset="0"/>
                                </a:rPr>
                                <m:t>𝑧</m:t>
                              </m:r>
                            </m:e>
                            <m:sub>
                              <m:r>
                                <a:rPr lang="en-US" altLang="ko-KR" sz="1400" dirty="0">
                                  <a:solidFill>
                                    <a:schemeClr val="tx1"/>
                                  </a:solidFill>
                                  <a:latin typeface="Cambria Math" panose="02040503050406030204" pitchFamily="18" charset="0"/>
                                </a:rPr>
                                <m:t>1</m:t>
                              </m:r>
                            </m:sub>
                          </m:sSub>
                        </m:oMath>
                      </m:oMathPara>
                    </a14:m>
                    <a:endParaRPr lang="ko-KR" altLang="en-US" sz="1400" dirty="0">
                      <a:solidFill>
                        <a:schemeClr val="tx1"/>
                      </a:solidFill>
                    </a:endParaRPr>
                  </a:p>
                </p:txBody>
              </p:sp>
            </mc:Choice>
            <mc:Fallback xmlns="">
              <p:sp>
                <p:nvSpPr>
                  <p:cNvPr id="25" name="TextBox 24">
                    <a:extLst>
                      <a:ext uri="{FF2B5EF4-FFF2-40B4-BE49-F238E27FC236}">
                        <a16:creationId xmlns:a16="http://schemas.microsoft.com/office/drawing/2014/main" id="{13B8C7F7-AC38-48B3-B505-C8ED6350667B}"/>
                      </a:ext>
                    </a:extLst>
                  </p:cNvPr>
                  <p:cNvSpPr txBox="1">
                    <a:spLocks noRot="1" noChangeAspect="1" noMove="1" noResize="1" noEditPoints="1" noAdjustHandles="1" noChangeArrowheads="1" noChangeShapeType="1" noTextEdit="1"/>
                  </p:cNvSpPr>
                  <p:nvPr/>
                </p:nvSpPr>
                <p:spPr>
                  <a:xfrm>
                    <a:off x="5919203" y="3750953"/>
                    <a:ext cx="289603" cy="309259"/>
                  </a:xfrm>
                  <a:prstGeom prst="rect">
                    <a:avLst/>
                  </a:prstGeom>
                  <a:blipFill>
                    <a:blip r:embed="rId7"/>
                    <a:stretch>
                      <a:fillRect/>
                    </a:stretch>
                  </a:blipFill>
                </p:spPr>
                <p:txBody>
                  <a:bodyPr/>
                  <a:lstStyle/>
                  <a:p>
                    <a:r>
                      <a:rPr lang="ko-KR" altLang="en-US">
                        <a:noFill/>
                      </a:rPr>
                      <a:t> </a:t>
                    </a:r>
                  </a:p>
                </p:txBody>
              </p:sp>
            </mc:Fallback>
          </mc:AlternateContent>
          <p:sp>
            <p:nvSpPr>
              <p:cNvPr id="78" name="TextBox 77">
                <a:extLst>
                  <a:ext uri="{FF2B5EF4-FFF2-40B4-BE49-F238E27FC236}">
                    <a16:creationId xmlns="" xmlns:a16="http://schemas.microsoft.com/office/drawing/2014/main" id="{B11D22E1-AA41-4DEF-92B3-B75971D3407A}"/>
                  </a:ext>
                </a:extLst>
              </p:cNvPr>
              <p:cNvSpPr txBox="1"/>
              <p:nvPr/>
            </p:nvSpPr>
            <p:spPr>
              <a:xfrm>
                <a:off x="4145490" y="333832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79" name="TextBox 78">
                <a:extLst>
                  <a:ext uri="{FF2B5EF4-FFF2-40B4-BE49-F238E27FC236}">
                    <a16:creationId xmlns="" xmlns:a16="http://schemas.microsoft.com/office/drawing/2014/main" id="{F2CB48CC-7416-4276-B58F-E126463B43A1}"/>
                  </a:ext>
                </a:extLst>
              </p:cNvPr>
              <p:cNvSpPr txBox="1"/>
              <p:nvPr/>
            </p:nvSpPr>
            <p:spPr>
              <a:xfrm>
                <a:off x="4145490" y="3755964"/>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80" name="TextBox 79">
                <a:extLst>
                  <a:ext uri="{FF2B5EF4-FFF2-40B4-BE49-F238E27FC236}">
                    <a16:creationId xmlns="" xmlns:a16="http://schemas.microsoft.com/office/drawing/2014/main" id="{C98004D3-479A-440F-B1CB-9B9D4005D479}"/>
                  </a:ext>
                </a:extLst>
              </p:cNvPr>
              <p:cNvSpPr txBox="1"/>
              <p:nvPr/>
            </p:nvSpPr>
            <p:spPr>
              <a:xfrm>
                <a:off x="4145490" y="420737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grpSp>
        <p:sp>
          <p:nvSpPr>
            <p:cNvPr id="32" name="TextBox 31">
              <a:extLst>
                <a:ext uri="{FF2B5EF4-FFF2-40B4-BE49-F238E27FC236}">
                  <a16:creationId xmlns="" xmlns:a16="http://schemas.microsoft.com/office/drawing/2014/main" id="{4DCE1E3A-C490-4296-95EE-72DB5382DCE8}"/>
                </a:ext>
              </a:extLst>
            </p:cNvPr>
            <p:cNvSpPr txBox="1"/>
            <p:nvPr/>
          </p:nvSpPr>
          <p:spPr>
            <a:xfrm>
              <a:off x="5512107" y="4648101"/>
              <a:ext cx="1444306"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(b) Two </a:t>
              </a:r>
              <a:r>
                <a:rPr lang="en-US" altLang="ko-KR" sz="1300" dirty="0" err="1"/>
                <a:t>perceptrons</a:t>
              </a:r>
              <a:endParaRPr lang="en-US" altLang="ko-KR" sz="1300" dirty="0"/>
            </a:p>
          </p:txBody>
        </p:sp>
        <p:grpSp>
          <p:nvGrpSpPr>
            <p:cNvPr id="33" name="그룹 32">
              <a:extLst>
                <a:ext uri="{FF2B5EF4-FFF2-40B4-BE49-F238E27FC236}">
                  <a16:creationId xmlns="" xmlns:a16="http://schemas.microsoft.com/office/drawing/2014/main" id="{C48BF0E6-9E2C-45CF-8F54-1F4E5F962673}"/>
                </a:ext>
              </a:extLst>
            </p:cNvPr>
            <p:cNvGrpSpPr/>
            <p:nvPr/>
          </p:nvGrpSpPr>
          <p:grpSpPr>
            <a:xfrm>
              <a:off x="6402315" y="3200729"/>
              <a:ext cx="2761564" cy="1294984"/>
              <a:chOff x="2181580" y="2967843"/>
              <a:chExt cx="3964081" cy="1858882"/>
            </a:xfrm>
          </p:grpSpPr>
          <p:grpSp>
            <p:nvGrpSpPr>
              <p:cNvPr id="56" name="그룹 55">
                <a:extLst>
                  <a:ext uri="{FF2B5EF4-FFF2-40B4-BE49-F238E27FC236}">
                    <a16:creationId xmlns="" xmlns:a16="http://schemas.microsoft.com/office/drawing/2014/main" id="{6FDB2FF2-7743-4C11-9C3D-02CFDB599CB5}"/>
                  </a:ext>
                </a:extLst>
              </p:cNvPr>
              <p:cNvGrpSpPr/>
              <p:nvPr/>
            </p:nvGrpSpPr>
            <p:grpSpPr>
              <a:xfrm>
                <a:off x="3038693" y="3031740"/>
                <a:ext cx="2844316" cy="1730353"/>
                <a:chOff x="954968" y="3031740"/>
                <a:chExt cx="2844316" cy="1730353"/>
              </a:xfrm>
            </p:grpSpPr>
            <p:cxnSp>
              <p:nvCxnSpPr>
                <p:cNvPr id="64" name="직선 연결선 63">
                  <a:extLst>
                    <a:ext uri="{FF2B5EF4-FFF2-40B4-BE49-F238E27FC236}">
                      <a16:creationId xmlns="" xmlns:a16="http://schemas.microsoft.com/office/drawing/2014/main" id="{B57FE876-D9D5-4BF4-898C-97476AE1097F}"/>
                    </a:ext>
                  </a:extLst>
                </p:cNvPr>
                <p:cNvCxnSpPr/>
                <p:nvPr/>
              </p:nvCxnSpPr>
              <p:spPr>
                <a:xfrm>
                  <a:off x="954968" y="3908994"/>
                  <a:ext cx="284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 xmlns:a16="http://schemas.microsoft.com/office/drawing/2014/main" id="{D6B9AE16-CAAB-43AF-90CC-BF13431F8CE3}"/>
                    </a:ext>
                  </a:extLst>
                </p:cNvPr>
                <p:cNvCxnSpPr>
                  <a:stCxn id="69" idx="2"/>
                </p:cNvCxnSpPr>
                <p:nvPr/>
              </p:nvCxnSpPr>
              <p:spPr>
                <a:xfrm flipH="1">
                  <a:off x="954968" y="3121740"/>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 xmlns:a16="http://schemas.microsoft.com/office/drawing/2014/main" id="{C577640C-C41B-4F02-A985-6F2AD1EA376C}"/>
                    </a:ext>
                  </a:extLst>
                </p:cNvPr>
                <p:cNvCxnSpPr>
                  <a:cxnSpLocks/>
                  <a:stCxn id="71" idx="2"/>
                </p:cNvCxnSpPr>
                <p:nvPr/>
              </p:nvCxnSpPr>
              <p:spPr>
                <a:xfrm flipH="1">
                  <a:off x="954968" y="4672098"/>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743358A9-1F3D-425B-9784-443A2CCFABFC}"/>
                    </a:ext>
                  </a:extLst>
                </p:cNvPr>
                <p:cNvCxnSpPr>
                  <a:stCxn id="69" idx="6"/>
                  <a:endCxn id="72" idx="2"/>
                </p:cNvCxnSpPr>
                <p:nvPr/>
              </p:nvCxnSpPr>
              <p:spPr>
                <a:xfrm>
                  <a:off x="1586792" y="3121740"/>
                  <a:ext cx="1422692" cy="787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 xmlns:a16="http://schemas.microsoft.com/office/drawing/2014/main" id="{004C4A24-9E9B-4FC4-B594-7DA954C1CC06}"/>
                    </a:ext>
                  </a:extLst>
                </p:cNvPr>
                <p:cNvCxnSpPr>
                  <a:cxnSpLocks/>
                  <a:stCxn id="71" idx="6"/>
                  <a:endCxn id="72" idx="2"/>
                </p:cNvCxnSpPr>
                <p:nvPr/>
              </p:nvCxnSpPr>
              <p:spPr>
                <a:xfrm flipV="1">
                  <a:off x="1586792" y="3908995"/>
                  <a:ext cx="1422692" cy="763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 xmlns:a16="http://schemas.microsoft.com/office/drawing/2014/main" id="{5166B8FE-3416-4120-AF67-75D1B0FFD67F}"/>
                    </a:ext>
                  </a:extLst>
                </p:cNvPr>
                <p:cNvSpPr/>
                <p:nvPr/>
              </p:nvSpPr>
              <p:spPr>
                <a:xfrm>
                  <a:off x="1406792" y="3031740"/>
                  <a:ext cx="179999" cy="1799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 xmlns:a16="http://schemas.microsoft.com/office/drawing/2014/main" id="{FCF39FE9-B196-4B88-84A8-485CD2DA7238}"/>
                    </a:ext>
                  </a:extLst>
                </p:cNvPr>
                <p:cNvSpPr/>
                <p:nvPr/>
              </p:nvSpPr>
              <p:spPr>
                <a:xfrm>
                  <a:off x="1406792" y="38189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 xmlns:a16="http://schemas.microsoft.com/office/drawing/2014/main" id="{8A1E370F-71E3-4F5F-B5FC-09332BC59DB3}"/>
                    </a:ext>
                  </a:extLst>
                </p:cNvPr>
                <p:cNvSpPr/>
                <p:nvPr/>
              </p:nvSpPr>
              <p:spPr>
                <a:xfrm>
                  <a:off x="1406792" y="4582094"/>
                  <a:ext cx="179999"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 xmlns:a16="http://schemas.microsoft.com/office/drawing/2014/main" id="{091FF8CA-88EB-4684-801A-21C98B1D3E17}"/>
                    </a:ext>
                  </a:extLst>
                </p:cNvPr>
                <p:cNvSpPr/>
                <p:nvPr/>
              </p:nvSpPr>
              <p:spPr>
                <a:xfrm>
                  <a:off x="3009483" y="3746994"/>
                  <a:ext cx="324000" cy="324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 xmlns:a16="http://schemas.microsoft.com/office/drawing/2014/main" id="{215D7232-2E06-4F1A-89CF-DBDDC51A79C1}"/>
                      </a:ext>
                    </a:extLst>
                  </p:cNvPr>
                  <p:cNvSpPr txBox="1"/>
                  <p:nvPr/>
                </p:nvSpPr>
                <p:spPr>
                  <a:xfrm>
                    <a:off x="2181580" y="2967843"/>
                    <a:ext cx="76711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58" name="TextBox 57">
                    <a:extLst>
                      <a:ext uri="{FF2B5EF4-FFF2-40B4-BE49-F238E27FC236}">
                        <a16:creationId xmlns:a16="http://schemas.microsoft.com/office/drawing/2014/main" id="{215D7232-2E06-4F1A-89CF-DBDDC51A79C1}"/>
                      </a:ext>
                    </a:extLst>
                  </p:cNvPr>
                  <p:cNvSpPr txBox="1">
                    <a:spLocks noRot="1" noChangeAspect="1" noMove="1" noResize="1" noEditPoints="1" noAdjustHandles="1" noChangeArrowheads="1" noChangeShapeType="1" noTextEdit="1"/>
                  </p:cNvSpPr>
                  <p:nvPr/>
                </p:nvSpPr>
                <p:spPr>
                  <a:xfrm>
                    <a:off x="2181580" y="2967843"/>
                    <a:ext cx="767115" cy="309259"/>
                  </a:xfrm>
                  <a:prstGeom prst="rect">
                    <a:avLst/>
                  </a:prstGeom>
                  <a:blipFill>
                    <a:blip r:embed="rId8"/>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0BD62CD7-B076-4BBB-808F-31DC8B603027}"/>
                      </a:ext>
                    </a:extLst>
                  </p:cNvPr>
                  <p:cNvSpPr txBox="1"/>
                  <p:nvPr/>
                </p:nvSpPr>
                <p:spPr>
                  <a:xfrm>
                    <a:off x="2439989" y="3750953"/>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59" name="TextBox 58">
                    <a:extLst>
                      <a:ext uri="{FF2B5EF4-FFF2-40B4-BE49-F238E27FC236}">
                        <a16:creationId xmlns:a16="http://schemas.microsoft.com/office/drawing/2014/main" id="{0BD62CD7-B076-4BBB-808F-31DC8B603027}"/>
                      </a:ext>
                    </a:extLst>
                  </p:cNvPr>
                  <p:cNvSpPr txBox="1">
                    <a:spLocks noRot="1" noChangeAspect="1" noMove="1" noResize="1" noEditPoints="1" noAdjustHandles="1" noChangeArrowheads="1" noChangeShapeType="1" noTextEdit="1"/>
                  </p:cNvSpPr>
                  <p:nvPr/>
                </p:nvSpPr>
                <p:spPr>
                  <a:xfrm>
                    <a:off x="2439989" y="3750953"/>
                    <a:ext cx="508704" cy="309259"/>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 xmlns:a16="http://schemas.microsoft.com/office/drawing/2014/main" id="{305BB106-6FA1-45D5-BE48-B9137B22FCEA}"/>
                      </a:ext>
                    </a:extLst>
                  </p:cNvPr>
                  <p:cNvSpPr txBox="1"/>
                  <p:nvPr/>
                </p:nvSpPr>
                <p:spPr>
                  <a:xfrm>
                    <a:off x="2439989" y="4517466"/>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60" name="TextBox 59">
                    <a:extLst>
                      <a:ext uri="{FF2B5EF4-FFF2-40B4-BE49-F238E27FC236}">
                        <a16:creationId xmlns:a16="http://schemas.microsoft.com/office/drawing/2014/main" id="{305BB106-6FA1-45D5-BE48-B9137B22FCEA}"/>
                      </a:ext>
                    </a:extLst>
                  </p:cNvPr>
                  <p:cNvSpPr txBox="1">
                    <a:spLocks noRot="1" noChangeAspect="1" noMove="1" noResize="1" noEditPoints="1" noAdjustHandles="1" noChangeArrowheads="1" noChangeShapeType="1" noTextEdit="1"/>
                  </p:cNvSpPr>
                  <p:nvPr/>
                </p:nvSpPr>
                <p:spPr>
                  <a:xfrm>
                    <a:off x="2439989" y="4517466"/>
                    <a:ext cx="508704" cy="309259"/>
                  </a:xfrm>
                  <a:prstGeom prst="rect">
                    <a:avLst/>
                  </a:prstGeom>
                  <a:blipFill>
                    <a:blip r:embed="rId10"/>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 xmlns:a16="http://schemas.microsoft.com/office/drawing/2014/main" id="{8A4187B9-C2B5-4215-904F-C63B5125F58E}"/>
                      </a:ext>
                    </a:extLst>
                  </p:cNvPr>
                  <p:cNvSpPr txBox="1"/>
                  <p:nvPr/>
                </p:nvSpPr>
                <p:spPr>
                  <a:xfrm>
                    <a:off x="5919203" y="3750953"/>
                    <a:ext cx="226458"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chemeClr val="tx1"/>
                                  </a:solidFill>
                                  <a:latin typeface="Cambria Math" panose="02040503050406030204" pitchFamily="18" charset="0"/>
                                </a:rPr>
                              </m:ctrlPr>
                            </m:sSubPr>
                            <m:e>
                              <m:r>
                                <a:rPr lang="en-US" altLang="ko-KR" sz="1400" i="1" dirty="0">
                                  <a:solidFill>
                                    <a:schemeClr val="tx1"/>
                                  </a:solidFill>
                                  <a:latin typeface="Cambria Math" panose="02040503050406030204" pitchFamily="18" charset="0"/>
                                </a:rPr>
                                <m:t>𝑧</m:t>
                              </m:r>
                            </m:e>
                            <m:sub>
                              <m:r>
                                <a:rPr lang="en-US" altLang="ko-KR" sz="1400" b="0" i="0" dirty="0" smtClean="0">
                                  <a:solidFill>
                                    <a:schemeClr val="tx1"/>
                                  </a:solidFill>
                                  <a:latin typeface="Cambria Math" panose="02040503050406030204" pitchFamily="18" charset="0"/>
                                </a:rPr>
                                <m:t>2</m:t>
                              </m:r>
                            </m:sub>
                          </m:sSub>
                        </m:oMath>
                      </m:oMathPara>
                    </a14:m>
                    <a:endParaRPr lang="ko-KR" altLang="en-US" sz="1400" dirty="0">
                      <a:solidFill>
                        <a:schemeClr val="tx1"/>
                      </a:solidFill>
                    </a:endParaRPr>
                  </a:p>
                </p:txBody>
              </p:sp>
            </mc:Choice>
            <mc:Fallback xmlns="">
              <p:sp>
                <p:nvSpPr>
                  <p:cNvPr id="61" name="TextBox 60">
                    <a:extLst>
                      <a:ext uri="{FF2B5EF4-FFF2-40B4-BE49-F238E27FC236}">
                        <a16:creationId xmlns:a16="http://schemas.microsoft.com/office/drawing/2014/main" id="{8A4187B9-C2B5-4215-904F-C63B5125F58E}"/>
                      </a:ext>
                    </a:extLst>
                  </p:cNvPr>
                  <p:cNvSpPr txBox="1">
                    <a:spLocks noRot="1" noChangeAspect="1" noMove="1" noResize="1" noEditPoints="1" noAdjustHandles="1" noChangeArrowheads="1" noChangeShapeType="1" noTextEdit="1"/>
                  </p:cNvSpPr>
                  <p:nvPr/>
                </p:nvSpPr>
                <p:spPr>
                  <a:xfrm>
                    <a:off x="5919203" y="3750953"/>
                    <a:ext cx="226458" cy="309259"/>
                  </a:xfrm>
                  <a:prstGeom prst="rect">
                    <a:avLst/>
                  </a:prstGeom>
                  <a:blipFill>
                    <a:blip r:embed="rId11"/>
                    <a:stretch>
                      <a:fillRect l="-7692"/>
                    </a:stretch>
                  </a:blipFill>
                </p:spPr>
                <p:txBody>
                  <a:bodyPr/>
                  <a:lstStyle/>
                  <a:p>
                    <a:r>
                      <a:rPr lang="ko-KR" altLang="en-US">
                        <a:noFill/>
                      </a:rPr>
                      <a:t> </a:t>
                    </a:r>
                  </a:p>
                </p:txBody>
              </p:sp>
            </mc:Fallback>
          </mc:AlternateContent>
          <p:sp>
            <p:nvSpPr>
              <p:cNvPr id="61" name="TextBox 60">
                <a:extLst>
                  <a:ext uri="{FF2B5EF4-FFF2-40B4-BE49-F238E27FC236}">
                    <a16:creationId xmlns="" xmlns:a16="http://schemas.microsoft.com/office/drawing/2014/main" id="{DE2132FC-8EDB-49FC-946C-50CD763DB29E}"/>
                  </a:ext>
                </a:extLst>
              </p:cNvPr>
              <p:cNvSpPr txBox="1"/>
              <p:nvPr/>
            </p:nvSpPr>
            <p:spPr>
              <a:xfrm>
                <a:off x="4145490" y="333832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1.5</a:t>
                </a:r>
                <a:endParaRPr lang="ko-KR" altLang="en-US" sz="1300" dirty="0"/>
              </a:p>
            </p:txBody>
          </p:sp>
          <p:sp>
            <p:nvSpPr>
              <p:cNvPr id="62" name="TextBox 61">
                <a:extLst>
                  <a:ext uri="{FF2B5EF4-FFF2-40B4-BE49-F238E27FC236}">
                    <a16:creationId xmlns="" xmlns:a16="http://schemas.microsoft.com/office/drawing/2014/main" id="{320E35EF-DBA2-4C55-8D6C-DD95D90BCB85}"/>
                  </a:ext>
                </a:extLst>
              </p:cNvPr>
              <p:cNvSpPr txBox="1"/>
              <p:nvPr/>
            </p:nvSpPr>
            <p:spPr>
              <a:xfrm>
                <a:off x="4145490" y="3755964"/>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63" name="TextBox 62">
                <a:extLst>
                  <a:ext uri="{FF2B5EF4-FFF2-40B4-BE49-F238E27FC236}">
                    <a16:creationId xmlns="" xmlns:a16="http://schemas.microsoft.com/office/drawing/2014/main" id="{980DDC88-0197-4456-91F9-3980722C3580}"/>
                  </a:ext>
                </a:extLst>
              </p:cNvPr>
              <p:cNvSpPr txBox="1"/>
              <p:nvPr/>
            </p:nvSpPr>
            <p:spPr>
              <a:xfrm>
                <a:off x="4145490" y="420737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grpSp>
        <p:sp>
          <p:nvSpPr>
            <p:cNvPr id="34" name="TextBox 33">
              <a:extLst>
                <a:ext uri="{FF2B5EF4-FFF2-40B4-BE49-F238E27FC236}">
                  <a16:creationId xmlns="" xmlns:a16="http://schemas.microsoft.com/office/drawing/2014/main" id="{88D713D9-D0E7-4B05-8690-319692D8E462}"/>
                </a:ext>
              </a:extLst>
            </p:cNvPr>
            <p:cNvSpPr txBox="1"/>
            <p:nvPr/>
          </p:nvSpPr>
          <p:spPr>
            <a:xfrm>
              <a:off x="7263115" y="2808425"/>
              <a:ext cx="1014701"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②</a:t>
              </a:r>
              <a:endParaRPr lang="en-US" altLang="ko-KR" sz="1300" dirty="0"/>
            </a:p>
          </p:txBody>
        </p:sp>
        <p:grpSp>
          <p:nvGrpSpPr>
            <p:cNvPr id="35" name="그룹 34">
              <a:extLst>
                <a:ext uri="{FF2B5EF4-FFF2-40B4-BE49-F238E27FC236}">
                  <a16:creationId xmlns="" xmlns:a16="http://schemas.microsoft.com/office/drawing/2014/main" id="{6C8C02E5-1ACF-41A7-A1BF-63E6028D65B2}"/>
                </a:ext>
              </a:extLst>
            </p:cNvPr>
            <p:cNvGrpSpPr/>
            <p:nvPr/>
          </p:nvGrpSpPr>
          <p:grpSpPr>
            <a:xfrm>
              <a:off x="1686359" y="2682945"/>
              <a:ext cx="1932905" cy="1777343"/>
              <a:chOff x="1236267" y="2682945"/>
              <a:chExt cx="1932905" cy="1777343"/>
            </a:xfrm>
          </p:grpSpPr>
          <p:grpSp>
            <p:nvGrpSpPr>
              <p:cNvPr id="39" name="그룹 38">
                <a:extLst>
                  <a:ext uri="{FF2B5EF4-FFF2-40B4-BE49-F238E27FC236}">
                    <a16:creationId xmlns="" xmlns:a16="http://schemas.microsoft.com/office/drawing/2014/main" id="{F7249D20-32D7-455B-A5A2-383BCB8503E0}"/>
                  </a:ext>
                </a:extLst>
              </p:cNvPr>
              <p:cNvGrpSpPr/>
              <p:nvPr/>
            </p:nvGrpSpPr>
            <p:grpSpPr>
              <a:xfrm>
                <a:off x="1236267" y="2682945"/>
                <a:ext cx="1932905" cy="1777343"/>
                <a:chOff x="1336802" y="4512140"/>
                <a:chExt cx="1431681" cy="1316458"/>
              </a:xfrm>
            </p:grpSpPr>
            <p:grpSp>
              <p:nvGrpSpPr>
                <p:cNvPr id="42" name="그룹 41">
                  <a:extLst>
                    <a:ext uri="{FF2B5EF4-FFF2-40B4-BE49-F238E27FC236}">
                      <a16:creationId xmlns="" xmlns:a16="http://schemas.microsoft.com/office/drawing/2014/main" id="{189247B6-61EC-4EDA-B9B1-0FFDCF340CFB}"/>
                    </a:ext>
                  </a:extLst>
                </p:cNvPr>
                <p:cNvGrpSpPr/>
                <p:nvPr/>
              </p:nvGrpSpPr>
              <p:grpSpPr>
                <a:xfrm>
                  <a:off x="1336802" y="4676598"/>
                  <a:ext cx="1152000" cy="1152000"/>
                  <a:chOff x="1336801" y="4708324"/>
                  <a:chExt cx="1542681" cy="1542682"/>
                </a:xfrm>
              </p:grpSpPr>
              <p:cxnSp>
                <p:nvCxnSpPr>
                  <p:cNvPr id="54" name="직선 연결선 53">
                    <a:extLst>
                      <a:ext uri="{FF2B5EF4-FFF2-40B4-BE49-F238E27FC236}">
                        <a16:creationId xmlns="" xmlns:a16="http://schemas.microsoft.com/office/drawing/2014/main" id="{0E57B2CD-D02F-4BC5-B8AA-E34710C0357D}"/>
                      </a:ext>
                    </a:extLst>
                  </p:cNvPr>
                  <p:cNvCxnSpPr>
                    <a:cxnSpLocks/>
                  </p:cNvCxnSpPr>
                  <p:nvPr/>
                </p:nvCxnSpPr>
                <p:spPr>
                  <a:xfrm>
                    <a:off x="1596901" y="4708324"/>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 xmlns:a16="http://schemas.microsoft.com/office/drawing/2014/main" id="{BCC8BCFE-8F05-49B1-A6E2-34FB3683DEB6}"/>
                      </a:ext>
                    </a:extLst>
                  </p:cNvPr>
                  <p:cNvCxnSpPr/>
                  <p:nvPr/>
                </p:nvCxnSpPr>
                <p:spPr>
                  <a:xfrm>
                    <a:off x="1336801" y="5930474"/>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타원 42">
                  <a:extLst>
                    <a:ext uri="{FF2B5EF4-FFF2-40B4-BE49-F238E27FC236}">
                      <a16:creationId xmlns="" xmlns:a16="http://schemas.microsoft.com/office/drawing/2014/main" id="{E5A9C563-5650-443E-90ED-676CBDE09D0A}"/>
                    </a:ext>
                  </a:extLst>
                </p:cNvPr>
                <p:cNvSpPr/>
                <p:nvPr/>
              </p:nvSpPr>
              <p:spPr>
                <a:xfrm>
                  <a:off x="1487281" y="5049696"/>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083DE98F-C19B-4A19-B2CA-A9E6E6970EC7}"/>
                        </a:ext>
                      </a:extLst>
                    </p:cNvPr>
                    <p:cNvSpPr txBox="1"/>
                    <p:nvPr/>
                  </p:nvSpPr>
                  <p:spPr>
                    <a:xfrm>
                      <a:off x="1420686" y="4512140"/>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2</m:t>
                                </m:r>
                              </m:sub>
                            </m:sSub>
                          </m:oMath>
                        </m:oMathPara>
                      </a14:m>
                      <a:endParaRPr lang="ko-KR" altLang="en-US" sz="1300" dirty="0"/>
                    </a:p>
                  </p:txBody>
                </p:sp>
              </mc:Choice>
              <mc:Fallback xmlns="">
                <p:sp>
                  <p:nvSpPr>
                    <p:cNvPr id="42" name="TextBox 41">
                      <a:extLst>
                        <a:ext uri="{FF2B5EF4-FFF2-40B4-BE49-F238E27FC236}">
                          <a16:creationId xmlns:a16="http://schemas.microsoft.com/office/drawing/2014/main" id="{083DE98F-C19B-4A19-B2CA-A9E6E6970EC7}"/>
                        </a:ext>
                      </a:extLst>
                    </p:cNvPr>
                    <p:cNvSpPr txBox="1">
                      <a:spLocks noRot="1" noChangeAspect="1" noMove="1" noResize="1" noEditPoints="1" noAdjustHandles="1" noChangeArrowheads="1" noChangeShapeType="1" noTextEdit="1"/>
                    </p:cNvSpPr>
                    <p:nvPr/>
                  </p:nvSpPr>
                  <p:spPr>
                    <a:xfrm>
                      <a:off x="1420686" y="4512140"/>
                      <a:ext cx="275018" cy="184666"/>
                    </a:xfrm>
                    <a:prstGeom prst="rect">
                      <a:avLst/>
                    </a:prstGeom>
                    <a:blipFill>
                      <a:blip r:embed="rId12"/>
                      <a:stretch>
                        <a:fillRect/>
                      </a:stretch>
                    </a:blipFill>
                  </p:spPr>
                  <p:txBody>
                    <a:bodyPr/>
                    <a:lstStyle/>
                    <a:p>
                      <a:r>
                        <a:rPr lang="ko-KR" altLang="en-US">
                          <a:noFill/>
                        </a:rPr>
                        <a:t> </a:t>
                      </a:r>
                    </a:p>
                  </p:txBody>
                </p:sp>
              </mc:Fallback>
            </mc:AlternateContent>
            <p:sp>
              <p:nvSpPr>
                <p:cNvPr id="45" name="직사각형 44">
                  <a:extLst>
                    <a:ext uri="{FF2B5EF4-FFF2-40B4-BE49-F238E27FC236}">
                      <a16:creationId xmlns="" xmlns:a16="http://schemas.microsoft.com/office/drawing/2014/main" id="{EA0CEC9E-BD48-4512-8F94-DDBED2EF1D3C}"/>
                    </a:ext>
                  </a:extLst>
                </p:cNvPr>
                <p:cNvSpPr/>
                <p:nvPr/>
              </p:nvSpPr>
              <p:spPr>
                <a:xfrm>
                  <a:off x="1487281" y="5530437"/>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 xmlns:a16="http://schemas.microsoft.com/office/drawing/2014/main" id="{22155D3D-4A16-474D-B4D7-81941637EC19}"/>
                    </a:ext>
                  </a:extLst>
                </p:cNvPr>
                <p:cNvSpPr/>
                <p:nvPr/>
              </p:nvSpPr>
              <p:spPr>
                <a:xfrm>
                  <a:off x="1948525" y="5530437"/>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2E5B7835-AEB4-4AFA-AD4F-977E6543A0B9}"/>
                        </a:ext>
                      </a:extLst>
                    </p:cNvPr>
                    <p:cNvSpPr txBox="1"/>
                    <p:nvPr/>
                  </p:nvSpPr>
                  <p:spPr>
                    <a:xfrm>
                      <a:off x="2493465" y="5489618"/>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1</m:t>
                                </m:r>
                              </m:sub>
                            </m:sSub>
                          </m:oMath>
                        </m:oMathPara>
                      </a14:m>
                      <a:endParaRPr lang="ko-KR" altLang="en-US" sz="1300" dirty="0"/>
                    </a:p>
                  </p:txBody>
                </p:sp>
              </mc:Choice>
              <mc:Fallback xmlns="">
                <p:sp>
                  <p:nvSpPr>
                    <p:cNvPr id="46" name="TextBox 45">
                      <a:extLst>
                        <a:ext uri="{FF2B5EF4-FFF2-40B4-BE49-F238E27FC236}">
                          <a16:creationId xmlns:a16="http://schemas.microsoft.com/office/drawing/2014/main" id="{2E5B7835-AEB4-4AFA-AD4F-977E6543A0B9}"/>
                        </a:ext>
                      </a:extLst>
                    </p:cNvPr>
                    <p:cNvSpPr txBox="1">
                      <a:spLocks noRot="1" noChangeAspect="1" noMove="1" noResize="1" noEditPoints="1" noAdjustHandles="1" noChangeArrowheads="1" noChangeShapeType="1" noTextEdit="1"/>
                    </p:cNvSpPr>
                    <p:nvPr/>
                  </p:nvSpPr>
                  <p:spPr>
                    <a:xfrm>
                      <a:off x="2493465" y="5489618"/>
                      <a:ext cx="275018" cy="184666"/>
                    </a:xfrm>
                    <a:prstGeom prst="rect">
                      <a:avLst/>
                    </a:prstGeom>
                    <a:blipFill>
                      <a:blip r:embed="rId13"/>
                      <a:stretch>
                        <a:fillRect/>
                      </a:stretch>
                    </a:blipFill>
                  </p:spPr>
                  <p:txBody>
                    <a:bodyPr/>
                    <a:lstStyle/>
                    <a:p>
                      <a:r>
                        <a:rPr lang="ko-KR" altLang="en-US">
                          <a:noFill/>
                        </a:rPr>
                        <a:t> </a:t>
                      </a:r>
                    </a:p>
                  </p:txBody>
                </p:sp>
              </mc:Fallback>
            </mc:AlternateContent>
            <p:sp>
              <p:nvSpPr>
                <p:cNvPr id="48" name="TextBox 47">
                  <a:extLst>
                    <a:ext uri="{FF2B5EF4-FFF2-40B4-BE49-F238E27FC236}">
                      <a16:creationId xmlns="" xmlns:a16="http://schemas.microsoft.com/office/drawing/2014/main" id="{C373CA7D-4A6E-4CB8-A135-B5A61F5D8D13}"/>
                    </a:ext>
                  </a:extLst>
                </p:cNvPr>
                <p:cNvSpPr txBox="1"/>
                <p:nvPr/>
              </p:nvSpPr>
              <p:spPr>
                <a:xfrm>
                  <a:off x="1590074"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B</a:t>
                  </a:r>
                  <a:endParaRPr lang="ko-KR" altLang="en-US" sz="1300" dirty="0"/>
                </a:p>
              </p:txBody>
            </p:sp>
            <p:sp>
              <p:nvSpPr>
                <p:cNvPr id="49" name="직사각형 48">
                  <a:extLst>
                    <a:ext uri="{FF2B5EF4-FFF2-40B4-BE49-F238E27FC236}">
                      <a16:creationId xmlns="" xmlns:a16="http://schemas.microsoft.com/office/drawing/2014/main" id="{F280D38B-EFF2-471E-B360-A2165DF66479}"/>
                    </a:ext>
                  </a:extLst>
                </p:cNvPr>
                <p:cNvSpPr/>
                <p:nvPr/>
              </p:nvSpPr>
              <p:spPr>
                <a:xfrm>
                  <a:off x="1945185" y="5062041"/>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TextBox 49">
                  <a:extLst>
                    <a:ext uri="{FF2B5EF4-FFF2-40B4-BE49-F238E27FC236}">
                      <a16:creationId xmlns="" xmlns:a16="http://schemas.microsoft.com/office/drawing/2014/main" id="{C77334D6-90A2-4F3A-BFBB-724E7FD07A51}"/>
                    </a:ext>
                  </a:extLst>
                </p:cNvPr>
                <p:cNvSpPr txBox="1"/>
                <p:nvPr/>
              </p:nvSpPr>
              <p:spPr>
                <a:xfrm>
                  <a:off x="1652966" y="5217954"/>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a:t>
                  </a:r>
                  <a:endParaRPr lang="ko-KR" altLang="en-US" sz="1300" dirty="0"/>
                </a:p>
              </p:txBody>
            </p:sp>
            <p:sp>
              <p:nvSpPr>
                <p:cNvPr id="51" name="TextBox 50">
                  <a:extLst>
                    <a:ext uri="{FF2B5EF4-FFF2-40B4-BE49-F238E27FC236}">
                      <a16:creationId xmlns="" xmlns:a16="http://schemas.microsoft.com/office/drawing/2014/main" id="{A3946D34-6997-4B2E-B287-DFDFDC1A3E85}"/>
                    </a:ext>
                  </a:extLst>
                </p:cNvPr>
                <p:cNvSpPr txBox="1"/>
                <p:nvPr/>
              </p:nvSpPr>
              <p:spPr>
                <a:xfrm>
                  <a:off x="1739936" y="4844292"/>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C</a:t>
                  </a:r>
                  <a:endParaRPr lang="ko-KR" altLang="en-US" sz="1300" dirty="0"/>
                </a:p>
              </p:txBody>
            </p:sp>
            <p:sp>
              <p:nvSpPr>
                <p:cNvPr id="52" name="TextBox 51">
                  <a:extLst>
                    <a:ext uri="{FF2B5EF4-FFF2-40B4-BE49-F238E27FC236}">
                      <a16:creationId xmlns="" xmlns:a16="http://schemas.microsoft.com/office/drawing/2014/main" id="{0DCACA90-F2BF-425C-ADEE-88F19E9AC8C7}"/>
                    </a:ext>
                  </a:extLst>
                </p:cNvPr>
                <p:cNvSpPr txBox="1"/>
                <p:nvPr/>
              </p:nvSpPr>
              <p:spPr>
                <a:xfrm>
                  <a:off x="1799668"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  +</a:t>
                  </a:r>
                  <a:endParaRPr lang="ko-KR" altLang="en-US" sz="1300" dirty="0"/>
                </a:p>
              </p:txBody>
            </p:sp>
            <p:sp>
              <p:nvSpPr>
                <p:cNvPr id="53" name="TextBox 52">
                  <a:extLst>
                    <a:ext uri="{FF2B5EF4-FFF2-40B4-BE49-F238E27FC236}">
                      <a16:creationId xmlns="" xmlns:a16="http://schemas.microsoft.com/office/drawing/2014/main" id="{67D58C5F-55EA-4EA5-A85E-F1A88F586E1A}"/>
                    </a:ext>
                  </a:extLst>
                </p:cNvPr>
                <p:cNvSpPr txBox="1"/>
                <p:nvPr/>
              </p:nvSpPr>
              <p:spPr>
                <a:xfrm>
                  <a:off x="2158839"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  -</a:t>
                  </a:r>
                  <a:endParaRPr lang="ko-KR" altLang="en-US" sz="1300" dirty="0"/>
                </a:p>
              </p:txBody>
            </p:sp>
          </p:grpSp>
          <p:cxnSp>
            <p:nvCxnSpPr>
              <p:cNvPr id="40" name="직선 연결선 39">
                <a:extLst>
                  <a:ext uri="{FF2B5EF4-FFF2-40B4-BE49-F238E27FC236}">
                    <a16:creationId xmlns="" xmlns:a16="http://schemas.microsoft.com/office/drawing/2014/main" id="{293BBA08-5F6C-4A84-8F6C-7C34CCAE514E}"/>
                  </a:ext>
                </a:extLst>
              </p:cNvPr>
              <p:cNvCxnSpPr>
                <a:cxnSpLocks/>
              </p:cNvCxnSpPr>
              <p:nvPr/>
            </p:nvCxnSpPr>
            <p:spPr>
              <a:xfrm>
                <a:off x="1268866" y="3510799"/>
                <a:ext cx="806534" cy="840625"/>
              </a:xfrm>
              <a:prstGeom prst="line">
                <a:avLst/>
              </a:prstGeom>
              <a:ln w="1270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1291B9A8-A7A6-4FC5-87A8-75957A2F24E1}"/>
                  </a:ext>
                </a:extLst>
              </p:cNvPr>
              <p:cNvCxnSpPr>
                <a:cxnSpLocks/>
              </p:cNvCxnSpPr>
              <p:nvPr/>
            </p:nvCxnSpPr>
            <p:spPr>
              <a:xfrm>
                <a:off x="1268866" y="2997160"/>
                <a:ext cx="1291449" cy="1346037"/>
              </a:xfrm>
              <a:prstGeom prst="line">
                <a:avLst/>
              </a:prstGeom>
              <a:ln w="12700">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 xmlns:a16="http://schemas.microsoft.com/office/drawing/2014/main" id="{EF4D2267-B1D2-493A-ADA8-691A0687EAC6}"/>
                </a:ext>
              </a:extLst>
            </p:cNvPr>
            <p:cNvSpPr txBox="1"/>
            <p:nvPr/>
          </p:nvSpPr>
          <p:spPr>
            <a:xfrm>
              <a:off x="4383594" y="2813859"/>
              <a:ext cx="1013098"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①</a:t>
              </a:r>
              <a:endParaRPr lang="en-US" altLang="ko-KR" sz="1300" dirty="0"/>
            </a:p>
          </p:txBody>
        </p:sp>
        <p:sp>
          <p:nvSpPr>
            <p:cNvPr id="37" name="TextBox 36">
              <a:extLst>
                <a:ext uri="{FF2B5EF4-FFF2-40B4-BE49-F238E27FC236}">
                  <a16:creationId xmlns="" xmlns:a16="http://schemas.microsoft.com/office/drawing/2014/main" id="{B31BF41F-9385-470E-A31F-29FFFBB75415}"/>
                </a:ext>
              </a:extLst>
            </p:cNvPr>
            <p:cNvSpPr txBox="1"/>
            <p:nvPr/>
          </p:nvSpPr>
          <p:spPr>
            <a:xfrm>
              <a:off x="704095" y="2883351"/>
              <a:ext cx="1014701"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②</a:t>
              </a:r>
              <a:endParaRPr lang="en-US" altLang="ko-KR" sz="1300" dirty="0"/>
            </a:p>
          </p:txBody>
        </p:sp>
        <p:sp>
          <p:nvSpPr>
            <p:cNvPr id="38" name="TextBox 37">
              <a:extLst>
                <a:ext uri="{FF2B5EF4-FFF2-40B4-BE49-F238E27FC236}">
                  <a16:creationId xmlns="" xmlns:a16="http://schemas.microsoft.com/office/drawing/2014/main" id="{49AD17F4-A402-489B-9355-766F4DB97AB1}"/>
                </a:ext>
              </a:extLst>
            </p:cNvPr>
            <p:cNvSpPr txBox="1"/>
            <p:nvPr/>
          </p:nvSpPr>
          <p:spPr>
            <a:xfrm>
              <a:off x="705041" y="3412088"/>
              <a:ext cx="1013098"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①</a:t>
              </a:r>
              <a:endParaRPr lang="en-US" altLang="ko-KR" sz="1300" dirty="0"/>
            </a:p>
          </p:txBody>
        </p:sp>
      </p:grpSp>
    </p:spTree>
    <p:extLst>
      <p:ext uri="{BB962C8B-B14F-4D97-AF65-F5344CB8AC3E}">
        <p14:creationId xmlns:p14="http://schemas.microsoft.com/office/powerpoint/2010/main" val="3160861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22" name="표 21">
            <a:extLst>
              <a:ext uri="{FF2B5EF4-FFF2-40B4-BE49-F238E27FC236}">
                <a16:creationId xmlns="" xmlns:a16="http://schemas.microsoft.com/office/drawing/2014/main" id="{80D3C5D4-DEE6-4223-B608-132C67CA1E09}"/>
              </a:ext>
            </a:extLst>
          </p:cNvPr>
          <p:cNvGraphicFramePr>
            <a:graphicFrameLocks noGrp="1"/>
          </p:cNvGraphicFramePr>
          <p:nvPr>
            <p:extLst>
              <p:ext uri="{D42A27DB-BD31-4B8C-83A1-F6EECF244321}">
                <p14:modId xmlns:p14="http://schemas.microsoft.com/office/powerpoint/2010/main" val="1925650838"/>
              </p:ext>
            </p:extLst>
          </p:nvPr>
        </p:nvGraphicFramePr>
        <p:xfrm>
          <a:off x="695768" y="4147392"/>
          <a:ext cx="915204" cy="914400"/>
        </p:xfrm>
        <a:graphic>
          <a:graphicData uri="http://schemas.openxmlformats.org/drawingml/2006/table">
            <a:tbl>
              <a:tblPr firstRow="1" bandRow="1">
                <a:tableStyleId>{5940675A-B579-460E-94D1-54222C63F5DA}</a:tableStyleId>
              </a:tblPr>
              <a:tblGrid>
                <a:gridCol w="457602">
                  <a:extLst>
                    <a:ext uri="{9D8B030D-6E8A-4147-A177-3AD203B41FA5}">
                      <a16:colId xmlns="" xmlns:a16="http://schemas.microsoft.com/office/drawing/2014/main" val="20000"/>
                    </a:ext>
                  </a:extLst>
                </a:gridCol>
                <a:gridCol w="45760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4" name="표 23">
            <a:extLst>
              <a:ext uri="{FF2B5EF4-FFF2-40B4-BE49-F238E27FC236}">
                <a16:creationId xmlns="" xmlns:a16="http://schemas.microsoft.com/office/drawing/2014/main" id="{277729F0-C9A0-432A-9F40-A961E2BCA2B7}"/>
              </a:ext>
            </a:extLst>
          </p:cNvPr>
          <p:cNvGraphicFramePr>
            <a:graphicFrameLocks noGrp="1"/>
          </p:cNvGraphicFramePr>
          <p:nvPr>
            <p:extLst>
              <p:ext uri="{D42A27DB-BD31-4B8C-83A1-F6EECF244321}">
                <p14:modId xmlns:p14="http://schemas.microsoft.com/office/powerpoint/2010/main" val="2610701529"/>
              </p:ext>
            </p:extLst>
          </p:nvPr>
        </p:nvGraphicFramePr>
        <p:xfrm>
          <a:off x="1883577" y="414739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W1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5" name="표 24">
            <a:extLst>
              <a:ext uri="{FF2B5EF4-FFF2-40B4-BE49-F238E27FC236}">
                <a16:creationId xmlns="" xmlns:a16="http://schemas.microsoft.com/office/drawing/2014/main" id="{EC1A0BD7-A383-4258-A0E1-0B5A8E9A390C}"/>
              </a:ext>
            </a:extLst>
          </p:cNvPr>
          <p:cNvGraphicFramePr>
            <a:graphicFrameLocks noGrp="1"/>
          </p:cNvGraphicFramePr>
          <p:nvPr>
            <p:extLst>
              <p:ext uri="{D42A27DB-BD31-4B8C-83A1-F6EECF244321}">
                <p14:modId xmlns:p14="http://schemas.microsoft.com/office/powerpoint/2010/main" val="1147976837"/>
              </p:ext>
            </p:extLst>
          </p:nvPr>
        </p:nvGraphicFramePr>
        <p:xfrm>
          <a:off x="2855685" y="414739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6" name="표 25">
            <a:extLst>
              <a:ext uri="{FF2B5EF4-FFF2-40B4-BE49-F238E27FC236}">
                <a16:creationId xmlns="" xmlns:a16="http://schemas.microsoft.com/office/drawing/2014/main" id="{4D518F26-5745-48D5-87A4-768EDC47DE4A}"/>
              </a:ext>
            </a:extLst>
          </p:cNvPr>
          <p:cNvGraphicFramePr>
            <a:graphicFrameLocks noGrp="1"/>
          </p:cNvGraphicFramePr>
          <p:nvPr>
            <p:extLst>
              <p:ext uri="{D42A27DB-BD31-4B8C-83A1-F6EECF244321}">
                <p14:modId xmlns:p14="http://schemas.microsoft.com/office/powerpoint/2010/main" val="1777030029"/>
              </p:ext>
            </p:extLst>
          </p:nvPr>
        </p:nvGraphicFramePr>
        <p:xfrm>
          <a:off x="1883577" y="515719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30" name="표 29">
            <a:extLst>
              <a:ext uri="{FF2B5EF4-FFF2-40B4-BE49-F238E27FC236}">
                <a16:creationId xmlns="" xmlns:a16="http://schemas.microsoft.com/office/drawing/2014/main" id="{F59DE907-F555-4411-8D93-AFDE80E19950}"/>
              </a:ext>
            </a:extLst>
          </p:cNvPr>
          <p:cNvGraphicFramePr>
            <a:graphicFrameLocks noGrp="1"/>
          </p:cNvGraphicFramePr>
          <p:nvPr>
            <p:extLst>
              <p:ext uri="{D42A27DB-BD31-4B8C-83A1-F6EECF244321}">
                <p14:modId xmlns:p14="http://schemas.microsoft.com/office/powerpoint/2010/main" val="2112993254"/>
              </p:ext>
            </p:extLst>
          </p:nvPr>
        </p:nvGraphicFramePr>
        <p:xfrm>
          <a:off x="2855685" y="515719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pSp>
        <p:nvGrpSpPr>
          <p:cNvPr id="4" name="그룹 3"/>
          <p:cNvGrpSpPr/>
          <p:nvPr/>
        </p:nvGrpSpPr>
        <p:grpSpPr>
          <a:xfrm>
            <a:off x="664672" y="2122101"/>
            <a:ext cx="8695894" cy="1832747"/>
            <a:chOff x="695444" y="2345935"/>
            <a:chExt cx="8641085" cy="1740871"/>
          </a:xfrm>
        </p:grpSpPr>
        <p:sp>
          <p:nvSpPr>
            <p:cNvPr id="31" name="직사각형 30">
              <a:extLst>
                <a:ext uri="{FF2B5EF4-FFF2-40B4-BE49-F238E27FC236}">
                  <a16:creationId xmlns="" xmlns:a16="http://schemas.microsoft.com/office/drawing/2014/main" id="{5830FFAF-826E-4E77-B6D9-3E2820631C1C}"/>
                </a:ext>
              </a:extLst>
            </p:cNvPr>
            <p:cNvSpPr/>
            <p:nvPr/>
          </p:nvSpPr>
          <p:spPr>
            <a:xfrm>
              <a:off x="695444" y="2345935"/>
              <a:ext cx="8641085" cy="1740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32" name="직사각형 31">
              <a:extLst>
                <a:ext uri="{FF2B5EF4-FFF2-40B4-BE49-F238E27FC236}">
                  <a16:creationId xmlns="" xmlns:a16="http://schemas.microsoft.com/office/drawing/2014/main" id="{3CC44E2C-B415-49B8-AF8B-4CD200894B9A}"/>
                </a:ext>
              </a:extLst>
            </p:cNvPr>
            <p:cNvSpPr/>
            <p:nvPr/>
          </p:nvSpPr>
          <p:spPr>
            <a:xfrm>
              <a:off x="845229" y="2435818"/>
              <a:ext cx="904094" cy="200055"/>
            </a:xfrm>
            <a:prstGeom prst="rect">
              <a:avLst/>
            </a:prstGeom>
            <a:noFill/>
          </p:spPr>
          <p:txBody>
            <a:bodyPr wrap="none" lIns="0" tIns="0" rIns="0" bIns="0" rtlCol="0">
              <a:spAutoFit/>
            </a:bodyPr>
            <a:lstStyle/>
            <a:p>
              <a:r>
                <a:rPr kumimoji="1" lang="en-US" altLang="ko-KR" sz="1300" b="1" dirty="0">
                  <a:solidFill>
                    <a:schemeClr val="tx1"/>
                  </a:solidFill>
                  <a:latin typeface="SamsungOne 400" panose="020B0503030303020204" pitchFamily="34" charset="0"/>
                  <a:ea typeface="SamsungOne 400" panose="020B0503030303020204" pitchFamily="34" charset="0"/>
                </a:rPr>
                <a:t>Solving XOR</a:t>
              </a:r>
            </a:p>
          </p:txBody>
        </p:sp>
        <p:sp>
          <p:nvSpPr>
            <p:cNvPr id="33" name="직사각형 32">
              <a:extLst>
                <a:ext uri="{FF2B5EF4-FFF2-40B4-BE49-F238E27FC236}">
                  <a16:creationId xmlns="" xmlns:a16="http://schemas.microsoft.com/office/drawing/2014/main" id="{E64382AB-7D95-412E-A605-45DF7FA4EE47}"/>
                </a:ext>
              </a:extLst>
            </p:cNvPr>
            <p:cNvSpPr/>
            <p:nvPr/>
          </p:nvSpPr>
          <p:spPr>
            <a:xfrm>
              <a:off x="5844017" y="2435818"/>
              <a:ext cx="1253548" cy="200055"/>
            </a:xfrm>
            <a:prstGeom prst="rect">
              <a:avLst/>
            </a:prstGeom>
            <a:noFill/>
          </p:spPr>
          <p:txBody>
            <a:bodyPr wrap="none" lIns="0" tIns="0" rIns="0" bIns="0" rtlCol="0">
              <a:spAutoFit/>
            </a:bodyPr>
            <a:lstStyle/>
            <a:p>
              <a:r>
                <a:rPr kumimoji="1" lang="en-US" altLang="ko-KR" sz="1300" b="1" dirty="0">
                  <a:solidFill>
                    <a:schemeClr val="tx1"/>
                  </a:solidFill>
                  <a:latin typeface="SamsungOne 400" panose="020B0503030303020204" pitchFamily="34" charset="0"/>
                  <a:ea typeface="SamsungOne 400" panose="020B0503030303020204" pitchFamily="34" charset="0"/>
                </a:rPr>
                <a:t>Sigmoid function</a:t>
              </a:r>
            </a:p>
          </p:txBody>
        </p:sp>
        <p:sp>
          <p:nvSpPr>
            <p:cNvPr id="34" name="직사각형 33">
              <a:extLst>
                <a:ext uri="{FF2B5EF4-FFF2-40B4-BE49-F238E27FC236}">
                  <a16:creationId xmlns="" xmlns:a16="http://schemas.microsoft.com/office/drawing/2014/main" id="{D7ADAA04-19D6-48A8-BE66-76C5EEED78DD}"/>
                </a:ext>
              </a:extLst>
            </p:cNvPr>
            <p:cNvSpPr/>
            <p:nvPr/>
          </p:nvSpPr>
          <p:spPr>
            <a:xfrm>
              <a:off x="5844017" y="2726445"/>
              <a:ext cx="1106072" cy="215444"/>
            </a:xfrm>
            <a:prstGeom prst="rect">
              <a:avLst/>
            </a:prstGeom>
            <a:noFill/>
          </p:spPr>
          <p:txBody>
            <a:bodyPr wrap="none" lIns="0" tIns="0" rIns="0" bIns="0" rtlCol="0">
              <a:spAutoFit/>
            </a:bodyPr>
            <a:lstStyle/>
            <a:p>
              <a:r>
                <a:rPr kumimoji="1" lang="en-US" altLang="ko-KR" sz="1400" b="1" u="sng" dirty="0">
                  <a:solidFill>
                    <a:srgbClr val="1429A0"/>
                  </a:solidFill>
                  <a:latin typeface="SamsungOne 400" panose="020B0503030303020204" pitchFamily="34" charset="0"/>
                  <a:ea typeface="SamsungOne 400" panose="020B0503030303020204" pitchFamily="34" charset="0"/>
                </a:rPr>
                <a:t>=1/(1+exp(-x))</a:t>
              </a:r>
            </a:p>
          </p:txBody>
        </p:sp>
        <p:grpSp>
          <p:nvGrpSpPr>
            <p:cNvPr id="35" name="그룹 34">
              <a:extLst>
                <a:ext uri="{FF2B5EF4-FFF2-40B4-BE49-F238E27FC236}">
                  <a16:creationId xmlns="" xmlns:a16="http://schemas.microsoft.com/office/drawing/2014/main" id="{D578AE49-CBC4-4011-A5EF-75DBA9CD7D8C}"/>
                </a:ext>
              </a:extLst>
            </p:cNvPr>
            <p:cNvGrpSpPr/>
            <p:nvPr/>
          </p:nvGrpSpPr>
          <p:grpSpPr>
            <a:xfrm>
              <a:off x="1384720" y="2541095"/>
              <a:ext cx="2927117" cy="1350549"/>
              <a:chOff x="1219180" y="2189287"/>
              <a:chExt cx="3634972" cy="1677149"/>
            </a:xfrm>
          </p:grpSpPr>
          <p:grpSp>
            <p:nvGrpSpPr>
              <p:cNvPr id="36" name="그룹 35">
                <a:extLst>
                  <a:ext uri="{FF2B5EF4-FFF2-40B4-BE49-F238E27FC236}">
                    <a16:creationId xmlns="" xmlns:a16="http://schemas.microsoft.com/office/drawing/2014/main" id="{170F032A-7DF2-4B3C-91D5-B50FA9E7AF3A}"/>
                  </a:ext>
                </a:extLst>
              </p:cNvPr>
              <p:cNvGrpSpPr/>
              <p:nvPr/>
            </p:nvGrpSpPr>
            <p:grpSpPr>
              <a:xfrm>
                <a:off x="1500144" y="2189287"/>
                <a:ext cx="3142748" cy="1677149"/>
                <a:chOff x="364735" y="2135698"/>
                <a:chExt cx="3142748" cy="1677149"/>
              </a:xfrm>
            </p:grpSpPr>
            <p:sp>
              <p:nvSpPr>
                <p:cNvPr id="42" name="타원 41">
                  <a:extLst>
                    <a:ext uri="{FF2B5EF4-FFF2-40B4-BE49-F238E27FC236}">
                      <a16:creationId xmlns="" xmlns:a16="http://schemas.microsoft.com/office/drawing/2014/main" id="{D7B82BF2-8E3E-44A7-A8E5-1D8A273B05D2}"/>
                    </a:ext>
                  </a:extLst>
                </p:cNvPr>
                <p:cNvSpPr>
                  <a:spLocks noChangeAspect="1"/>
                </p:cNvSpPr>
                <p:nvPr/>
              </p:nvSpPr>
              <p:spPr>
                <a:xfrm>
                  <a:off x="2935085" y="3005945"/>
                  <a:ext cx="572398" cy="572396"/>
                </a:xfrm>
                <a:prstGeom prst="ellipse">
                  <a:avLst/>
                </a:prstGeom>
                <a:solidFill>
                  <a:schemeClr val="accent4"/>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y</a:t>
                  </a:r>
                  <a:r>
                    <a:rPr lang="en-US" altLang="ko-KR" sz="1300" baseline="-25000" dirty="0">
                      <a:solidFill>
                        <a:schemeClr val="tx1"/>
                      </a:solidFill>
                      <a:latin typeface="SamsungOne 400" panose="020B0503030303020204" pitchFamily="34" charset="0"/>
                      <a:ea typeface="SamsungOne 400" panose="020B0503030303020204" pitchFamily="34" charset="0"/>
                    </a:rPr>
                    <a:t>out</a:t>
                  </a:r>
                  <a:endParaRPr lang="ko-KR" altLang="en-US" sz="1300" baseline="-25000" dirty="0">
                    <a:solidFill>
                      <a:schemeClr val="tx1"/>
                    </a:solidFill>
                    <a:latin typeface="SamsungOne 400" panose="020B0503030303020204" pitchFamily="34" charset="0"/>
                  </a:endParaRPr>
                </a:p>
              </p:txBody>
            </p:sp>
            <p:sp>
              <p:nvSpPr>
                <p:cNvPr id="43" name="타원 42">
                  <a:extLst>
                    <a:ext uri="{FF2B5EF4-FFF2-40B4-BE49-F238E27FC236}">
                      <a16:creationId xmlns="" xmlns:a16="http://schemas.microsoft.com/office/drawing/2014/main" id="{5012A22D-0DA3-4BAD-9218-ABA41186BE5C}"/>
                    </a:ext>
                  </a:extLst>
                </p:cNvPr>
                <p:cNvSpPr>
                  <a:spLocks noChangeAspect="1"/>
                </p:cNvSpPr>
                <p:nvPr/>
              </p:nvSpPr>
              <p:spPr>
                <a:xfrm>
                  <a:off x="1645144"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n1</a:t>
                  </a:r>
                  <a:endParaRPr lang="ko-KR" altLang="en-US" sz="1300" dirty="0">
                    <a:latin typeface="SamsungOne 400" panose="020B0503030303020204" pitchFamily="34" charset="0"/>
                  </a:endParaRPr>
                </a:p>
              </p:txBody>
            </p:sp>
            <p:sp>
              <p:nvSpPr>
                <p:cNvPr id="44" name="타원 43">
                  <a:extLst>
                    <a:ext uri="{FF2B5EF4-FFF2-40B4-BE49-F238E27FC236}">
                      <a16:creationId xmlns="" xmlns:a16="http://schemas.microsoft.com/office/drawing/2014/main" id="{0399AB95-A8B4-485F-86F0-710B66C8E3CB}"/>
                    </a:ext>
                  </a:extLst>
                </p:cNvPr>
                <p:cNvSpPr>
                  <a:spLocks noChangeAspect="1"/>
                </p:cNvSpPr>
                <p:nvPr/>
              </p:nvSpPr>
              <p:spPr>
                <a:xfrm>
                  <a:off x="1645144"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n2</a:t>
                  </a:r>
                  <a:endParaRPr lang="ko-KR" altLang="en-US" sz="1300" dirty="0">
                    <a:latin typeface="SamsungOne 400" panose="020B0503030303020204" pitchFamily="34" charset="0"/>
                  </a:endParaRPr>
                </a:p>
              </p:txBody>
            </p:sp>
            <p:cxnSp>
              <p:nvCxnSpPr>
                <p:cNvPr id="45" name="직선 화살표 연결선 44">
                  <a:extLst>
                    <a:ext uri="{FF2B5EF4-FFF2-40B4-BE49-F238E27FC236}">
                      <a16:creationId xmlns="" xmlns:a16="http://schemas.microsoft.com/office/drawing/2014/main" id="{123FFAA9-8C4C-4A6E-9D79-CB9E2B7B84C5}"/>
                    </a:ext>
                  </a:extLst>
                </p:cNvPr>
                <p:cNvCxnSpPr>
                  <a:cxnSpLocks/>
                  <a:stCxn id="43" idx="6"/>
                  <a:endCxn id="42" idx="2"/>
                </p:cNvCxnSpPr>
                <p:nvPr/>
              </p:nvCxnSpPr>
              <p:spPr>
                <a:xfrm>
                  <a:off x="2059208" y="3005944"/>
                  <a:ext cx="875877" cy="28619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0D66BE3D-ADD1-4DAF-8A6D-C30F8059E61B}"/>
                    </a:ext>
                  </a:extLst>
                </p:cNvPr>
                <p:cNvCxnSpPr>
                  <a:cxnSpLocks/>
                  <a:stCxn id="44" idx="6"/>
                  <a:endCxn id="42" idx="2"/>
                </p:cNvCxnSpPr>
                <p:nvPr/>
              </p:nvCxnSpPr>
              <p:spPr>
                <a:xfrm flipV="1">
                  <a:off x="2059208" y="3292143"/>
                  <a:ext cx="875877" cy="31367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 xmlns:a16="http://schemas.microsoft.com/office/drawing/2014/main" id="{133277B4-454C-4436-BC35-CEF182602DC9}"/>
                    </a:ext>
                  </a:extLst>
                </p:cNvPr>
                <p:cNvSpPr>
                  <a:spLocks noChangeAspect="1"/>
                </p:cNvSpPr>
                <p:nvPr/>
              </p:nvSpPr>
              <p:spPr>
                <a:xfrm>
                  <a:off x="364735"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x1</a:t>
                  </a:r>
                  <a:endParaRPr lang="ko-KR" altLang="en-US" sz="1300" dirty="0">
                    <a:latin typeface="SamsungOne 400" panose="020B0503030303020204" pitchFamily="34" charset="0"/>
                  </a:endParaRPr>
                </a:p>
              </p:txBody>
            </p:sp>
            <p:sp>
              <p:nvSpPr>
                <p:cNvPr id="48" name="타원 47">
                  <a:extLst>
                    <a:ext uri="{FF2B5EF4-FFF2-40B4-BE49-F238E27FC236}">
                      <a16:creationId xmlns="" xmlns:a16="http://schemas.microsoft.com/office/drawing/2014/main" id="{FB5C6334-3B79-499B-98AA-CF5CED8A97BE}"/>
                    </a:ext>
                  </a:extLst>
                </p:cNvPr>
                <p:cNvSpPr>
                  <a:spLocks noChangeAspect="1"/>
                </p:cNvSpPr>
                <p:nvPr/>
              </p:nvSpPr>
              <p:spPr>
                <a:xfrm>
                  <a:off x="364735"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x2</a:t>
                  </a:r>
                  <a:endParaRPr lang="ko-KR" altLang="en-US" sz="1300" dirty="0">
                    <a:latin typeface="SamsungOne 400" panose="020B0503030303020204" pitchFamily="34" charset="0"/>
                  </a:endParaRPr>
                </a:p>
              </p:txBody>
            </p:sp>
            <p:cxnSp>
              <p:nvCxnSpPr>
                <p:cNvPr id="49" name="직선 화살표 연결선 48">
                  <a:extLst>
                    <a:ext uri="{FF2B5EF4-FFF2-40B4-BE49-F238E27FC236}">
                      <a16:creationId xmlns="" xmlns:a16="http://schemas.microsoft.com/office/drawing/2014/main" id="{824B6018-C82E-4B0F-BC86-A89E589F7C42}"/>
                    </a:ext>
                  </a:extLst>
                </p:cNvPr>
                <p:cNvCxnSpPr>
                  <a:cxnSpLocks/>
                  <a:stCxn id="47" idx="6"/>
                  <a:endCxn id="43" idx="2"/>
                </p:cNvCxnSpPr>
                <p:nvPr/>
              </p:nvCxnSpPr>
              <p:spPr>
                <a:xfrm>
                  <a:off x="778799" y="3005944"/>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8E2251BF-FF90-452D-9FF2-723BD607275F}"/>
                    </a:ext>
                  </a:extLst>
                </p:cNvPr>
                <p:cNvCxnSpPr>
                  <a:stCxn id="48" idx="6"/>
                  <a:endCxn id="44" idx="2"/>
                </p:cNvCxnSpPr>
                <p:nvPr/>
              </p:nvCxnSpPr>
              <p:spPr>
                <a:xfrm>
                  <a:off x="778799" y="3605815"/>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D35DDA56-6A23-4F1D-924A-FCD22DC4617D}"/>
                    </a:ext>
                  </a:extLst>
                </p:cNvPr>
                <p:cNvCxnSpPr>
                  <a:stCxn id="48" idx="6"/>
                  <a:endCxn id="43" idx="2"/>
                </p:cNvCxnSpPr>
                <p:nvPr/>
              </p:nvCxnSpPr>
              <p:spPr>
                <a:xfrm flipV="1">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2FA8A726-4412-4C7F-93FF-1AC42BA2A8E2}"/>
                    </a:ext>
                  </a:extLst>
                </p:cNvPr>
                <p:cNvCxnSpPr>
                  <a:stCxn id="47" idx="6"/>
                  <a:endCxn id="44" idx="2"/>
                </p:cNvCxnSpPr>
                <p:nvPr/>
              </p:nvCxnSpPr>
              <p:spPr>
                <a:xfrm>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 xmlns:a16="http://schemas.microsoft.com/office/drawing/2014/main" id="{E067E6AF-E1E3-4409-AFDD-F3974765B8CA}"/>
                    </a:ext>
                  </a:extLst>
                </p:cNvPr>
                <p:cNvSpPr>
                  <a:spLocks noChangeAspect="1"/>
                </p:cNvSpPr>
                <p:nvPr/>
              </p:nvSpPr>
              <p:spPr>
                <a:xfrm>
                  <a:off x="210152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b2</a:t>
                  </a:r>
                  <a:endParaRPr lang="ko-KR" altLang="en-US" sz="1300" dirty="0">
                    <a:latin typeface="SamsungOne 400" panose="020B0503030303020204" pitchFamily="34" charset="0"/>
                  </a:endParaRPr>
                </a:p>
              </p:txBody>
            </p:sp>
            <p:sp>
              <p:nvSpPr>
                <p:cNvPr id="54" name="타원 53">
                  <a:extLst>
                    <a:ext uri="{FF2B5EF4-FFF2-40B4-BE49-F238E27FC236}">
                      <a16:creationId xmlns="" xmlns:a16="http://schemas.microsoft.com/office/drawing/2014/main" id="{3259C0B2-3F88-40D4-AA0D-B03F7D4661DC}"/>
                    </a:ext>
                  </a:extLst>
                </p:cNvPr>
                <p:cNvSpPr>
                  <a:spLocks noChangeAspect="1"/>
                </p:cNvSpPr>
                <p:nvPr/>
              </p:nvSpPr>
              <p:spPr>
                <a:xfrm>
                  <a:off x="97530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b1</a:t>
                  </a:r>
                  <a:endParaRPr lang="ko-KR" altLang="en-US" sz="1300" dirty="0">
                    <a:latin typeface="SamsungOne 400" panose="020B0503030303020204" pitchFamily="34" charset="0"/>
                  </a:endParaRPr>
                </a:p>
              </p:txBody>
            </p:sp>
            <p:cxnSp>
              <p:nvCxnSpPr>
                <p:cNvPr id="55" name="직선 화살표 연결선 54">
                  <a:extLst>
                    <a:ext uri="{FF2B5EF4-FFF2-40B4-BE49-F238E27FC236}">
                      <a16:creationId xmlns="" xmlns:a16="http://schemas.microsoft.com/office/drawing/2014/main" id="{6B16981D-466E-420A-AB55-D897E97B4F3C}"/>
                    </a:ext>
                  </a:extLst>
                </p:cNvPr>
                <p:cNvCxnSpPr>
                  <a:stCxn id="54" idx="5"/>
                  <a:endCxn id="43" idx="2"/>
                </p:cNvCxnSpPr>
                <p:nvPr/>
              </p:nvCxnSpPr>
              <p:spPr>
                <a:xfrm>
                  <a:off x="1328727" y="2489124"/>
                  <a:ext cx="316417" cy="5168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D4E9B4AC-5201-46BA-935B-4618E6FD87C7}"/>
                    </a:ext>
                  </a:extLst>
                </p:cNvPr>
                <p:cNvCxnSpPr>
                  <a:stCxn id="54" idx="5"/>
                  <a:endCxn id="44" idx="2"/>
                </p:cNvCxnSpPr>
                <p:nvPr/>
              </p:nvCxnSpPr>
              <p:spPr>
                <a:xfrm>
                  <a:off x="1328727" y="2489124"/>
                  <a:ext cx="316417" cy="11166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C03165E4-8EC2-48DA-8155-901E7FCA7E3A}"/>
                    </a:ext>
                  </a:extLst>
                </p:cNvPr>
                <p:cNvCxnSpPr>
                  <a:cxnSpLocks/>
                  <a:stCxn id="53" idx="5"/>
                  <a:endCxn id="42" idx="2"/>
                </p:cNvCxnSpPr>
                <p:nvPr/>
              </p:nvCxnSpPr>
              <p:spPr>
                <a:xfrm>
                  <a:off x="2454947" y="2489124"/>
                  <a:ext cx="480138" cy="80301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 xmlns:a16="http://schemas.microsoft.com/office/drawing/2014/main" id="{FEDEA8F5-8484-4E64-9958-0DB1DEE154FD}"/>
                  </a:ext>
                </a:extLst>
              </p:cNvPr>
              <p:cNvSpPr txBox="1"/>
              <p:nvPr/>
            </p:nvSpPr>
            <p:spPr>
              <a:xfrm>
                <a:off x="1219180" y="2616877"/>
                <a:ext cx="909928"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Input layer</a:t>
                </a:r>
                <a:endParaRPr kumimoji="1" lang="ko-KR" altLang="en-US" sz="1200" dirty="0">
                  <a:latin typeface="SamsungOne 400" panose="020B0503030303020204" pitchFamily="34" charset="0"/>
                </a:endParaRPr>
              </a:p>
            </p:txBody>
          </p:sp>
          <p:sp>
            <p:nvSpPr>
              <p:cNvPr id="38" name="TextBox 37">
                <a:extLst>
                  <a:ext uri="{FF2B5EF4-FFF2-40B4-BE49-F238E27FC236}">
                    <a16:creationId xmlns="" xmlns:a16="http://schemas.microsoft.com/office/drawing/2014/main" id="{3971AE7C-F4EB-4033-8F26-7FF9B4B1DA54}"/>
                  </a:ext>
                </a:extLst>
              </p:cNvPr>
              <p:cNvSpPr txBox="1"/>
              <p:nvPr/>
            </p:nvSpPr>
            <p:spPr>
              <a:xfrm>
                <a:off x="3791909" y="2616877"/>
                <a:ext cx="1062243"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Output layer</a:t>
                </a:r>
                <a:endParaRPr kumimoji="1" lang="ko-KR" altLang="en-US" sz="1200" dirty="0">
                  <a:latin typeface="SamsungOne 400" panose="020B0503030303020204" pitchFamily="34" charset="0"/>
                </a:endParaRPr>
              </a:p>
            </p:txBody>
          </p:sp>
          <p:sp>
            <p:nvSpPr>
              <p:cNvPr id="39" name="TextBox 38">
                <a:extLst>
                  <a:ext uri="{FF2B5EF4-FFF2-40B4-BE49-F238E27FC236}">
                    <a16:creationId xmlns="" xmlns:a16="http://schemas.microsoft.com/office/drawing/2014/main" id="{2BCCC187-18D7-4014-AFC7-9145F4411FD3}"/>
                  </a:ext>
                </a:extLst>
              </p:cNvPr>
              <p:cNvSpPr txBox="1"/>
              <p:nvPr/>
            </p:nvSpPr>
            <p:spPr>
              <a:xfrm>
                <a:off x="2400442" y="2616877"/>
                <a:ext cx="1066199"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Hidden layer</a:t>
                </a:r>
                <a:endParaRPr kumimoji="1" lang="ko-KR" altLang="en-US" sz="1200" dirty="0">
                  <a:latin typeface="SamsungOne 400" panose="020B0503030303020204" pitchFamily="34" charset="0"/>
                </a:endParaRPr>
              </a:p>
            </p:txBody>
          </p:sp>
          <p:sp>
            <p:nvSpPr>
              <p:cNvPr id="40" name="TextBox 39">
                <a:extLst>
                  <a:ext uri="{FF2B5EF4-FFF2-40B4-BE49-F238E27FC236}">
                    <a16:creationId xmlns="" xmlns:a16="http://schemas.microsoft.com/office/drawing/2014/main" id="{8FF43879-BBFE-4ADD-80FC-E0719EC0DD9B}"/>
                  </a:ext>
                </a:extLst>
              </p:cNvPr>
              <p:cNvSpPr txBox="1"/>
              <p:nvPr/>
            </p:nvSpPr>
            <p:spPr>
              <a:xfrm>
                <a:off x="2030804" y="2852501"/>
                <a:ext cx="249242"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W1</a:t>
                </a:r>
                <a:endParaRPr kumimoji="1" lang="ko-KR" altLang="en-US" sz="1200" dirty="0">
                  <a:latin typeface="SamsungOne 400" panose="020B0503030303020204" pitchFamily="34" charset="0"/>
                </a:endParaRPr>
              </a:p>
            </p:txBody>
          </p:sp>
          <p:sp>
            <p:nvSpPr>
              <p:cNvPr id="41" name="TextBox 40">
                <a:extLst>
                  <a:ext uri="{FF2B5EF4-FFF2-40B4-BE49-F238E27FC236}">
                    <a16:creationId xmlns="" xmlns:a16="http://schemas.microsoft.com/office/drawing/2014/main" id="{2FABD269-E284-47FD-8C92-3C40574E1D54}"/>
                  </a:ext>
                </a:extLst>
              </p:cNvPr>
              <p:cNvSpPr txBox="1"/>
              <p:nvPr/>
            </p:nvSpPr>
            <p:spPr>
              <a:xfrm>
                <a:off x="3325692" y="2852501"/>
                <a:ext cx="265067"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W2</a:t>
                </a:r>
                <a:endParaRPr kumimoji="1" lang="ko-KR" altLang="en-US" sz="1200" dirty="0">
                  <a:latin typeface="SamsungOne 400" panose="020B0503030303020204" pitchFamily="34" charset="0"/>
                </a:endParaRPr>
              </a:p>
            </p:txBody>
          </p:sp>
        </p:grpSp>
      </p:grpSp>
      <p:graphicFrame>
        <p:nvGraphicFramePr>
          <p:cNvPr id="58" name="표 57">
            <a:extLst>
              <a:ext uri="{FF2B5EF4-FFF2-40B4-BE49-F238E27FC236}">
                <a16:creationId xmlns="" xmlns:a16="http://schemas.microsoft.com/office/drawing/2014/main" id="{D1D2DCF2-9313-4FA2-8CE8-50BF6CB89BDD}"/>
              </a:ext>
            </a:extLst>
          </p:cNvPr>
          <p:cNvGraphicFramePr>
            <a:graphicFrameLocks noGrp="1"/>
          </p:cNvGraphicFramePr>
          <p:nvPr>
            <p:extLst>
              <p:ext uri="{D42A27DB-BD31-4B8C-83A1-F6EECF244321}">
                <p14:modId xmlns:p14="http://schemas.microsoft.com/office/powerpoint/2010/main" val="1726837755"/>
              </p:ext>
            </p:extLst>
          </p:nvPr>
        </p:nvGraphicFramePr>
        <p:xfrm>
          <a:off x="6096341" y="4147392"/>
          <a:ext cx="1405463" cy="914400"/>
        </p:xfrm>
        <a:graphic>
          <a:graphicData uri="http://schemas.openxmlformats.org/drawingml/2006/table">
            <a:tbl>
              <a:tblPr firstRow="1" bandRow="1">
                <a:tableStyleId>{5940675A-B579-460E-94D1-54222C63F5DA}</a:tableStyleId>
              </a:tblPr>
              <a:tblGrid>
                <a:gridCol w="292582">
                  <a:extLst>
                    <a:ext uri="{9D8B030D-6E8A-4147-A177-3AD203B41FA5}">
                      <a16:colId xmlns="" xmlns:a16="http://schemas.microsoft.com/office/drawing/2014/main" val="20000"/>
                    </a:ext>
                  </a:extLst>
                </a:gridCol>
                <a:gridCol w="819235">
                  <a:extLst>
                    <a:ext uri="{9D8B030D-6E8A-4147-A177-3AD203B41FA5}">
                      <a16:colId xmlns="" xmlns:a16="http://schemas.microsoft.com/office/drawing/2014/main" val="2168443407"/>
                    </a:ext>
                  </a:extLst>
                </a:gridCol>
                <a:gridCol w="293646">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0.268941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0.731059</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0.731059</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0.952574</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9" name="표 58">
            <a:extLst>
              <a:ext uri="{FF2B5EF4-FFF2-40B4-BE49-F238E27FC236}">
                <a16:creationId xmlns="" xmlns:a16="http://schemas.microsoft.com/office/drawing/2014/main" id="{75193D2D-F04A-4EF6-9D16-30C0216BA48F}"/>
              </a:ext>
            </a:extLst>
          </p:cNvPr>
          <p:cNvGraphicFramePr>
            <a:graphicFrameLocks noGrp="1"/>
          </p:cNvGraphicFramePr>
          <p:nvPr>
            <p:extLst>
              <p:ext uri="{D42A27DB-BD31-4B8C-83A1-F6EECF244321}">
                <p14:modId xmlns:p14="http://schemas.microsoft.com/office/powerpoint/2010/main" val="4015997136"/>
              </p:ext>
            </p:extLst>
          </p:nvPr>
        </p:nvGraphicFramePr>
        <p:xfrm>
          <a:off x="7559534" y="4147392"/>
          <a:ext cx="629226" cy="914400"/>
        </p:xfrm>
        <a:graphic>
          <a:graphicData uri="http://schemas.openxmlformats.org/drawingml/2006/table">
            <a:tbl>
              <a:tblPr firstRow="1" bandRow="1">
                <a:tableStyleId>{5940675A-B579-460E-94D1-54222C63F5DA}</a:tableStyleId>
              </a:tblPr>
              <a:tblGrid>
                <a:gridCol w="629226">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output</a:t>
                      </a: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0" name="표 59">
            <a:extLst>
              <a:ext uri="{FF2B5EF4-FFF2-40B4-BE49-F238E27FC236}">
                <a16:creationId xmlns="" xmlns:a16="http://schemas.microsoft.com/office/drawing/2014/main" id="{2DBD6369-7D7D-40D6-87F5-177E94E8E4C4}"/>
              </a:ext>
            </a:extLst>
          </p:cNvPr>
          <p:cNvGraphicFramePr>
            <a:graphicFrameLocks noGrp="1"/>
          </p:cNvGraphicFramePr>
          <p:nvPr>
            <p:extLst>
              <p:ext uri="{D42A27DB-BD31-4B8C-83A1-F6EECF244321}">
                <p14:modId xmlns:p14="http://schemas.microsoft.com/office/powerpoint/2010/main" val="3375817194"/>
              </p:ext>
            </p:extLst>
          </p:nvPr>
        </p:nvGraphicFramePr>
        <p:xfrm>
          <a:off x="8246489" y="4147392"/>
          <a:ext cx="1090041" cy="914400"/>
        </p:xfrm>
        <a:graphic>
          <a:graphicData uri="http://schemas.openxmlformats.org/drawingml/2006/table">
            <a:tbl>
              <a:tblPr firstRow="1" bandRow="1">
                <a:tableStyleId>{5940675A-B579-460E-94D1-54222C63F5DA}</a:tableStyleId>
              </a:tblPr>
              <a:tblGrid>
                <a:gridCol w="1090041">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Desired value</a:t>
                      </a: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1" name="표 60">
            <a:extLst>
              <a:ext uri="{FF2B5EF4-FFF2-40B4-BE49-F238E27FC236}">
                <a16:creationId xmlns="" xmlns:a16="http://schemas.microsoft.com/office/drawing/2014/main" id="{4AB0122B-F18A-4960-A1FE-DA4EA40C47D6}"/>
              </a:ext>
            </a:extLst>
          </p:cNvPr>
          <p:cNvGraphicFramePr>
            <a:graphicFrameLocks noGrp="1"/>
          </p:cNvGraphicFramePr>
          <p:nvPr>
            <p:extLst>
              <p:ext uri="{D42A27DB-BD31-4B8C-83A1-F6EECF244321}">
                <p14:modId xmlns:p14="http://schemas.microsoft.com/office/powerpoint/2010/main" val="3848823096"/>
              </p:ext>
            </p:extLst>
          </p:nvPr>
        </p:nvGraphicFramePr>
        <p:xfrm>
          <a:off x="3524570" y="4149938"/>
          <a:ext cx="2514042" cy="914400"/>
        </p:xfrm>
        <a:graphic>
          <a:graphicData uri="http://schemas.openxmlformats.org/drawingml/2006/table">
            <a:tbl>
              <a:tblPr firstRow="1" bandRow="1">
                <a:tableStyleId>{5940675A-B579-460E-94D1-54222C63F5DA}</a:tableStyleId>
              </a:tblPr>
              <a:tblGrid>
                <a:gridCol w="523362">
                  <a:extLst>
                    <a:ext uri="{9D8B030D-6E8A-4147-A177-3AD203B41FA5}">
                      <a16:colId xmlns="" xmlns:a16="http://schemas.microsoft.com/office/drawing/2014/main" val="20000"/>
                    </a:ext>
                  </a:extLst>
                </a:gridCol>
                <a:gridCol w="1465417">
                  <a:extLst>
                    <a:ext uri="{9D8B030D-6E8A-4147-A177-3AD203B41FA5}">
                      <a16:colId xmlns="" xmlns:a16="http://schemas.microsoft.com/office/drawing/2014/main" val="2168443407"/>
                    </a:ext>
                  </a:extLst>
                </a:gridCol>
                <a:gridCol w="525263">
                  <a:extLst>
                    <a:ext uri="{9D8B030D-6E8A-4147-A177-3AD203B41FA5}">
                      <a16:colId xmlns="" xmlns:a16="http://schemas.microsoft.com/office/drawing/2014/main" val="20002"/>
                    </a:ext>
                  </a:extLst>
                </a:gridCol>
              </a:tblGrid>
              <a:tr h="0">
                <a:tc gridSpan="3">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n1 After running sigmoid function</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0.268941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0.731059</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0.731059</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0.952574</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2" name="표 61">
            <a:extLst>
              <a:ext uri="{FF2B5EF4-FFF2-40B4-BE49-F238E27FC236}">
                <a16:creationId xmlns="" xmlns:a16="http://schemas.microsoft.com/office/drawing/2014/main" id="{F1BC3355-B596-4D12-9830-932917761EF4}"/>
              </a:ext>
            </a:extLst>
          </p:cNvPr>
          <p:cNvGraphicFramePr>
            <a:graphicFrameLocks noGrp="1"/>
          </p:cNvGraphicFramePr>
          <p:nvPr>
            <p:extLst>
              <p:ext uri="{D42A27DB-BD31-4B8C-83A1-F6EECF244321}">
                <p14:modId xmlns:p14="http://schemas.microsoft.com/office/powerpoint/2010/main" val="2778052437"/>
              </p:ext>
            </p:extLst>
          </p:nvPr>
        </p:nvGraphicFramePr>
        <p:xfrm>
          <a:off x="3524570" y="5157192"/>
          <a:ext cx="2514040" cy="914400"/>
        </p:xfrm>
        <a:graphic>
          <a:graphicData uri="http://schemas.openxmlformats.org/drawingml/2006/table">
            <a:tbl>
              <a:tblPr firstRow="1" bandRow="1">
                <a:tableStyleId>{5940675A-B579-460E-94D1-54222C63F5DA}</a:tableStyleId>
              </a:tblPr>
              <a:tblGrid>
                <a:gridCol w="502808">
                  <a:extLst>
                    <a:ext uri="{9D8B030D-6E8A-4147-A177-3AD203B41FA5}">
                      <a16:colId xmlns="" xmlns:a16="http://schemas.microsoft.com/office/drawing/2014/main" val="20000"/>
                    </a:ext>
                  </a:extLst>
                </a:gridCol>
                <a:gridCol w="502808">
                  <a:extLst>
                    <a:ext uri="{9D8B030D-6E8A-4147-A177-3AD203B41FA5}">
                      <a16:colId xmlns="" xmlns:a16="http://schemas.microsoft.com/office/drawing/2014/main" val="127437428"/>
                    </a:ext>
                  </a:extLst>
                </a:gridCol>
                <a:gridCol w="502808">
                  <a:extLst>
                    <a:ext uri="{9D8B030D-6E8A-4147-A177-3AD203B41FA5}">
                      <a16:colId xmlns="" xmlns:a16="http://schemas.microsoft.com/office/drawing/2014/main" val="1562504250"/>
                    </a:ext>
                  </a:extLst>
                </a:gridCol>
                <a:gridCol w="502808">
                  <a:extLst>
                    <a:ext uri="{9D8B030D-6E8A-4147-A177-3AD203B41FA5}">
                      <a16:colId xmlns="" xmlns:a16="http://schemas.microsoft.com/office/drawing/2014/main" val="3432571151"/>
                    </a:ext>
                  </a:extLst>
                </a:gridCol>
                <a:gridCol w="502808">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3" name="표 62">
            <a:extLst>
              <a:ext uri="{FF2B5EF4-FFF2-40B4-BE49-F238E27FC236}">
                <a16:creationId xmlns="" xmlns:a16="http://schemas.microsoft.com/office/drawing/2014/main" id="{0E18DE38-B085-4145-B887-97C4BB87AF96}"/>
              </a:ext>
            </a:extLst>
          </p:cNvPr>
          <p:cNvGraphicFramePr>
            <a:graphicFrameLocks noGrp="1"/>
          </p:cNvGraphicFramePr>
          <p:nvPr>
            <p:extLst>
              <p:ext uri="{D42A27DB-BD31-4B8C-83A1-F6EECF244321}">
                <p14:modId xmlns:p14="http://schemas.microsoft.com/office/powerpoint/2010/main" val="3867844079"/>
              </p:ext>
            </p:extLst>
          </p:nvPr>
        </p:nvGraphicFramePr>
        <p:xfrm>
          <a:off x="6092999" y="5157192"/>
          <a:ext cx="1499691" cy="914400"/>
        </p:xfrm>
        <a:graphic>
          <a:graphicData uri="http://schemas.openxmlformats.org/drawingml/2006/table">
            <a:tbl>
              <a:tblPr firstRow="1" bandRow="1">
                <a:tableStyleId>{5940675A-B579-460E-94D1-54222C63F5DA}</a:tableStyleId>
              </a:tblPr>
              <a:tblGrid>
                <a:gridCol w="499897">
                  <a:extLst>
                    <a:ext uri="{9D8B030D-6E8A-4147-A177-3AD203B41FA5}">
                      <a16:colId xmlns="" xmlns:a16="http://schemas.microsoft.com/office/drawing/2014/main" val="1562504250"/>
                    </a:ext>
                  </a:extLst>
                </a:gridCol>
                <a:gridCol w="499897">
                  <a:extLst>
                    <a:ext uri="{9D8B030D-6E8A-4147-A177-3AD203B41FA5}">
                      <a16:colId xmlns="" xmlns:a16="http://schemas.microsoft.com/office/drawing/2014/main" val="3432571151"/>
                    </a:ext>
                  </a:extLst>
                </a:gridCol>
                <a:gridCol w="499897">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pSp>
        <p:nvGrpSpPr>
          <p:cNvPr id="64" name="그룹 63">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65" name="직사각형 6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66" name="직사각형 6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 </a:t>
              </a:r>
            </a:p>
          </p:txBody>
        </p:sp>
      </p:grpSp>
      <p:sp>
        <p:nvSpPr>
          <p:cNvPr id="67" name="직사각형 66">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Solve the XOR problem by applying a multilayer perceptron in Excel.</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692686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Compute the XOR by applying a multilayer perceptron in Excel.</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19" name="표 18">
            <a:extLst>
              <a:ext uri="{FF2B5EF4-FFF2-40B4-BE49-F238E27FC236}">
                <a16:creationId xmlns="" xmlns:a16="http://schemas.microsoft.com/office/drawing/2014/main" id="{AAED59D8-E913-4B44-BEFE-B9F6562D717A}"/>
              </a:ext>
            </a:extLst>
          </p:cNvPr>
          <p:cNvGraphicFramePr>
            <a:graphicFrameLocks noGrp="1"/>
          </p:cNvGraphicFramePr>
          <p:nvPr>
            <p:extLst>
              <p:ext uri="{D42A27DB-BD31-4B8C-83A1-F6EECF244321}">
                <p14:modId xmlns:p14="http://schemas.microsoft.com/office/powerpoint/2010/main" val="291442786"/>
              </p:ext>
            </p:extLst>
          </p:nvPr>
        </p:nvGraphicFramePr>
        <p:xfrm>
          <a:off x="703263" y="4027362"/>
          <a:ext cx="915204" cy="914400"/>
        </p:xfrm>
        <a:graphic>
          <a:graphicData uri="http://schemas.openxmlformats.org/drawingml/2006/table">
            <a:tbl>
              <a:tblPr firstRow="1" bandRow="1">
                <a:tableStyleId>{5940675A-B579-460E-94D1-54222C63F5DA}</a:tableStyleId>
              </a:tblPr>
              <a:tblGrid>
                <a:gridCol w="457602">
                  <a:extLst>
                    <a:ext uri="{9D8B030D-6E8A-4147-A177-3AD203B41FA5}">
                      <a16:colId xmlns="" xmlns:a16="http://schemas.microsoft.com/office/drawing/2014/main" val="20000"/>
                    </a:ext>
                  </a:extLst>
                </a:gridCol>
                <a:gridCol w="45760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1">
                          <a:lumMod val="75000"/>
                        </a:schemeClr>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20000"/>
                        <a:lumOff val="80000"/>
                      </a:schemeClr>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E8D9F3"/>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7030A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5" name="표 24">
            <a:extLst>
              <a:ext uri="{FF2B5EF4-FFF2-40B4-BE49-F238E27FC236}">
                <a16:creationId xmlns="" xmlns:a16="http://schemas.microsoft.com/office/drawing/2014/main" id="{3302F299-354B-49D4-99F0-728941D14367}"/>
              </a:ext>
            </a:extLst>
          </p:cNvPr>
          <p:cNvGraphicFramePr>
            <a:graphicFrameLocks noGrp="1"/>
          </p:cNvGraphicFramePr>
          <p:nvPr>
            <p:extLst>
              <p:ext uri="{D42A27DB-BD31-4B8C-83A1-F6EECF244321}">
                <p14:modId xmlns:p14="http://schemas.microsoft.com/office/powerpoint/2010/main" val="1082474756"/>
              </p:ext>
            </p:extLst>
          </p:nvPr>
        </p:nvGraphicFramePr>
        <p:xfrm>
          <a:off x="1891072" y="402736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W1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E7E7"/>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6" name="표 25">
            <a:extLst>
              <a:ext uri="{FF2B5EF4-FFF2-40B4-BE49-F238E27FC236}">
                <a16:creationId xmlns="" xmlns:a16="http://schemas.microsoft.com/office/drawing/2014/main" id="{44520FA7-F097-4E84-B79B-72D8968E1FAE}"/>
              </a:ext>
            </a:extLst>
          </p:cNvPr>
          <p:cNvGraphicFramePr>
            <a:graphicFrameLocks noGrp="1"/>
          </p:cNvGraphicFramePr>
          <p:nvPr>
            <p:extLst>
              <p:ext uri="{D42A27DB-BD31-4B8C-83A1-F6EECF244321}">
                <p14:modId xmlns:p14="http://schemas.microsoft.com/office/powerpoint/2010/main" val="1832296330"/>
              </p:ext>
            </p:extLst>
          </p:nvPr>
        </p:nvGraphicFramePr>
        <p:xfrm>
          <a:off x="2863180" y="402736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30" name="표 29">
            <a:extLst>
              <a:ext uri="{FF2B5EF4-FFF2-40B4-BE49-F238E27FC236}">
                <a16:creationId xmlns="" xmlns:a16="http://schemas.microsoft.com/office/drawing/2014/main" id="{0C70276B-8D0E-4C1D-BF49-5598F73E459E}"/>
              </a:ext>
            </a:extLst>
          </p:cNvPr>
          <p:cNvGraphicFramePr>
            <a:graphicFrameLocks noGrp="1"/>
          </p:cNvGraphicFramePr>
          <p:nvPr>
            <p:extLst>
              <p:ext uri="{D42A27DB-BD31-4B8C-83A1-F6EECF244321}">
                <p14:modId xmlns:p14="http://schemas.microsoft.com/office/powerpoint/2010/main" val="265097680"/>
              </p:ext>
            </p:extLst>
          </p:nvPr>
        </p:nvGraphicFramePr>
        <p:xfrm>
          <a:off x="1891072" y="503716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CC0099"/>
                      </a:solidFill>
                      <a:prstDash val="solid"/>
                      <a:round/>
                      <a:headEnd type="none" w="med" len="med"/>
                      <a:tailEnd type="none" w="med" len="med"/>
                    </a:lnL>
                    <a:lnR w="12700" cap="flat" cmpd="sng" algn="ctr">
                      <a:solidFill>
                        <a:srgbClr val="CC0099"/>
                      </a:solidFill>
                      <a:prstDash val="solid"/>
                      <a:round/>
                      <a:headEnd type="none" w="med" len="med"/>
                      <a:tailEnd type="none" w="med" len="med"/>
                    </a:lnR>
                    <a:lnT w="12700" cap="flat" cmpd="sng" algn="ctr">
                      <a:solidFill>
                        <a:srgbClr val="CC0099"/>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FFDDF6"/>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CC009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31" name="표 30">
            <a:extLst>
              <a:ext uri="{FF2B5EF4-FFF2-40B4-BE49-F238E27FC236}">
                <a16:creationId xmlns="" xmlns:a16="http://schemas.microsoft.com/office/drawing/2014/main" id="{CEE23785-780A-4526-8E74-7FAFE3D11EF2}"/>
              </a:ext>
            </a:extLst>
          </p:cNvPr>
          <p:cNvGraphicFramePr>
            <a:graphicFrameLocks noGrp="1"/>
          </p:cNvGraphicFramePr>
          <p:nvPr>
            <p:extLst>
              <p:ext uri="{D42A27DB-BD31-4B8C-83A1-F6EECF244321}">
                <p14:modId xmlns:p14="http://schemas.microsoft.com/office/powerpoint/2010/main" val="4034689480"/>
              </p:ext>
            </p:extLst>
          </p:nvPr>
        </p:nvGraphicFramePr>
        <p:xfrm>
          <a:off x="2863180" y="503716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sp>
        <p:nvSpPr>
          <p:cNvPr id="32" name="직사각형 31">
            <a:extLst>
              <a:ext uri="{FF2B5EF4-FFF2-40B4-BE49-F238E27FC236}">
                <a16:creationId xmlns="" xmlns:a16="http://schemas.microsoft.com/office/drawing/2014/main" id="{BB998077-F3BC-4D39-BA77-2743ABAA02DC}"/>
              </a:ext>
            </a:extLst>
          </p:cNvPr>
          <p:cNvSpPr/>
          <p:nvPr/>
        </p:nvSpPr>
        <p:spPr>
          <a:xfrm>
            <a:off x="702939" y="2124769"/>
            <a:ext cx="8641085" cy="1740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33" name="직사각형 32">
            <a:extLst>
              <a:ext uri="{FF2B5EF4-FFF2-40B4-BE49-F238E27FC236}">
                <a16:creationId xmlns="" xmlns:a16="http://schemas.microsoft.com/office/drawing/2014/main" id="{8AC5BA24-67A1-455A-BC86-DF07A2514BA6}"/>
              </a:ext>
            </a:extLst>
          </p:cNvPr>
          <p:cNvSpPr/>
          <p:nvPr/>
        </p:nvSpPr>
        <p:spPr>
          <a:xfrm>
            <a:off x="852724" y="2214652"/>
            <a:ext cx="904094" cy="200055"/>
          </a:xfrm>
          <a:prstGeom prst="rect">
            <a:avLst/>
          </a:prstGeom>
          <a:noFill/>
        </p:spPr>
        <p:txBody>
          <a:bodyPr wrap="none" lIns="0" tIns="0" rIns="0" bIns="0" rtlCol="0">
            <a:spAutoFit/>
          </a:bodyPr>
          <a:lstStyle/>
          <a:p>
            <a:r>
              <a:rPr kumimoji="1" lang="en-US" altLang="ko-KR" sz="1300" b="1" dirty="0">
                <a:solidFill>
                  <a:schemeClr val="tx1"/>
                </a:solidFill>
                <a:latin typeface="SamsungOne 400" panose="020B0503030303020204" pitchFamily="34" charset="0"/>
                <a:ea typeface="SamsungOne 400" panose="020B0503030303020204" pitchFamily="34" charset="0"/>
              </a:rPr>
              <a:t>Solving XOR</a:t>
            </a:r>
          </a:p>
        </p:txBody>
      </p:sp>
      <p:grpSp>
        <p:nvGrpSpPr>
          <p:cNvPr id="34" name="그룹 33">
            <a:extLst>
              <a:ext uri="{FF2B5EF4-FFF2-40B4-BE49-F238E27FC236}">
                <a16:creationId xmlns="" xmlns:a16="http://schemas.microsoft.com/office/drawing/2014/main" id="{0F45FFA9-6B70-4A8F-9DCC-260356C94C86}"/>
              </a:ext>
            </a:extLst>
          </p:cNvPr>
          <p:cNvGrpSpPr/>
          <p:nvPr/>
        </p:nvGrpSpPr>
        <p:grpSpPr>
          <a:xfrm>
            <a:off x="1360235" y="2319929"/>
            <a:ext cx="2995473" cy="1350549"/>
            <a:chOff x="1179466" y="2189287"/>
            <a:chExt cx="3719859" cy="1677149"/>
          </a:xfrm>
        </p:grpSpPr>
        <p:grpSp>
          <p:nvGrpSpPr>
            <p:cNvPr id="35" name="그룹 34">
              <a:extLst>
                <a:ext uri="{FF2B5EF4-FFF2-40B4-BE49-F238E27FC236}">
                  <a16:creationId xmlns="" xmlns:a16="http://schemas.microsoft.com/office/drawing/2014/main" id="{432CA79B-1872-4036-A77B-9A2C354917DD}"/>
                </a:ext>
              </a:extLst>
            </p:cNvPr>
            <p:cNvGrpSpPr/>
            <p:nvPr/>
          </p:nvGrpSpPr>
          <p:grpSpPr>
            <a:xfrm>
              <a:off x="1500144" y="2189287"/>
              <a:ext cx="3142748" cy="1677149"/>
              <a:chOff x="364735" y="2135698"/>
              <a:chExt cx="3142748" cy="1677149"/>
            </a:xfrm>
          </p:grpSpPr>
          <p:sp>
            <p:nvSpPr>
              <p:cNvPr id="41" name="타원 40">
                <a:extLst>
                  <a:ext uri="{FF2B5EF4-FFF2-40B4-BE49-F238E27FC236}">
                    <a16:creationId xmlns="" xmlns:a16="http://schemas.microsoft.com/office/drawing/2014/main" id="{56BDB44C-F084-4D7C-A6C5-E48BD49D7BDA}"/>
                  </a:ext>
                </a:extLst>
              </p:cNvPr>
              <p:cNvSpPr>
                <a:spLocks noChangeAspect="1"/>
              </p:cNvSpPr>
              <p:nvPr/>
            </p:nvSpPr>
            <p:spPr>
              <a:xfrm>
                <a:off x="2935085" y="3005945"/>
                <a:ext cx="572398" cy="572396"/>
              </a:xfrm>
              <a:prstGeom prst="ellipse">
                <a:avLst/>
              </a:prstGeom>
              <a:solidFill>
                <a:schemeClr val="accent4"/>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y</a:t>
                </a:r>
                <a:r>
                  <a:rPr lang="en-US" altLang="ko-KR" sz="1300" baseline="-25000" dirty="0">
                    <a:solidFill>
                      <a:schemeClr val="tx1"/>
                    </a:solidFill>
                    <a:latin typeface="SamsungOne 400" panose="020B0503030303020204" pitchFamily="34" charset="0"/>
                    <a:ea typeface="SamsungOne 400" panose="020B0503030303020204" pitchFamily="34" charset="0"/>
                  </a:rPr>
                  <a:t>out</a:t>
                </a:r>
                <a:endParaRPr lang="ko-KR" altLang="en-US" sz="1300" baseline="-25000" dirty="0">
                  <a:solidFill>
                    <a:schemeClr val="tx1"/>
                  </a:solidFill>
                  <a:latin typeface="SamsungOne 400" panose="020B0503030303020204" pitchFamily="34" charset="0"/>
                </a:endParaRPr>
              </a:p>
            </p:txBody>
          </p:sp>
          <p:sp>
            <p:nvSpPr>
              <p:cNvPr id="42" name="타원 41">
                <a:extLst>
                  <a:ext uri="{FF2B5EF4-FFF2-40B4-BE49-F238E27FC236}">
                    <a16:creationId xmlns="" xmlns:a16="http://schemas.microsoft.com/office/drawing/2014/main" id="{4A3563FE-FAC1-41F4-B275-CFA4614F7C33}"/>
                  </a:ext>
                </a:extLst>
              </p:cNvPr>
              <p:cNvSpPr>
                <a:spLocks noChangeAspect="1"/>
              </p:cNvSpPr>
              <p:nvPr/>
            </p:nvSpPr>
            <p:spPr>
              <a:xfrm>
                <a:off x="1645144"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a:t>
                </a:r>
                <a:endParaRPr lang="ko-KR" altLang="en-US" sz="1300" dirty="0">
                  <a:latin typeface="SamsungOne 400" panose="020B0503030303020204" pitchFamily="34" charset="0"/>
                </a:endParaRPr>
              </a:p>
            </p:txBody>
          </p:sp>
          <p:sp>
            <p:nvSpPr>
              <p:cNvPr id="43" name="타원 42">
                <a:extLst>
                  <a:ext uri="{FF2B5EF4-FFF2-40B4-BE49-F238E27FC236}">
                    <a16:creationId xmlns="" xmlns:a16="http://schemas.microsoft.com/office/drawing/2014/main" id="{07B52BBC-079D-4BAC-8F71-CD866A7E2A8F}"/>
                  </a:ext>
                </a:extLst>
              </p:cNvPr>
              <p:cNvSpPr>
                <a:spLocks noChangeAspect="1"/>
              </p:cNvSpPr>
              <p:nvPr/>
            </p:nvSpPr>
            <p:spPr>
              <a:xfrm>
                <a:off x="1645144"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a:t>
                </a:r>
                <a:endParaRPr lang="ko-KR" altLang="en-US" sz="1300" dirty="0">
                  <a:latin typeface="SamsungOne 400" panose="020B0503030303020204" pitchFamily="34" charset="0"/>
                </a:endParaRPr>
              </a:p>
            </p:txBody>
          </p:sp>
          <p:cxnSp>
            <p:nvCxnSpPr>
              <p:cNvPr id="44" name="직선 화살표 연결선 43">
                <a:extLst>
                  <a:ext uri="{FF2B5EF4-FFF2-40B4-BE49-F238E27FC236}">
                    <a16:creationId xmlns="" xmlns:a16="http://schemas.microsoft.com/office/drawing/2014/main" id="{853A50FA-03C0-4924-BD96-911DB5DFC737}"/>
                  </a:ext>
                </a:extLst>
              </p:cNvPr>
              <p:cNvCxnSpPr>
                <a:cxnSpLocks/>
                <a:stCxn id="42" idx="6"/>
                <a:endCxn id="41" idx="2"/>
              </p:cNvCxnSpPr>
              <p:nvPr/>
            </p:nvCxnSpPr>
            <p:spPr>
              <a:xfrm>
                <a:off x="2059208" y="3005944"/>
                <a:ext cx="875877" cy="28619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 xmlns:a16="http://schemas.microsoft.com/office/drawing/2014/main" id="{61B7CED1-7E8E-4510-B606-89F47E76128D}"/>
                  </a:ext>
                </a:extLst>
              </p:cNvPr>
              <p:cNvCxnSpPr>
                <a:cxnSpLocks/>
                <a:stCxn id="43" idx="6"/>
                <a:endCxn id="41" idx="2"/>
              </p:cNvCxnSpPr>
              <p:nvPr/>
            </p:nvCxnSpPr>
            <p:spPr>
              <a:xfrm flipV="1">
                <a:off x="2059208" y="3292143"/>
                <a:ext cx="875877" cy="31367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 xmlns:a16="http://schemas.microsoft.com/office/drawing/2014/main" id="{0F49CE6F-325D-4829-A6D4-FA17E7B5563B}"/>
                  </a:ext>
                </a:extLst>
              </p:cNvPr>
              <p:cNvSpPr>
                <a:spLocks noChangeAspect="1"/>
              </p:cNvSpPr>
              <p:nvPr/>
            </p:nvSpPr>
            <p:spPr>
              <a:xfrm>
                <a:off x="364735"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a:t>
                </a:r>
                <a:endParaRPr lang="ko-KR" altLang="en-US" sz="1300" dirty="0">
                  <a:latin typeface="SamsungOne 400" panose="020B0503030303020204" pitchFamily="34" charset="0"/>
                </a:endParaRPr>
              </a:p>
            </p:txBody>
          </p:sp>
          <p:sp>
            <p:nvSpPr>
              <p:cNvPr id="47" name="타원 46">
                <a:extLst>
                  <a:ext uri="{FF2B5EF4-FFF2-40B4-BE49-F238E27FC236}">
                    <a16:creationId xmlns="" xmlns:a16="http://schemas.microsoft.com/office/drawing/2014/main" id="{8971C355-6A91-4AAD-88BB-EA7E6E8EDFFA}"/>
                  </a:ext>
                </a:extLst>
              </p:cNvPr>
              <p:cNvSpPr>
                <a:spLocks noChangeAspect="1"/>
              </p:cNvSpPr>
              <p:nvPr/>
            </p:nvSpPr>
            <p:spPr>
              <a:xfrm>
                <a:off x="364735"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a:t>
                </a:r>
                <a:endParaRPr lang="ko-KR" altLang="en-US" sz="1300" dirty="0">
                  <a:latin typeface="SamsungOne 400" panose="020B0503030303020204" pitchFamily="34" charset="0"/>
                </a:endParaRPr>
              </a:p>
            </p:txBody>
          </p:sp>
          <p:cxnSp>
            <p:nvCxnSpPr>
              <p:cNvPr id="48" name="직선 화살표 연결선 47">
                <a:extLst>
                  <a:ext uri="{FF2B5EF4-FFF2-40B4-BE49-F238E27FC236}">
                    <a16:creationId xmlns="" xmlns:a16="http://schemas.microsoft.com/office/drawing/2014/main" id="{EC8CB036-2018-4E92-A262-B1B4B2D49627}"/>
                  </a:ext>
                </a:extLst>
              </p:cNvPr>
              <p:cNvCxnSpPr>
                <a:cxnSpLocks/>
                <a:stCxn id="46" idx="6"/>
                <a:endCxn id="42" idx="2"/>
              </p:cNvCxnSpPr>
              <p:nvPr/>
            </p:nvCxnSpPr>
            <p:spPr>
              <a:xfrm>
                <a:off x="778799" y="3005944"/>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F667E2D7-F3E0-4ACF-87AE-291C903591EB}"/>
                  </a:ext>
                </a:extLst>
              </p:cNvPr>
              <p:cNvCxnSpPr>
                <a:stCxn id="47" idx="6"/>
                <a:endCxn id="43" idx="2"/>
              </p:cNvCxnSpPr>
              <p:nvPr/>
            </p:nvCxnSpPr>
            <p:spPr>
              <a:xfrm>
                <a:off x="778799" y="3605815"/>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C24BE45F-47D8-4E8F-9829-7237880070DC}"/>
                  </a:ext>
                </a:extLst>
              </p:cNvPr>
              <p:cNvCxnSpPr>
                <a:stCxn id="47" idx="6"/>
                <a:endCxn id="42" idx="2"/>
              </p:cNvCxnSpPr>
              <p:nvPr/>
            </p:nvCxnSpPr>
            <p:spPr>
              <a:xfrm flipV="1">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B87A30B8-4346-4FFC-BFF9-42964F007A22}"/>
                  </a:ext>
                </a:extLst>
              </p:cNvPr>
              <p:cNvCxnSpPr>
                <a:stCxn id="46" idx="6"/>
                <a:endCxn id="43" idx="2"/>
              </p:cNvCxnSpPr>
              <p:nvPr/>
            </p:nvCxnSpPr>
            <p:spPr>
              <a:xfrm>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 xmlns:a16="http://schemas.microsoft.com/office/drawing/2014/main" id="{92CCD25F-9E90-404C-996E-DEC1A1A2DD1A}"/>
                  </a:ext>
                </a:extLst>
              </p:cNvPr>
              <p:cNvSpPr>
                <a:spLocks noChangeAspect="1"/>
              </p:cNvSpPr>
              <p:nvPr/>
            </p:nvSpPr>
            <p:spPr>
              <a:xfrm>
                <a:off x="210152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b2</a:t>
                </a:r>
                <a:endParaRPr lang="ko-KR" altLang="en-US" sz="1300" dirty="0">
                  <a:latin typeface="SamsungOne 400" panose="020B0503030303020204" pitchFamily="34" charset="0"/>
                </a:endParaRPr>
              </a:p>
            </p:txBody>
          </p:sp>
          <p:sp>
            <p:nvSpPr>
              <p:cNvPr id="53" name="타원 52">
                <a:extLst>
                  <a:ext uri="{FF2B5EF4-FFF2-40B4-BE49-F238E27FC236}">
                    <a16:creationId xmlns="" xmlns:a16="http://schemas.microsoft.com/office/drawing/2014/main" id="{E8C40E3C-57D8-4A06-8E3E-50C5CB5CA15C}"/>
                  </a:ext>
                </a:extLst>
              </p:cNvPr>
              <p:cNvSpPr>
                <a:spLocks noChangeAspect="1"/>
              </p:cNvSpPr>
              <p:nvPr/>
            </p:nvSpPr>
            <p:spPr>
              <a:xfrm>
                <a:off x="97530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b1</a:t>
                </a:r>
                <a:endParaRPr lang="ko-KR" altLang="en-US" sz="1300" dirty="0">
                  <a:latin typeface="SamsungOne 400" panose="020B0503030303020204" pitchFamily="34" charset="0"/>
                </a:endParaRPr>
              </a:p>
            </p:txBody>
          </p:sp>
          <p:cxnSp>
            <p:nvCxnSpPr>
              <p:cNvPr id="54" name="직선 화살표 연결선 53">
                <a:extLst>
                  <a:ext uri="{FF2B5EF4-FFF2-40B4-BE49-F238E27FC236}">
                    <a16:creationId xmlns="" xmlns:a16="http://schemas.microsoft.com/office/drawing/2014/main" id="{9600DE15-4B71-4DFA-8FCF-5444D9BB83A1}"/>
                  </a:ext>
                </a:extLst>
              </p:cNvPr>
              <p:cNvCxnSpPr>
                <a:stCxn id="53" idx="5"/>
                <a:endCxn id="42" idx="2"/>
              </p:cNvCxnSpPr>
              <p:nvPr/>
            </p:nvCxnSpPr>
            <p:spPr>
              <a:xfrm>
                <a:off x="1328727" y="2489124"/>
                <a:ext cx="316417" cy="5168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 xmlns:a16="http://schemas.microsoft.com/office/drawing/2014/main" id="{0F926042-9D4F-453E-9A58-E89AD3303AE9}"/>
                  </a:ext>
                </a:extLst>
              </p:cNvPr>
              <p:cNvCxnSpPr>
                <a:stCxn id="53" idx="5"/>
                <a:endCxn id="43" idx="2"/>
              </p:cNvCxnSpPr>
              <p:nvPr/>
            </p:nvCxnSpPr>
            <p:spPr>
              <a:xfrm>
                <a:off x="1328727" y="2489124"/>
                <a:ext cx="316417" cy="11166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46E9AC28-A0E9-4060-82D7-B7EB073E6A7A}"/>
                  </a:ext>
                </a:extLst>
              </p:cNvPr>
              <p:cNvCxnSpPr>
                <a:cxnSpLocks/>
                <a:stCxn id="52" idx="5"/>
                <a:endCxn id="41" idx="2"/>
              </p:cNvCxnSpPr>
              <p:nvPr/>
            </p:nvCxnSpPr>
            <p:spPr>
              <a:xfrm>
                <a:off x="2454947" y="2489124"/>
                <a:ext cx="480138" cy="80301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 xmlns:a16="http://schemas.microsoft.com/office/drawing/2014/main" id="{0985BDE0-5802-4B45-8ECD-6D3C2EE91D99}"/>
                </a:ext>
              </a:extLst>
            </p:cNvPr>
            <p:cNvSpPr txBox="1"/>
            <p:nvPr/>
          </p:nvSpPr>
          <p:spPr>
            <a:xfrm>
              <a:off x="1179466" y="2616877"/>
              <a:ext cx="989355"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Input layer</a:t>
              </a:r>
              <a:endParaRPr kumimoji="1" lang="ko-KR" altLang="en-US" sz="1300" dirty="0">
                <a:latin typeface="SamsungOne 400" panose="020B0503030303020204" pitchFamily="34" charset="0"/>
              </a:endParaRPr>
            </a:p>
          </p:txBody>
        </p:sp>
        <p:sp>
          <p:nvSpPr>
            <p:cNvPr id="37" name="TextBox 36">
              <a:extLst>
                <a:ext uri="{FF2B5EF4-FFF2-40B4-BE49-F238E27FC236}">
                  <a16:creationId xmlns="" xmlns:a16="http://schemas.microsoft.com/office/drawing/2014/main" id="{B2B2E1D6-CD7C-42B2-B809-3B521598ADAD}"/>
                </a:ext>
              </a:extLst>
            </p:cNvPr>
            <p:cNvSpPr txBox="1"/>
            <p:nvPr/>
          </p:nvSpPr>
          <p:spPr>
            <a:xfrm>
              <a:off x="3746737" y="2616877"/>
              <a:ext cx="1152588"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Output layer</a:t>
              </a:r>
              <a:endParaRPr kumimoji="1" lang="ko-KR" altLang="en-US" sz="1300" dirty="0">
                <a:latin typeface="SamsungOne 400" panose="020B0503030303020204" pitchFamily="34" charset="0"/>
              </a:endParaRPr>
            </a:p>
          </p:txBody>
        </p:sp>
        <p:sp>
          <p:nvSpPr>
            <p:cNvPr id="38" name="TextBox 37">
              <a:extLst>
                <a:ext uri="{FF2B5EF4-FFF2-40B4-BE49-F238E27FC236}">
                  <a16:creationId xmlns="" xmlns:a16="http://schemas.microsoft.com/office/drawing/2014/main" id="{782ACFD6-39E1-4A49-91DA-7F5200549475}"/>
                </a:ext>
              </a:extLst>
            </p:cNvPr>
            <p:cNvSpPr txBox="1"/>
            <p:nvPr/>
          </p:nvSpPr>
          <p:spPr>
            <a:xfrm>
              <a:off x="2353267" y="2616877"/>
              <a:ext cx="1160551"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Hidden layer</a:t>
              </a:r>
              <a:endParaRPr kumimoji="1" lang="ko-KR" altLang="en-US" sz="1300" dirty="0">
                <a:latin typeface="SamsungOne 400" panose="020B0503030303020204" pitchFamily="34" charset="0"/>
              </a:endParaRPr>
            </a:p>
          </p:txBody>
        </p:sp>
        <p:sp>
          <p:nvSpPr>
            <p:cNvPr id="39" name="TextBox 38">
              <a:extLst>
                <a:ext uri="{FF2B5EF4-FFF2-40B4-BE49-F238E27FC236}">
                  <a16:creationId xmlns="" xmlns:a16="http://schemas.microsoft.com/office/drawing/2014/main" id="{63C83DF5-7E44-4150-9951-173174A654A4}"/>
                </a:ext>
              </a:extLst>
            </p:cNvPr>
            <p:cNvSpPr txBox="1"/>
            <p:nvPr/>
          </p:nvSpPr>
          <p:spPr>
            <a:xfrm>
              <a:off x="2019065" y="2852501"/>
              <a:ext cx="272720"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W1</a:t>
              </a:r>
              <a:endParaRPr kumimoji="1" lang="ko-KR" altLang="en-US" sz="1300" dirty="0">
                <a:latin typeface="SamsungOne 400" panose="020B0503030303020204" pitchFamily="34" charset="0"/>
              </a:endParaRPr>
            </a:p>
          </p:txBody>
        </p:sp>
        <p:sp>
          <p:nvSpPr>
            <p:cNvPr id="40" name="TextBox 39">
              <a:extLst>
                <a:ext uri="{FF2B5EF4-FFF2-40B4-BE49-F238E27FC236}">
                  <a16:creationId xmlns="" xmlns:a16="http://schemas.microsoft.com/office/drawing/2014/main" id="{EC440CDF-7CC3-4608-A1F8-A6A079B6E119}"/>
                </a:ext>
              </a:extLst>
            </p:cNvPr>
            <p:cNvSpPr txBox="1"/>
            <p:nvPr/>
          </p:nvSpPr>
          <p:spPr>
            <a:xfrm>
              <a:off x="3313903" y="2852501"/>
              <a:ext cx="288645"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W2</a:t>
              </a:r>
              <a:endParaRPr kumimoji="1" lang="ko-KR" altLang="en-US" sz="1300" dirty="0">
                <a:latin typeface="SamsungOne 400" panose="020B0503030303020204" pitchFamily="34" charset="0"/>
              </a:endParaRPr>
            </a:p>
          </p:txBody>
        </p:sp>
      </p:grpSp>
      <p:graphicFrame>
        <p:nvGraphicFramePr>
          <p:cNvPr id="57" name="표 56">
            <a:extLst>
              <a:ext uri="{FF2B5EF4-FFF2-40B4-BE49-F238E27FC236}">
                <a16:creationId xmlns="" xmlns:a16="http://schemas.microsoft.com/office/drawing/2014/main" id="{DBD9DAF2-FECC-4D31-8653-6C9C71443853}"/>
              </a:ext>
            </a:extLst>
          </p:cNvPr>
          <p:cNvGraphicFramePr>
            <a:graphicFrameLocks noGrp="1"/>
          </p:cNvGraphicFramePr>
          <p:nvPr>
            <p:extLst>
              <p:ext uri="{D42A27DB-BD31-4B8C-83A1-F6EECF244321}">
                <p14:modId xmlns:p14="http://schemas.microsoft.com/office/powerpoint/2010/main" val="3991530678"/>
              </p:ext>
            </p:extLst>
          </p:nvPr>
        </p:nvGraphicFramePr>
        <p:xfrm>
          <a:off x="3532064" y="4029908"/>
          <a:ext cx="2839685" cy="914400"/>
        </p:xfrm>
        <a:graphic>
          <a:graphicData uri="http://schemas.openxmlformats.org/drawingml/2006/table">
            <a:tbl>
              <a:tblPr firstRow="1" bandRow="1">
                <a:tableStyleId>{5940675A-B579-460E-94D1-54222C63F5DA}</a:tableStyleId>
              </a:tblPr>
              <a:tblGrid>
                <a:gridCol w="1635372">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168443407"/>
                    </a:ext>
                  </a:extLst>
                </a:gridCol>
                <a:gridCol w="268209">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n1 </a:t>
                      </a: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chemeClr val="accent1">
                              <a:lumMod val="75000"/>
                            </a:schemeClr>
                          </a:solidFill>
                          <a:latin typeface="SamsungOne 400" panose="020B0503030303020204" pitchFamily="34" charset="0"/>
                          <a:cs typeface="+mn-cs"/>
                        </a:rPr>
                        <a:t>C12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FF0000"/>
                          </a:solidFill>
                          <a:latin typeface="SamsungOne 400" panose="020B0503030303020204" pitchFamily="34" charset="0"/>
                          <a:cs typeface="+mn-cs"/>
                        </a:rPr>
                        <a:t>$F$12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7030A0"/>
                          </a:solidFill>
                          <a:latin typeface="SamsungOne 400" panose="020B0503030303020204" pitchFamily="34" charset="0"/>
                          <a:cs typeface="+mn-cs"/>
                        </a:rPr>
                        <a:t>D12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chemeClr val="accent6">
                              <a:lumMod val="75000"/>
                            </a:schemeClr>
                          </a:solidFill>
                          <a:latin typeface="SamsungOne 400" panose="020B0503030303020204" pitchFamily="34" charset="0"/>
                          <a:cs typeface="+mn-cs"/>
                        </a:rPr>
                        <a:t>$F$14</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CC0099"/>
                          </a:solidFill>
                          <a:latin typeface="SamsungOne 400" panose="020B0503030303020204" pitchFamily="34" charset="0"/>
                          <a:cs typeface="+mn-cs"/>
                        </a:rPr>
                        <a:t>$F$18</a:t>
                      </a:r>
                      <a:endParaRPr lang="ko-KR" altLang="en-US" sz="900" kern="1200" dirty="0">
                        <a:solidFill>
                          <a:srgbClr val="CC0099"/>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12700" cap="flat" cmpd="sng" algn="ctr">
                      <a:solidFill>
                        <a:srgbClr val="237519"/>
                      </a:solidFill>
                      <a:prstDash val="solid"/>
                      <a:round/>
                      <a:headEnd type="none" w="med" len="med"/>
                      <a:tailEnd type="none" w="med" len="med"/>
                    </a:lnR>
                    <a:lnT w="12700" cap="flat" cmpd="sng" algn="ctr">
                      <a:solidFill>
                        <a:srgbClr val="237519"/>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=1/(1+EXP(-K12))</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=C13*$F$12+D13*$F$14+$F$18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23751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=1/(1+EXP(-K13))</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=C14*$F$12+D14*$F$14+$F$18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=1/(1+EXP(-K14))</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=C15*$F$12+D15*$F$14+$F$18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=1/(1+EXP(-K15))</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8" name="표 57">
            <a:extLst>
              <a:ext uri="{FF2B5EF4-FFF2-40B4-BE49-F238E27FC236}">
                <a16:creationId xmlns="" xmlns:a16="http://schemas.microsoft.com/office/drawing/2014/main" id="{9BE4A585-3A08-486B-9404-C58E10E1F2A0}"/>
              </a:ext>
            </a:extLst>
          </p:cNvPr>
          <p:cNvGraphicFramePr>
            <a:graphicFrameLocks noGrp="1"/>
          </p:cNvGraphicFramePr>
          <p:nvPr>
            <p:extLst>
              <p:ext uri="{D42A27DB-BD31-4B8C-83A1-F6EECF244321}">
                <p14:modId xmlns:p14="http://schemas.microsoft.com/office/powerpoint/2010/main" val="523078548"/>
              </p:ext>
            </p:extLst>
          </p:nvPr>
        </p:nvGraphicFramePr>
        <p:xfrm>
          <a:off x="3532064" y="5034880"/>
          <a:ext cx="2427460" cy="914400"/>
        </p:xfrm>
        <a:graphic>
          <a:graphicData uri="http://schemas.openxmlformats.org/drawingml/2006/table">
            <a:tbl>
              <a:tblPr firstRow="1" bandRow="1">
                <a:tableStyleId>{5940675A-B579-460E-94D1-54222C63F5DA}</a:tableStyleId>
              </a:tblPr>
              <a:tblGrid>
                <a:gridCol w="485492">
                  <a:extLst>
                    <a:ext uri="{9D8B030D-6E8A-4147-A177-3AD203B41FA5}">
                      <a16:colId xmlns="" xmlns:a16="http://schemas.microsoft.com/office/drawing/2014/main" val="20000"/>
                    </a:ext>
                  </a:extLst>
                </a:gridCol>
                <a:gridCol w="485492">
                  <a:extLst>
                    <a:ext uri="{9D8B030D-6E8A-4147-A177-3AD203B41FA5}">
                      <a16:colId xmlns="" xmlns:a16="http://schemas.microsoft.com/office/drawing/2014/main" val="127437428"/>
                    </a:ext>
                  </a:extLst>
                </a:gridCol>
                <a:gridCol w="485492">
                  <a:extLst>
                    <a:ext uri="{9D8B030D-6E8A-4147-A177-3AD203B41FA5}">
                      <a16:colId xmlns="" xmlns:a16="http://schemas.microsoft.com/office/drawing/2014/main" val="1562504250"/>
                    </a:ext>
                  </a:extLst>
                </a:gridCol>
                <a:gridCol w="485492">
                  <a:extLst>
                    <a:ext uri="{9D8B030D-6E8A-4147-A177-3AD203B41FA5}">
                      <a16:colId xmlns="" xmlns:a16="http://schemas.microsoft.com/office/drawing/2014/main" val="3432571151"/>
                    </a:ext>
                  </a:extLst>
                </a:gridCol>
                <a:gridCol w="48549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9" name="표 58">
            <a:extLst>
              <a:ext uri="{FF2B5EF4-FFF2-40B4-BE49-F238E27FC236}">
                <a16:creationId xmlns="" xmlns:a16="http://schemas.microsoft.com/office/drawing/2014/main" id="{D48C990A-4C85-414C-AB7D-2386BBC71A21}"/>
              </a:ext>
            </a:extLst>
          </p:cNvPr>
          <p:cNvGraphicFramePr>
            <a:graphicFrameLocks noGrp="1"/>
          </p:cNvGraphicFramePr>
          <p:nvPr>
            <p:extLst>
              <p:ext uri="{D42A27DB-BD31-4B8C-83A1-F6EECF244321}">
                <p14:modId xmlns:p14="http://schemas.microsoft.com/office/powerpoint/2010/main" val="44552422"/>
              </p:ext>
            </p:extLst>
          </p:nvPr>
        </p:nvGraphicFramePr>
        <p:xfrm>
          <a:off x="6030209" y="5034880"/>
          <a:ext cx="1499691" cy="914400"/>
        </p:xfrm>
        <a:graphic>
          <a:graphicData uri="http://schemas.openxmlformats.org/drawingml/2006/table">
            <a:tbl>
              <a:tblPr firstRow="1" bandRow="1">
                <a:tableStyleId>{5940675A-B579-460E-94D1-54222C63F5DA}</a:tableStyleId>
              </a:tblPr>
              <a:tblGrid>
                <a:gridCol w="499897">
                  <a:extLst>
                    <a:ext uri="{9D8B030D-6E8A-4147-A177-3AD203B41FA5}">
                      <a16:colId xmlns="" xmlns:a16="http://schemas.microsoft.com/office/drawing/2014/main" val="1562504250"/>
                    </a:ext>
                  </a:extLst>
                </a:gridCol>
                <a:gridCol w="499897">
                  <a:extLst>
                    <a:ext uri="{9D8B030D-6E8A-4147-A177-3AD203B41FA5}">
                      <a16:colId xmlns="" xmlns:a16="http://schemas.microsoft.com/office/drawing/2014/main" val="3432571151"/>
                    </a:ext>
                  </a:extLst>
                </a:gridCol>
                <a:gridCol w="499897">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0" name="표 59">
            <a:extLst>
              <a:ext uri="{FF2B5EF4-FFF2-40B4-BE49-F238E27FC236}">
                <a16:creationId xmlns="" xmlns:a16="http://schemas.microsoft.com/office/drawing/2014/main" id="{2CABF9E4-F7F4-47A3-8917-1E0ED0073E12}"/>
              </a:ext>
            </a:extLst>
          </p:cNvPr>
          <p:cNvGraphicFramePr>
            <a:graphicFrameLocks noGrp="1"/>
          </p:cNvGraphicFramePr>
          <p:nvPr>
            <p:extLst>
              <p:ext uri="{D42A27DB-BD31-4B8C-83A1-F6EECF244321}">
                <p14:modId xmlns:p14="http://schemas.microsoft.com/office/powerpoint/2010/main" val="60271394"/>
              </p:ext>
            </p:extLst>
          </p:nvPr>
        </p:nvGraphicFramePr>
        <p:xfrm>
          <a:off x="6472603" y="4029908"/>
          <a:ext cx="2877188" cy="914400"/>
        </p:xfrm>
        <a:graphic>
          <a:graphicData uri="http://schemas.openxmlformats.org/drawingml/2006/table">
            <a:tbl>
              <a:tblPr firstRow="1" bandRow="1">
                <a:tableStyleId>{5940675A-B579-460E-94D1-54222C63F5DA}</a:tableStyleId>
              </a:tblPr>
              <a:tblGrid>
                <a:gridCol w="1656970">
                  <a:extLst>
                    <a:ext uri="{9D8B030D-6E8A-4147-A177-3AD203B41FA5}">
                      <a16:colId xmlns="" xmlns:a16="http://schemas.microsoft.com/office/drawing/2014/main" val="20000"/>
                    </a:ext>
                  </a:extLst>
                </a:gridCol>
                <a:gridCol w="948467">
                  <a:extLst>
                    <a:ext uri="{9D8B030D-6E8A-4147-A177-3AD203B41FA5}">
                      <a16:colId xmlns="" xmlns:a16="http://schemas.microsoft.com/office/drawing/2014/main" val="2168443407"/>
                    </a:ext>
                  </a:extLst>
                </a:gridCol>
                <a:gridCol w="271751">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n2</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=C12*$F$13+D12*$F$15+$F$19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=1/(1+EXP(-O12))</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=C13*$F$13+D13*$F$15+$F$19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=1/(1+EXP(-O13))</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=C14*$F$13+D14*$F$15+$F$19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=1/(1+EXP(-O14))</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=C15*$F$13+D14*$F$15+$F$19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=1/(1+EXP(-O15))</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spTree>
    <p:extLst>
      <p:ext uri="{BB962C8B-B14F-4D97-AF65-F5344CB8AC3E}">
        <p14:creationId xmlns:p14="http://schemas.microsoft.com/office/powerpoint/2010/main" val="3237112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7" name="직사각형 16">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Compute the XOR by applying a multilayer perceptron in Excel.</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22" name="표 21">
            <a:extLst>
              <a:ext uri="{FF2B5EF4-FFF2-40B4-BE49-F238E27FC236}">
                <a16:creationId xmlns="" xmlns:a16="http://schemas.microsoft.com/office/drawing/2014/main" id="{B8B88C93-4C32-4D88-83D5-7C47C6D0CFDF}"/>
              </a:ext>
            </a:extLst>
          </p:cNvPr>
          <p:cNvGraphicFramePr>
            <a:graphicFrameLocks noGrp="1"/>
          </p:cNvGraphicFramePr>
          <p:nvPr>
            <p:extLst>
              <p:ext uri="{D42A27DB-BD31-4B8C-83A1-F6EECF244321}">
                <p14:modId xmlns:p14="http://schemas.microsoft.com/office/powerpoint/2010/main" val="3866821511"/>
              </p:ext>
            </p:extLst>
          </p:nvPr>
        </p:nvGraphicFramePr>
        <p:xfrm>
          <a:off x="703263" y="4027362"/>
          <a:ext cx="915204" cy="914400"/>
        </p:xfrm>
        <a:graphic>
          <a:graphicData uri="http://schemas.openxmlformats.org/drawingml/2006/table">
            <a:tbl>
              <a:tblPr firstRow="1" bandRow="1">
                <a:tableStyleId>{5940675A-B579-460E-94D1-54222C63F5DA}</a:tableStyleId>
              </a:tblPr>
              <a:tblGrid>
                <a:gridCol w="457602">
                  <a:extLst>
                    <a:ext uri="{9D8B030D-6E8A-4147-A177-3AD203B41FA5}">
                      <a16:colId xmlns="" xmlns:a16="http://schemas.microsoft.com/office/drawing/2014/main" val="20000"/>
                    </a:ext>
                  </a:extLst>
                </a:gridCol>
                <a:gridCol w="45760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1">
                          <a:lumMod val="75000"/>
                        </a:schemeClr>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20000"/>
                        <a:lumOff val="80000"/>
                      </a:schemeClr>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E8D9F3"/>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7030A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3" name="표 22">
            <a:extLst>
              <a:ext uri="{FF2B5EF4-FFF2-40B4-BE49-F238E27FC236}">
                <a16:creationId xmlns="" xmlns:a16="http://schemas.microsoft.com/office/drawing/2014/main" id="{A44C168B-3EEF-4BEB-9502-DFC0A91F356B}"/>
              </a:ext>
            </a:extLst>
          </p:cNvPr>
          <p:cNvGraphicFramePr>
            <a:graphicFrameLocks noGrp="1"/>
          </p:cNvGraphicFramePr>
          <p:nvPr>
            <p:extLst>
              <p:ext uri="{D42A27DB-BD31-4B8C-83A1-F6EECF244321}">
                <p14:modId xmlns:p14="http://schemas.microsoft.com/office/powerpoint/2010/main" val="1849434456"/>
              </p:ext>
            </p:extLst>
          </p:nvPr>
        </p:nvGraphicFramePr>
        <p:xfrm>
          <a:off x="1891072" y="402736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W1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E7E7"/>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3162398071"/>
                  </a:ext>
                </a:extLst>
              </a:tr>
            </a:tbl>
          </a:graphicData>
        </a:graphic>
      </p:graphicFrame>
      <p:graphicFrame>
        <p:nvGraphicFramePr>
          <p:cNvPr id="24" name="표 23">
            <a:extLst>
              <a:ext uri="{FF2B5EF4-FFF2-40B4-BE49-F238E27FC236}">
                <a16:creationId xmlns="" xmlns:a16="http://schemas.microsoft.com/office/drawing/2014/main" id="{FEC6E264-88B9-46A8-9DF4-49D9E6757370}"/>
              </a:ext>
            </a:extLst>
          </p:cNvPr>
          <p:cNvGraphicFramePr>
            <a:graphicFrameLocks noGrp="1"/>
          </p:cNvGraphicFramePr>
          <p:nvPr>
            <p:extLst>
              <p:ext uri="{D42A27DB-BD31-4B8C-83A1-F6EECF244321}">
                <p14:modId xmlns:p14="http://schemas.microsoft.com/office/powerpoint/2010/main" val="3900627386"/>
              </p:ext>
            </p:extLst>
          </p:nvPr>
        </p:nvGraphicFramePr>
        <p:xfrm>
          <a:off x="2863180" y="402736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5" name="표 24">
            <a:extLst>
              <a:ext uri="{FF2B5EF4-FFF2-40B4-BE49-F238E27FC236}">
                <a16:creationId xmlns="" xmlns:a16="http://schemas.microsoft.com/office/drawing/2014/main" id="{E5955E56-3EEB-4215-9720-71FB0B7D8191}"/>
              </a:ext>
            </a:extLst>
          </p:cNvPr>
          <p:cNvGraphicFramePr>
            <a:graphicFrameLocks noGrp="1"/>
          </p:cNvGraphicFramePr>
          <p:nvPr>
            <p:extLst>
              <p:ext uri="{D42A27DB-BD31-4B8C-83A1-F6EECF244321}">
                <p14:modId xmlns:p14="http://schemas.microsoft.com/office/powerpoint/2010/main" val="2718129646"/>
              </p:ext>
            </p:extLst>
          </p:nvPr>
        </p:nvGraphicFramePr>
        <p:xfrm>
          <a:off x="1891072" y="503716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CC0099"/>
                      </a:solidFill>
                      <a:prstDash val="solid"/>
                      <a:round/>
                      <a:headEnd type="none" w="med" len="med"/>
                      <a:tailEnd type="none" w="med" len="med"/>
                    </a:lnL>
                    <a:lnR w="12700" cap="flat" cmpd="sng" algn="ctr">
                      <a:solidFill>
                        <a:srgbClr val="CC0099"/>
                      </a:solidFill>
                      <a:prstDash val="solid"/>
                      <a:round/>
                      <a:headEnd type="none" w="med" len="med"/>
                      <a:tailEnd type="none" w="med" len="med"/>
                    </a:lnR>
                    <a:lnT w="12700" cap="flat" cmpd="sng" algn="ctr">
                      <a:solidFill>
                        <a:srgbClr val="CC0099"/>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FFDDF6"/>
                    </a:solidFill>
                  </a:tcPr>
                </a:tc>
                <a:extLst>
                  <a:ext uri="{0D108BD9-81ED-4DB2-BD59-A6C34878D82A}">
                    <a16:rowId xmlns="" xmlns:a16="http://schemas.microsoft.com/office/drawing/2014/main" val="3162398071"/>
                  </a:ext>
                </a:extLst>
              </a:tr>
            </a:tbl>
          </a:graphicData>
        </a:graphic>
      </p:graphicFrame>
      <p:graphicFrame>
        <p:nvGraphicFramePr>
          <p:cNvPr id="26" name="표 25">
            <a:extLst>
              <a:ext uri="{FF2B5EF4-FFF2-40B4-BE49-F238E27FC236}">
                <a16:creationId xmlns="" xmlns:a16="http://schemas.microsoft.com/office/drawing/2014/main" id="{B9F3D669-8471-48AE-BEA5-FF8FE1EA6FDC}"/>
              </a:ext>
            </a:extLst>
          </p:cNvPr>
          <p:cNvGraphicFramePr>
            <a:graphicFrameLocks noGrp="1"/>
          </p:cNvGraphicFramePr>
          <p:nvPr>
            <p:extLst>
              <p:ext uri="{D42A27DB-BD31-4B8C-83A1-F6EECF244321}">
                <p14:modId xmlns:p14="http://schemas.microsoft.com/office/powerpoint/2010/main" val="1647220531"/>
              </p:ext>
            </p:extLst>
          </p:nvPr>
        </p:nvGraphicFramePr>
        <p:xfrm>
          <a:off x="2863180" y="503716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sp>
        <p:nvSpPr>
          <p:cNvPr id="30" name="직사각형 29">
            <a:extLst>
              <a:ext uri="{FF2B5EF4-FFF2-40B4-BE49-F238E27FC236}">
                <a16:creationId xmlns="" xmlns:a16="http://schemas.microsoft.com/office/drawing/2014/main" id="{DDA10449-35C0-40A1-AB16-D80DD683471A}"/>
              </a:ext>
            </a:extLst>
          </p:cNvPr>
          <p:cNvSpPr/>
          <p:nvPr/>
        </p:nvSpPr>
        <p:spPr>
          <a:xfrm>
            <a:off x="702939" y="2132856"/>
            <a:ext cx="8641085" cy="1740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31" name="직사각형 30">
            <a:extLst>
              <a:ext uri="{FF2B5EF4-FFF2-40B4-BE49-F238E27FC236}">
                <a16:creationId xmlns="" xmlns:a16="http://schemas.microsoft.com/office/drawing/2014/main" id="{74FC90C6-FF2D-4B48-AEF7-4D6E837387CC}"/>
              </a:ext>
            </a:extLst>
          </p:cNvPr>
          <p:cNvSpPr/>
          <p:nvPr/>
        </p:nvSpPr>
        <p:spPr>
          <a:xfrm>
            <a:off x="852724" y="2222739"/>
            <a:ext cx="904094" cy="200055"/>
          </a:xfrm>
          <a:prstGeom prst="rect">
            <a:avLst/>
          </a:prstGeom>
          <a:noFill/>
        </p:spPr>
        <p:txBody>
          <a:bodyPr wrap="none" lIns="0" tIns="0" rIns="0" bIns="0" rtlCol="0">
            <a:spAutoFit/>
          </a:bodyPr>
          <a:lstStyle/>
          <a:p>
            <a:r>
              <a:rPr kumimoji="1" lang="en-US" altLang="ko-KR" sz="1300" b="1" dirty="0">
                <a:solidFill>
                  <a:schemeClr val="tx1"/>
                </a:solidFill>
                <a:latin typeface="SamsungOne 400" panose="020B0503030303020204" pitchFamily="34" charset="0"/>
                <a:ea typeface="SamsungOne 400" panose="020B0503030303020204" pitchFamily="34" charset="0"/>
              </a:rPr>
              <a:t>Solving XOR</a:t>
            </a:r>
          </a:p>
        </p:txBody>
      </p:sp>
      <p:grpSp>
        <p:nvGrpSpPr>
          <p:cNvPr id="32" name="그룹 31">
            <a:extLst>
              <a:ext uri="{FF2B5EF4-FFF2-40B4-BE49-F238E27FC236}">
                <a16:creationId xmlns="" xmlns:a16="http://schemas.microsoft.com/office/drawing/2014/main" id="{45562B7E-8307-4EEC-B483-E1BC422DA5C8}"/>
              </a:ext>
            </a:extLst>
          </p:cNvPr>
          <p:cNvGrpSpPr/>
          <p:nvPr/>
        </p:nvGrpSpPr>
        <p:grpSpPr>
          <a:xfrm>
            <a:off x="1360235" y="2328016"/>
            <a:ext cx="2995473" cy="1350549"/>
            <a:chOff x="1179466" y="2189287"/>
            <a:chExt cx="3719859" cy="1677149"/>
          </a:xfrm>
        </p:grpSpPr>
        <p:grpSp>
          <p:nvGrpSpPr>
            <p:cNvPr id="33" name="그룹 32">
              <a:extLst>
                <a:ext uri="{FF2B5EF4-FFF2-40B4-BE49-F238E27FC236}">
                  <a16:creationId xmlns="" xmlns:a16="http://schemas.microsoft.com/office/drawing/2014/main" id="{D94E52D3-0F96-4371-A8AF-9AA414111AE9}"/>
                </a:ext>
              </a:extLst>
            </p:cNvPr>
            <p:cNvGrpSpPr/>
            <p:nvPr/>
          </p:nvGrpSpPr>
          <p:grpSpPr>
            <a:xfrm>
              <a:off x="1500144" y="2189287"/>
              <a:ext cx="3142748" cy="1677149"/>
              <a:chOff x="364735" y="2135698"/>
              <a:chExt cx="3142748" cy="1677149"/>
            </a:xfrm>
          </p:grpSpPr>
          <p:sp>
            <p:nvSpPr>
              <p:cNvPr id="39" name="타원 38">
                <a:extLst>
                  <a:ext uri="{FF2B5EF4-FFF2-40B4-BE49-F238E27FC236}">
                    <a16:creationId xmlns="" xmlns:a16="http://schemas.microsoft.com/office/drawing/2014/main" id="{D345816B-36DB-44D5-8614-D9EDAD14737C}"/>
                  </a:ext>
                </a:extLst>
              </p:cNvPr>
              <p:cNvSpPr>
                <a:spLocks noChangeAspect="1"/>
              </p:cNvSpPr>
              <p:nvPr/>
            </p:nvSpPr>
            <p:spPr>
              <a:xfrm>
                <a:off x="2935085" y="3005945"/>
                <a:ext cx="572398" cy="572396"/>
              </a:xfrm>
              <a:prstGeom prst="ellipse">
                <a:avLst/>
              </a:prstGeom>
              <a:solidFill>
                <a:schemeClr val="accent4"/>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y</a:t>
                </a:r>
                <a:r>
                  <a:rPr lang="en-US" altLang="ko-KR" sz="1300" baseline="-25000" dirty="0">
                    <a:solidFill>
                      <a:schemeClr val="tx1"/>
                    </a:solidFill>
                    <a:latin typeface="SamsungOne 400" panose="020B0503030303020204" pitchFamily="34" charset="0"/>
                    <a:ea typeface="SamsungOne 400" panose="020B0503030303020204" pitchFamily="34" charset="0"/>
                  </a:rPr>
                  <a:t>out</a:t>
                </a:r>
                <a:endParaRPr lang="ko-KR" altLang="en-US" sz="1300" baseline="-25000" dirty="0">
                  <a:solidFill>
                    <a:schemeClr val="tx1"/>
                  </a:solidFill>
                  <a:latin typeface="SamsungOne 400" panose="020B0503030303020204" pitchFamily="34" charset="0"/>
                </a:endParaRPr>
              </a:p>
            </p:txBody>
          </p:sp>
          <p:sp>
            <p:nvSpPr>
              <p:cNvPr id="40" name="타원 39">
                <a:extLst>
                  <a:ext uri="{FF2B5EF4-FFF2-40B4-BE49-F238E27FC236}">
                    <a16:creationId xmlns="" xmlns:a16="http://schemas.microsoft.com/office/drawing/2014/main" id="{4F80BEC3-9C1C-42B4-8C8E-91C56FA0F1DE}"/>
                  </a:ext>
                </a:extLst>
              </p:cNvPr>
              <p:cNvSpPr>
                <a:spLocks noChangeAspect="1"/>
              </p:cNvSpPr>
              <p:nvPr/>
            </p:nvSpPr>
            <p:spPr>
              <a:xfrm>
                <a:off x="1645144"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a:t>
                </a:r>
                <a:endParaRPr lang="ko-KR" altLang="en-US" sz="1300" dirty="0">
                  <a:latin typeface="SamsungOne 400" panose="020B0503030303020204" pitchFamily="34" charset="0"/>
                </a:endParaRPr>
              </a:p>
            </p:txBody>
          </p:sp>
          <p:sp>
            <p:nvSpPr>
              <p:cNvPr id="41" name="타원 40">
                <a:extLst>
                  <a:ext uri="{FF2B5EF4-FFF2-40B4-BE49-F238E27FC236}">
                    <a16:creationId xmlns="" xmlns:a16="http://schemas.microsoft.com/office/drawing/2014/main" id="{697A7476-FAE2-4A4F-A059-A33319D143EF}"/>
                  </a:ext>
                </a:extLst>
              </p:cNvPr>
              <p:cNvSpPr>
                <a:spLocks noChangeAspect="1"/>
              </p:cNvSpPr>
              <p:nvPr/>
            </p:nvSpPr>
            <p:spPr>
              <a:xfrm>
                <a:off x="1645144"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a:t>
                </a:r>
                <a:endParaRPr lang="ko-KR" altLang="en-US" sz="1300" dirty="0">
                  <a:latin typeface="SamsungOne 400" panose="020B0503030303020204" pitchFamily="34" charset="0"/>
                </a:endParaRPr>
              </a:p>
            </p:txBody>
          </p:sp>
          <p:cxnSp>
            <p:nvCxnSpPr>
              <p:cNvPr id="42" name="직선 화살표 연결선 41">
                <a:extLst>
                  <a:ext uri="{FF2B5EF4-FFF2-40B4-BE49-F238E27FC236}">
                    <a16:creationId xmlns="" xmlns:a16="http://schemas.microsoft.com/office/drawing/2014/main" id="{8CBFDC70-FB2B-48BB-A9A8-88B1734F094F}"/>
                  </a:ext>
                </a:extLst>
              </p:cNvPr>
              <p:cNvCxnSpPr>
                <a:cxnSpLocks/>
                <a:stCxn id="40" idx="6"/>
                <a:endCxn id="39" idx="2"/>
              </p:cNvCxnSpPr>
              <p:nvPr/>
            </p:nvCxnSpPr>
            <p:spPr>
              <a:xfrm>
                <a:off x="2059208" y="3005944"/>
                <a:ext cx="875877" cy="28619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DEF633B3-C879-4077-B9DB-6711BE68B94C}"/>
                  </a:ext>
                </a:extLst>
              </p:cNvPr>
              <p:cNvCxnSpPr>
                <a:cxnSpLocks/>
                <a:stCxn id="41" idx="6"/>
                <a:endCxn id="39" idx="2"/>
              </p:cNvCxnSpPr>
              <p:nvPr/>
            </p:nvCxnSpPr>
            <p:spPr>
              <a:xfrm flipV="1">
                <a:off x="2059208" y="3292143"/>
                <a:ext cx="875877" cy="31367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 xmlns:a16="http://schemas.microsoft.com/office/drawing/2014/main" id="{B8EAD578-FBCC-4A38-8993-2DF1ABD76CB5}"/>
                  </a:ext>
                </a:extLst>
              </p:cNvPr>
              <p:cNvSpPr>
                <a:spLocks noChangeAspect="1"/>
              </p:cNvSpPr>
              <p:nvPr/>
            </p:nvSpPr>
            <p:spPr>
              <a:xfrm>
                <a:off x="364735"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a:t>
                </a:r>
                <a:endParaRPr lang="ko-KR" altLang="en-US" sz="1300" dirty="0">
                  <a:latin typeface="SamsungOne 400" panose="020B0503030303020204" pitchFamily="34" charset="0"/>
                </a:endParaRPr>
              </a:p>
            </p:txBody>
          </p:sp>
          <p:sp>
            <p:nvSpPr>
              <p:cNvPr id="45" name="타원 44">
                <a:extLst>
                  <a:ext uri="{FF2B5EF4-FFF2-40B4-BE49-F238E27FC236}">
                    <a16:creationId xmlns="" xmlns:a16="http://schemas.microsoft.com/office/drawing/2014/main" id="{9A6DEDDC-0882-45C2-B4AA-A0E5E878CBB7}"/>
                  </a:ext>
                </a:extLst>
              </p:cNvPr>
              <p:cNvSpPr>
                <a:spLocks noChangeAspect="1"/>
              </p:cNvSpPr>
              <p:nvPr/>
            </p:nvSpPr>
            <p:spPr>
              <a:xfrm>
                <a:off x="364735"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a:t>
                </a:r>
                <a:endParaRPr lang="ko-KR" altLang="en-US" sz="1300" dirty="0">
                  <a:latin typeface="SamsungOne 400" panose="020B0503030303020204" pitchFamily="34" charset="0"/>
                </a:endParaRPr>
              </a:p>
            </p:txBody>
          </p:sp>
          <p:cxnSp>
            <p:nvCxnSpPr>
              <p:cNvPr id="46" name="직선 화살표 연결선 45">
                <a:extLst>
                  <a:ext uri="{FF2B5EF4-FFF2-40B4-BE49-F238E27FC236}">
                    <a16:creationId xmlns="" xmlns:a16="http://schemas.microsoft.com/office/drawing/2014/main" id="{215EDD36-2C65-4DBE-81F0-3D2F9B746350}"/>
                  </a:ext>
                </a:extLst>
              </p:cNvPr>
              <p:cNvCxnSpPr>
                <a:cxnSpLocks/>
                <a:stCxn id="44" idx="6"/>
                <a:endCxn id="40" idx="2"/>
              </p:cNvCxnSpPr>
              <p:nvPr/>
            </p:nvCxnSpPr>
            <p:spPr>
              <a:xfrm>
                <a:off x="778799" y="3005944"/>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E1B80CE2-1C88-4174-BD89-55067F7344C5}"/>
                  </a:ext>
                </a:extLst>
              </p:cNvPr>
              <p:cNvCxnSpPr>
                <a:stCxn id="45" idx="6"/>
                <a:endCxn id="41" idx="2"/>
              </p:cNvCxnSpPr>
              <p:nvPr/>
            </p:nvCxnSpPr>
            <p:spPr>
              <a:xfrm>
                <a:off x="778799" y="3605815"/>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 xmlns:a16="http://schemas.microsoft.com/office/drawing/2014/main" id="{671B620E-54C9-4DAA-A451-0D1737E98FDF}"/>
                  </a:ext>
                </a:extLst>
              </p:cNvPr>
              <p:cNvCxnSpPr>
                <a:stCxn id="45" idx="6"/>
                <a:endCxn id="40" idx="2"/>
              </p:cNvCxnSpPr>
              <p:nvPr/>
            </p:nvCxnSpPr>
            <p:spPr>
              <a:xfrm flipV="1">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20DB043F-A246-4315-8518-77BA57D740A3}"/>
                  </a:ext>
                </a:extLst>
              </p:cNvPr>
              <p:cNvCxnSpPr>
                <a:stCxn id="44" idx="6"/>
                <a:endCxn id="41" idx="2"/>
              </p:cNvCxnSpPr>
              <p:nvPr/>
            </p:nvCxnSpPr>
            <p:spPr>
              <a:xfrm>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 xmlns:a16="http://schemas.microsoft.com/office/drawing/2014/main" id="{2E3E6348-27DA-40FE-B2D7-387FC1B02B5B}"/>
                  </a:ext>
                </a:extLst>
              </p:cNvPr>
              <p:cNvSpPr>
                <a:spLocks noChangeAspect="1"/>
              </p:cNvSpPr>
              <p:nvPr/>
            </p:nvSpPr>
            <p:spPr>
              <a:xfrm>
                <a:off x="210152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b2</a:t>
                </a:r>
                <a:endParaRPr lang="ko-KR" altLang="en-US" sz="1300" dirty="0">
                  <a:latin typeface="SamsungOne 400" panose="020B0503030303020204" pitchFamily="34" charset="0"/>
                </a:endParaRPr>
              </a:p>
            </p:txBody>
          </p:sp>
          <p:sp>
            <p:nvSpPr>
              <p:cNvPr id="51" name="타원 50">
                <a:extLst>
                  <a:ext uri="{FF2B5EF4-FFF2-40B4-BE49-F238E27FC236}">
                    <a16:creationId xmlns="" xmlns:a16="http://schemas.microsoft.com/office/drawing/2014/main" id="{4536E629-B5F1-49D1-A720-CEBCB03C78B2}"/>
                  </a:ext>
                </a:extLst>
              </p:cNvPr>
              <p:cNvSpPr>
                <a:spLocks noChangeAspect="1"/>
              </p:cNvSpPr>
              <p:nvPr/>
            </p:nvSpPr>
            <p:spPr>
              <a:xfrm>
                <a:off x="97530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b1</a:t>
                </a:r>
                <a:endParaRPr lang="ko-KR" altLang="en-US" sz="1300" dirty="0">
                  <a:latin typeface="SamsungOne 400" panose="020B0503030303020204" pitchFamily="34" charset="0"/>
                </a:endParaRPr>
              </a:p>
            </p:txBody>
          </p:sp>
          <p:cxnSp>
            <p:nvCxnSpPr>
              <p:cNvPr id="52" name="직선 화살표 연결선 51">
                <a:extLst>
                  <a:ext uri="{FF2B5EF4-FFF2-40B4-BE49-F238E27FC236}">
                    <a16:creationId xmlns="" xmlns:a16="http://schemas.microsoft.com/office/drawing/2014/main" id="{CFB030C4-5BB8-46FE-A878-9C83C6B65620}"/>
                  </a:ext>
                </a:extLst>
              </p:cNvPr>
              <p:cNvCxnSpPr>
                <a:stCxn id="51" idx="5"/>
                <a:endCxn id="40" idx="2"/>
              </p:cNvCxnSpPr>
              <p:nvPr/>
            </p:nvCxnSpPr>
            <p:spPr>
              <a:xfrm>
                <a:off x="1328727" y="2489124"/>
                <a:ext cx="316417" cy="5168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EE908E49-18B9-4E1F-9C30-B6E3FB3A83D3}"/>
                  </a:ext>
                </a:extLst>
              </p:cNvPr>
              <p:cNvCxnSpPr>
                <a:stCxn id="51" idx="5"/>
                <a:endCxn id="41" idx="2"/>
              </p:cNvCxnSpPr>
              <p:nvPr/>
            </p:nvCxnSpPr>
            <p:spPr>
              <a:xfrm>
                <a:off x="1328727" y="2489124"/>
                <a:ext cx="316417" cy="11166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985A5621-64FE-49D5-A730-147F5E7E969C}"/>
                  </a:ext>
                </a:extLst>
              </p:cNvPr>
              <p:cNvCxnSpPr>
                <a:cxnSpLocks/>
                <a:stCxn id="50" idx="5"/>
                <a:endCxn id="39" idx="2"/>
              </p:cNvCxnSpPr>
              <p:nvPr/>
            </p:nvCxnSpPr>
            <p:spPr>
              <a:xfrm>
                <a:off x="2454947" y="2489124"/>
                <a:ext cx="480138" cy="80301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 xmlns:a16="http://schemas.microsoft.com/office/drawing/2014/main" id="{58E48E40-27F1-47C8-B772-44AB340E0A04}"/>
                </a:ext>
              </a:extLst>
            </p:cNvPr>
            <p:cNvSpPr txBox="1"/>
            <p:nvPr/>
          </p:nvSpPr>
          <p:spPr>
            <a:xfrm>
              <a:off x="1179466" y="2616877"/>
              <a:ext cx="989355"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Input layer</a:t>
              </a:r>
              <a:endParaRPr kumimoji="1" lang="ko-KR" altLang="en-US" sz="1300" dirty="0">
                <a:latin typeface="SamsungOne 400" panose="020B0503030303020204" pitchFamily="34" charset="0"/>
              </a:endParaRPr>
            </a:p>
          </p:txBody>
        </p:sp>
        <p:sp>
          <p:nvSpPr>
            <p:cNvPr id="35" name="TextBox 34">
              <a:extLst>
                <a:ext uri="{FF2B5EF4-FFF2-40B4-BE49-F238E27FC236}">
                  <a16:creationId xmlns="" xmlns:a16="http://schemas.microsoft.com/office/drawing/2014/main" id="{082CB504-78D8-4FA8-B2A2-0374DA9FF678}"/>
                </a:ext>
              </a:extLst>
            </p:cNvPr>
            <p:cNvSpPr txBox="1"/>
            <p:nvPr/>
          </p:nvSpPr>
          <p:spPr>
            <a:xfrm>
              <a:off x="3746737" y="2616877"/>
              <a:ext cx="1152588"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Output layer</a:t>
              </a:r>
              <a:endParaRPr kumimoji="1" lang="ko-KR" altLang="en-US" sz="1300" dirty="0">
                <a:latin typeface="SamsungOne 400" panose="020B0503030303020204" pitchFamily="34" charset="0"/>
              </a:endParaRPr>
            </a:p>
          </p:txBody>
        </p:sp>
        <p:sp>
          <p:nvSpPr>
            <p:cNvPr id="36" name="TextBox 35">
              <a:extLst>
                <a:ext uri="{FF2B5EF4-FFF2-40B4-BE49-F238E27FC236}">
                  <a16:creationId xmlns="" xmlns:a16="http://schemas.microsoft.com/office/drawing/2014/main" id="{FA3DA5C7-485B-48B6-9E31-20AC0D113DA8}"/>
                </a:ext>
              </a:extLst>
            </p:cNvPr>
            <p:cNvSpPr txBox="1"/>
            <p:nvPr/>
          </p:nvSpPr>
          <p:spPr>
            <a:xfrm>
              <a:off x="2353267" y="2616877"/>
              <a:ext cx="1160551"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Hidden layer</a:t>
              </a:r>
              <a:endParaRPr kumimoji="1" lang="ko-KR" altLang="en-US" sz="1300" dirty="0">
                <a:latin typeface="SamsungOne 400" panose="020B0503030303020204" pitchFamily="34" charset="0"/>
              </a:endParaRPr>
            </a:p>
          </p:txBody>
        </p:sp>
        <p:sp>
          <p:nvSpPr>
            <p:cNvPr id="37" name="TextBox 36">
              <a:extLst>
                <a:ext uri="{FF2B5EF4-FFF2-40B4-BE49-F238E27FC236}">
                  <a16:creationId xmlns="" xmlns:a16="http://schemas.microsoft.com/office/drawing/2014/main" id="{A2D89ABF-048E-4DE7-B5F8-87ABBCA46A30}"/>
                </a:ext>
              </a:extLst>
            </p:cNvPr>
            <p:cNvSpPr txBox="1"/>
            <p:nvPr/>
          </p:nvSpPr>
          <p:spPr>
            <a:xfrm>
              <a:off x="2019065" y="2852501"/>
              <a:ext cx="272720"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W1</a:t>
              </a:r>
              <a:endParaRPr kumimoji="1" lang="ko-KR" altLang="en-US" sz="1300" dirty="0">
                <a:latin typeface="SamsungOne 400" panose="020B0503030303020204" pitchFamily="34" charset="0"/>
              </a:endParaRPr>
            </a:p>
          </p:txBody>
        </p:sp>
        <p:sp>
          <p:nvSpPr>
            <p:cNvPr id="38" name="TextBox 37">
              <a:extLst>
                <a:ext uri="{FF2B5EF4-FFF2-40B4-BE49-F238E27FC236}">
                  <a16:creationId xmlns="" xmlns:a16="http://schemas.microsoft.com/office/drawing/2014/main" id="{9BBF94BE-2FA2-404C-AA8B-4699D8B2C10C}"/>
                </a:ext>
              </a:extLst>
            </p:cNvPr>
            <p:cNvSpPr txBox="1"/>
            <p:nvPr/>
          </p:nvSpPr>
          <p:spPr>
            <a:xfrm>
              <a:off x="3313903" y="2852501"/>
              <a:ext cx="288645"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W2</a:t>
              </a:r>
              <a:endParaRPr kumimoji="1" lang="ko-KR" altLang="en-US" sz="1300" dirty="0">
                <a:latin typeface="SamsungOne 400" panose="020B0503030303020204" pitchFamily="34" charset="0"/>
              </a:endParaRPr>
            </a:p>
          </p:txBody>
        </p:sp>
      </p:grpSp>
      <p:graphicFrame>
        <p:nvGraphicFramePr>
          <p:cNvPr id="55" name="표 54">
            <a:extLst>
              <a:ext uri="{FF2B5EF4-FFF2-40B4-BE49-F238E27FC236}">
                <a16:creationId xmlns="" xmlns:a16="http://schemas.microsoft.com/office/drawing/2014/main" id="{9436A4D1-E1C5-4F62-9493-3481C01CCCEE}"/>
              </a:ext>
            </a:extLst>
          </p:cNvPr>
          <p:cNvGraphicFramePr>
            <a:graphicFrameLocks noGrp="1"/>
          </p:cNvGraphicFramePr>
          <p:nvPr>
            <p:extLst>
              <p:ext uri="{D42A27DB-BD31-4B8C-83A1-F6EECF244321}">
                <p14:modId xmlns:p14="http://schemas.microsoft.com/office/powerpoint/2010/main" val="764915883"/>
              </p:ext>
            </p:extLst>
          </p:nvPr>
        </p:nvGraphicFramePr>
        <p:xfrm>
          <a:off x="3532064" y="4029908"/>
          <a:ext cx="2839685" cy="914400"/>
        </p:xfrm>
        <a:graphic>
          <a:graphicData uri="http://schemas.openxmlformats.org/drawingml/2006/table">
            <a:tbl>
              <a:tblPr firstRow="1" bandRow="1">
                <a:tableStyleId>{5940675A-B579-460E-94D1-54222C63F5DA}</a:tableStyleId>
              </a:tblPr>
              <a:tblGrid>
                <a:gridCol w="1635372">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168443407"/>
                    </a:ext>
                  </a:extLst>
                </a:gridCol>
                <a:gridCol w="268209">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n1 </a:t>
                      </a: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=C12*$F$12+D12*$F$14+$F$18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=1/(1+EXP(-K12))</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=C13*$F$12+D13*$F$14+$F$18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=1/(1+EXP(-K13))</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=C14*$F$12+D14*$F$14+$F$18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=1/(1+EXP(-K14))</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=C15*$F$12+D15*$F$14+$F$18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=1/(1+EXP(-K15))</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6" name="표 55">
            <a:extLst>
              <a:ext uri="{FF2B5EF4-FFF2-40B4-BE49-F238E27FC236}">
                <a16:creationId xmlns="" xmlns:a16="http://schemas.microsoft.com/office/drawing/2014/main" id="{78FE27E8-7050-46AF-8218-DF9D8B8D83A2}"/>
              </a:ext>
            </a:extLst>
          </p:cNvPr>
          <p:cNvGraphicFramePr>
            <a:graphicFrameLocks noGrp="1"/>
          </p:cNvGraphicFramePr>
          <p:nvPr>
            <p:extLst>
              <p:ext uri="{D42A27DB-BD31-4B8C-83A1-F6EECF244321}">
                <p14:modId xmlns:p14="http://schemas.microsoft.com/office/powerpoint/2010/main" val="2998886863"/>
              </p:ext>
            </p:extLst>
          </p:nvPr>
        </p:nvGraphicFramePr>
        <p:xfrm>
          <a:off x="3532065" y="5034880"/>
          <a:ext cx="2427460" cy="914400"/>
        </p:xfrm>
        <a:graphic>
          <a:graphicData uri="http://schemas.openxmlformats.org/drawingml/2006/table">
            <a:tbl>
              <a:tblPr firstRow="1" bandRow="1">
                <a:tableStyleId>{5940675A-B579-460E-94D1-54222C63F5DA}</a:tableStyleId>
              </a:tblPr>
              <a:tblGrid>
                <a:gridCol w="485492">
                  <a:extLst>
                    <a:ext uri="{9D8B030D-6E8A-4147-A177-3AD203B41FA5}">
                      <a16:colId xmlns="" xmlns:a16="http://schemas.microsoft.com/office/drawing/2014/main" val="20000"/>
                    </a:ext>
                  </a:extLst>
                </a:gridCol>
                <a:gridCol w="485492">
                  <a:extLst>
                    <a:ext uri="{9D8B030D-6E8A-4147-A177-3AD203B41FA5}">
                      <a16:colId xmlns="" xmlns:a16="http://schemas.microsoft.com/office/drawing/2014/main" val="127437428"/>
                    </a:ext>
                  </a:extLst>
                </a:gridCol>
                <a:gridCol w="485492">
                  <a:extLst>
                    <a:ext uri="{9D8B030D-6E8A-4147-A177-3AD203B41FA5}">
                      <a16:colId xmlns="" xmlns:a16="http://schemas.microsoft.com/office/drawing/2014/main" val="1562504250"/>
                    </a:ext>
                  </a:extLst>
                </a:gridCol>
                <a:gridCol w="485492">
                  <a:extLst>
                    <a:ext uri="{9D8B030D-6E8A-4147-A177-3AD203B41FA5}">
                      <a16:colId xmlns="" xmlns:a16="http://schemas.microsoft.com/office/drawing/2014/main" val="3432571151"/>
                    </a:ext>
                  </a:extLst>
                </a:gridCol>
                <a:gridCol w="48549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7" name="표 56">
            <a:extLst>
              <a:ext uri="{FF2B5EF4-FFF2-40B4-BE49-F238E27FC236}">
                <a16:creationId xmlns="" xmlns:a16="http://schemas.microsoft.com/office/drawing/2014/main" id="{06240249-B8D0-42B4-9374-4C74D1D4BFF3}"/>
              </a:ext>
            </a:extLst>
          </p:cNvPr>
          <p:cNvGraphicFramePr>
            <a:graphicFrameLocks noGrp="1"/>
          </p:cNvGraphicFramePr>
          <p:nvPr>
            <p:extLst>
              <p:ext uri="{D42A27DB-BD31-4B8C-83A1-F6EECF244321}">
                <p14:modId xmlns:p14="http://schemas.microsoft.com/office/powerpoint/2010/main" val="4112679858"/>
              </p:ext>
            </p:extLst>
          </p:nvPr>
        </p:nvGraphicFramePr>
        <p:xfrm>
          <a:off x="6030210" y="5034880"/>
          <a:ext cx="1499691" cy="914400"/>
        </p:xfrm>
        <a:graphic>
          <a:graphicData uri="http://schemas.openxmlformats.org/drawingml/2006/table">
            <a:tbl>
              <a:tblPr firstRow="1" bandRow="1">
                <a:tableStyleId>{5940675A-B579-460E-94D1-54222C63F5DA}</a:tableStyleId>
              </a:tblPr>
              <a:tblGrid>
                <a:gridCol w="499897">
                  <a:extLst>
                    <a:ext uri="{9D8B030D-6E8A-4147-A177-3AD203B41FA5}">
                      <a16:colId xmlns="" xmlns:a16="http://schemas.microsoft.com/office/drawing/2014/main" val="1562504250"/>
                    </a:ext>
                  </a:extLst>
                </a:gridCol>
                <a:gridCol w="499897">
                  <a:extLst>
                    <a:ext uri="{9D8B030D-6E8A-4147-A177-3AD203B41FA5}">
                      <a16:colId xmlns="" xmlns:a16="http://schemas.microsoft.com/office/drawing/2014/main" val="3432571151"/>
                    </a:ext>
                  </a:extLst>
                </a:gridCol>
                <a:gridCol w="499897">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8" name="표 57">
            <a:extLst>
              <a:ext uri="{FF2B5EF4-FFF2-40B4-BE49-F238E27FC236}">
                <a16:creationId xmlns="" xmlns:a16="http://schemas.microsoft.com/office/drawing/2014/main" id="{077F8D2E-0911-4E91-95E6-44AD9CA31EFA}"/>
              </a:ext>
            </a:extLst>
          </p:cNvPr>
          <p:cNvGraphicFramePr>
            <a:graphicFrameLocks noGrp="1"/>
          </p:cNvGraphicFramePr>
          <p:nvPr>
            <p:extLst>
              <p:ext uri="{D42A27DB-BD31-4B8C-83A1-F6EECF244321}">
                <p14:modId xmlns:p14="http://schemas.microsoft.com/office/powerpoint/2010/main" val="268715888"/>
              </p:ext>
            </p:extLst>
          </p:nvPr>
        </p:nvGraphicFramePr>
        <p:xfrm>
          <a:off x="6472603" y="4029908"/>
          <a:ext cx="2877188" cy="914400"/>
        </p:xfrm>
        <a:graphic>
          <a:graphicData uri="http://schemas.openxmlformats.org/drawingml/2006/table">
            <a:tbl>
              <a:tblPr firstRow="1" bandRow="1">
                <a:tableStyleId>{5940675A-B579-460E-94D1-54222C63F5DA}</a:tableStyleId>
              </a:tblPr>
              <a:tblGrid>
                <a:gridCol w="1656970">
                  <a:extLst>
                    <a:ext uri="{9D8B030D-6E8A-4147-A177-3AD203B41FA5}">
                      <a16:colId xmlns="" xmlns:a16="http://schemas.microsoft.com/office/drawing/2014/main" val="20000"/>
                    </a:ext>
                  </a:extLst>
                </a:gridCol>
                <a:gridCol w="948467">
                  <a:extLst>
                    <a:ext uri="{9D8B030D-6E8A-4147-A177-3AD203B41FA5}">
                      <a16:colId xmlns="" xmlns:a16="http://schemas.microsoft.com/office/drawing/2014/main" val="2168443407"/>
                    </a:ext>
                  </a:extLst>
                </a:gridCol>
                <a:gridCol w="271751">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n2</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chemeClr val="accent1">
                              <a:lumMod val="75000"/>
                            </a:schemeClr>
                          </a:solidFill>
                          <a:latin typeface="SamsungOne 400" panose="020B0503030303020204" pitchFamily="34" charset="0"/>
                          <a:cs typeface="+mn-cs"/>
                        </a:rPr>
                        <a:t>C12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FF0000"/>
                          </a:solidFill>
                          <a:latin typeface="SamsungOne 400" panose="020B0503030303020204" pitchFamily="34" charset="0"/>
                          <a:cs typeface="+mn-cs"/>
                        </a:rPr>
                        <a:t>$F$13</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7030A0"/>
                          </a:solidFill>
                          <a:latin typeface="SamsungOne 400" panose="020B0503030303020204" pitchFamily="34" charset="0"/>
                          <a:cs typeface="+mn-cs"/>
                        </a:rPr>
                        <a:t>D12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chemeClr val="accent6">
                              <a:lumMod val="75000"/>
                            </a:schemeClr>
                          </a:solidFill>
                          <a:latin typeface="SamsungOne 400" panose="020B0503030303020204" pitchFamily="34" charset="0"/>
                          <a:cs typeface="+mn-cs"/>
                        </a:rPr>
                        <a:t>$F$15</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CC0099"/>
                          </a:solidFill>
                          <a:latin typeface="SamsungOne 400" panose="020B0503030303020204" pitchFamily="34" charset="0"/>
                          <a:cs typeface="+mn-cs"/>
                        </a:rPr>
                        <a:t>$F$19</a:t>
                      </a:r>
                      <a:endParaRPr lang="ko-KR" altLang="en-US" sz="900" kern="1200" dirty="0">
                        <a:solidFill>
                          <a:srgbClr val="CC0099"/>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12700" cap="flat" cmpd="sng" algn="ctr">
                      <a:solidFill>
                        <a:srgbClr val="237519"/>
                      </a:solidFill>
                      <a:prstDash val="solid"/>
                      <a:round/>
                      <a:headEnd type="none" w="med" len="med"/>
                      <a:tailEnd type="none" w="med" len="med"/>
                    </a:lnR>
                    <a:lnT w="12700" cap="flat" cmpd="sng" algn="ctr">
                      <a:solidFill>
                        <a:srgbClr val="237519"/>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=1/(1+EXP(-O12))</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=C13*$F$13+D13*$F$15+$F$19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23751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=1/(1+EXP(-O13))</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=C14*$F$13+D14*$F$15+$F$19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=1/(1+EXP(-O14))</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=C15*$F$13+D14*$F$15+$F$19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=1/(1+EXP(-O15))</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spTree>
    <p:extLst>
      <p:ext uri="{BB962C8B-B14F-4D97-AF65-F5344CB8AC3E}">
        <p14:creationId xmlns:p14="http://schemas.microsoft.com/office/powerpoint/2010/main" val="1112817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D8BF98C4-B566-4812-B5F0-560CFBA969E7}"/>
              </a:ext>
            </a:extLst>
          </p:cNvPr>
          <p:cNvSpPr/>
          <p:nvPr/>
        </p:nvSpPr>
        <p:spPr>
          <a:xfrm>
            <a:off x="702940" y="1700808"/>
            <a:ext cx="8632825" cy="4618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hidden layer warps the coordinate plane. </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Hidden layer warps the plane.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3"/>
              </a:rPr>
              <a:t>https://goo.gl/8qEGHD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 more reference)</a:t>
            </a: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32" name="표 31">
            <a:extLst>
              <a:ext uri="{FF2B5EF4-FFF2-40B4-BE49-F238E27FC236}">
                <a16:creationId xmlns="" xmlns:a16="http://schemas.microsoft.com/office/drawing/2014/main" id="{DC61C554-5CE5-46D3-8AD2-885C874BEBF9}"/>
              </a:ext>
            </a:extLst>
          </p:cNvPr>
          <p:cNvGraphicFramePr>
            <a:graphicFrameLocks noGrp="1"/>
          </p:cNvGraphicFramePr>
          <p:nvPr>
            <p:extLst>
              <p:ext uri="{D42A27DB-BD31-4B8C-83A1-F6EECF244321}">
                <p14:modId xmlns:p14="http://schemas.microsoft.com/office/powerpoint/2010/main" val="812021200"/>
              </p:ext>
            </p:extLst>
          </p:nvPr>
        </p:nvGraphicFramePr>
        <p:xfrm>
          <a:off x="702939" y="2117878"/>
          <a:ext cx="6804760" cy="1107440"/>
        </p:xfrm>
        <a:graphic>
          <a:graphicData uri="http://schemas.openxmlformats.org/drawingml/2006/table">
            <a:tbl>
              <a:tblPr firstRow="1" bandRow="1">
                <a:tableStyleId>{5940675A-B579-460E-94D1-54222C63F5DA}</a:tableStyleId>
              </a:tblPr>
              <a:tblGrid>
                <a:gridCol w="850595">
                  <a:extLst>
                    <a:ext uri="{9D8B030D-6E8A-4147-A177-3AD203B41FA5}">
                      <a16:colId xmlns="" xmlns:a16="http://schemas.microsoft.com/office/drawing/2014/main" val="20000"/>
                    </a:ext>
                  </a:extLst>
                </a:gridCol>
                <a:gridCol w="850595">
                  <a:extLst>
                    <a:ext uri="{9D8B030D-6E8A-4147-A177-3AD203B41FA5}">
                      <a16:colId xmlns="" xmlns:a16="http://schemas.microsoft.com/office/drawing/2014/main" val="967472597"/>
                    </a:ext>
                  </a:extLst>
                </a:gridCol>
                <a:gridCol w="850595">
                  <a:extLst>
                    <a:ext uri="{9D8B030D-6E8A-4147-A177-3AD203B41FA5}">
                      <a16:colId xmlns="" xmlns:a16="http://schemas.microsoft.com/office/drawing/2014/main" val="357046490"/>
                    </a:ext>
                  </a:extLst>
                </a:gridCol>
                <a:gridCol w="850595">
                  <a:extLst>
                    <a:ext uri="{9D8B030D-6E8A-4147-A177-3AD203B41FA5}">
                      <a16:colId xmlns="" xmlns:a16="http://schemas.microsoft.com/office/drawing/2014/main" val="20001"/>
                    </a:ext>
                  </a:extLst>
                </a:gridCol>
                <a:gridCol w="850595">
                  <a:extLst>
                    <a:ext uri="{9D8B030D-6E8A-4147-A177-3AD203B41FA5}">
                      <a16:colId xmlns="" xmlns:a16="http://schemas.microsoft.com/office/drawing/2014/main" val="3193076410"/>
                    </a:ext>
                  </a:extLst>
                </a:gridCol>
                <a:gridCol w="850595">
                  <a:extLst>
                    <a:ext uri="{9D8B030D-6E8A-4147-A177-3AD203B41FA5}">
                      <a16:colId xmlns="" xmlns:a16="http://schemas.microsoft.com/office/drawing/2014/main" val="731432014"/>
                    </a:ext>
                  </a:extLst>
                </a:gridCol>
                <a:gridCol w="850595">
                  <a:extLst>
                    <a:ext uri="{9D8B030D-6E8A-4147-A177-3AD203B41FA5}">
                      <a16:colId xmlns="" xmlns:a16="http://schemas.microsoft.com/office/drawing/2014/main" val="20002"/>
                    </a:ext>
                  </a:extLst>
                </a:gridCol>
                <a:gridCol w="850595">
                  <a:extLst>
                    <a:ext uri="{9D8B030D-6E8A-4147-A177-3AD203B41FA5}">
                      <a16:colId xmlns="" xmlns:a16="http://schemas.microsoft.com/office/drawing/2014/main" val="1277803433"/>
                    </a:ext>
                  </a:extLst>
                </a:gridCol>
              </a:tblGrid>
              <a:tr h="186124">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xor</a:t>
                      </a: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194987">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194987">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206025325"/>
                  </a:ext>
                </a:extLst>
              </a:tr>
              <a:tr h="194987">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931904832"/>
                  </a:ext>
                </a:extLst>
              </a:tr>
              <a:tr h="194987">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162398071"/>
                  </a:ext>
                </a:extLst>
              </a:tr>
            </a:tbl>
          </a:graphicData>
        </a:graphic>
      </p:graphicFrame>
      <p:grpSp>
        <p:nvGrpSpPr>
          <p:cNvPr id="3" name="그룹 2"/>
          <p:cNvGrpSpPr/>
          <p:nvPr/>
        </p:nvGrpSpPr>
        <p:grpSpPr>
          <a:xfrm>
            <a:off x="2879773" y="3506590"/>
            <a:ext cx="4514678" cy="1928964"/>
            <a:chOff x="2879773" y="3506590"/>
            <a:chExt cx="4514678" cy="1928964"/>
          </a:xfrm>
        </p:grpSpPr>
        <p:pic>
          <p:nvPicPr>
            <p:cNvPr id="33" name="Picture 2">
              <a:extLst>
                <a:ext uri="{FF2B5EF4-FFF2-40B4-BE49-F238E27FC236}">
                  <a16:creationId xmlns="" xmlns:a16="http://schemas.microsoft.com/office/drawing/2014/main" id="{94621A0A-672F-4D78-AD50-AF968881AB7E}"/>
                </a:ext>
              </a:extLst>
            </p:cNvPr>
            <p:cNvPicPr>
              <a:picLocks noChangeAspect="1" noChangeArrowheads="1"/>
            </p:cNvPicPr>
            <p:nvPr/>
          </p:nvPicPr>
          <p:blipFill>
            <a:blip r:embed="rId4" cstate="print"/>
            <a:srcRect/>
            <a:stretch>
              <a:fillRect/>
            </a:stretch>
          </p:blipFill>
          <p:spPr bwMode="auto">
            <a:xfrm>
              <a:off x="2879773" y="3506590"/>
              <a:ext cx="4143277" cy="1928964"/>
            </a:xfrm>
            <a:prstGeom prst="rect">
              <a:avLst/>
            </a:prstGeom>
            <a:noFill/>
            <a:ln w="9525">
              <a:noFill/>
              <a:miter lim="800000"/>
              <a:headEnd/>
              <a:tailEnd/>
            </a:ln>
          </p:spPr>
        </p:pic>
        <p:sp>
          <p:nvSpPr>
            <p:cNvPr id="34" name="TextBox 33">
              <a:extLst>
                <a:ext uri="{FF2B5EF4-FFF2-40B4-BE49-F238E27FC236}">
                  <a16:creationId xmlns="" xmlns:a16="http://schemas.microsoft.com/office/drawing/2014/main" id="{EABFB748-6B2E-423F-A832-69DFA5856AC9}"/>
                </a:ext>
              </a:extLst>
            </p:cNvPr>
            <p:cNvSpPr txBox="1"/>
            <p:nvPr/>
          </p:nvSpPr>
          <p:spPr>
            <a:xfrm>
              <a:off x="2917249" y="5122705"/>
              <a:ext cx="981359"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Input layer</a:t>
              </a:r>
              <a:endParaRPr kumimoji="1" lang="ko-KR" altLang="en-US" sz="1300" dirty="0">
                <a:latin typeface="SamsungOne 400" panose="020B0503030303020204" pitchFamily="34" charset="0"/>
              </a:endParaRPr>
            </a:p>
          </p:txBody>
        </p:sp>
        <p:sp>
          <p:nvSpPr>
            <p:cNvPr id="35" name="TextBox 34">
              <a:extLst>
                <a:ext uri="{FF2B5EF4-FFF2-40B4-BE49-F238E27FC236}">
                  <a16:creationId xmlns="" xmlns:a16="http://schemas.microsoft.com/office/drawing/2014/main" id="{B6D8B5A1-80DE-4BDC-B8F7-801FB0A4EC0F}"/>
                </a:ext>
              </a:extLst>
            </p:cNvPr>
            <p:cNvSpPr txBox="1"/>
            <p:nvPr/>
          </p:nvSpPr>
          <p:spPr>
            <a:xfrm>
              <a:off x="4641410" y="5122705"/>
              <a:ext cx="1119217"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Hidden layer</a:t>
              </a:r>
              <a:endParaRPr kumimoji="1" lang="ko-KR" altLang="en-US" sz="1300" dirty="0">
                <a:latin typeface="SamsungOne 400" panose="020B0503030303020204" pitchFamily="34" charset="0"/>
                <a:ea typeface="SamsungOne 400" panose="020B0503030303020204" pitchFamily="34" charset="0"/>
              </a:endParaRPr>
            </a:p>
          </p:txBody>
        </p:sp>
        <p:sp>
          <p:nvSpPr>
            <p:cNvPr id="36" name="TextBox 35">
              <a:extLst>
                <a:ext uri="{FF2B5EF4-FFF2-40B4-BE49-F238E27FC236}">
                  <a16:creationId xmlns="" xmlns:a16="http://schemas.microsoft.com/office/drawing/2014/main" id="{DF55736B-2708-4A4C-884E-3FC36D34D78B}"/>
                </a:ext>
              </a:extLst>
            </p:cNvPr>
            <p:cNvSpPr txBox="1"/>
            <p:nvPr/>
          </p:nvSpPr>
          <p:spPr>
            <a:xfrm>
              <a:off x="6281646" y="5122705"/>
              <a:ext cx="1112805"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Output layer</a:t>
              </a:r>
              <a:endParaRPr kumimoji="1" lang="ko-KR" altLang="en-US" sz="1300"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374910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D8BF98C4-B566-4812-B5F0-560CFBA969E7}"/>
              </a:ext>
            </a:extLst>
          </p:cNvPr>
          <p:cNvSpPr/>
          <p:nvPr/>
        </p:nvSpPr>
        <p:spPr>
          <a:xfrm>
            <a:off x="702940" y="1700808"/>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Minsky pointed out the limitations of the perceptron and suggested a multilayer structure as a solution. The level of technology at the time was not advanced enough to materialize his idea.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1974, Paul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Werbos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proposed a backpropagation algorithm in his doctoral thesis.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1986,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Rumelhart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established the multilayer theory in his book 『Parallel Distributed Processing』 and revived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interest in the neural network.</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Perceptrons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by Minsky</a:t>
              </a: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extLst>
      <p:ext uri="{BB962C8B-B14F-4D97-AF65-F5344CB8AC3E}">
        <p14:creationId xmlns:p14="http://schemas.microsoft.com/office/powerpoint/2010/main" val="999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800219"/>
            <a:chOff x="559817" y="2136914"/>
            <a:chExt cx="8783192" cy="800219"/>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Central Idea to the Multilayer Perceptron</a:t>
              </a:r>
            </a:p>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9" name="직사각형 18">
            <a:extLst>
              <a:ext uri="{FF2B5EF4-FFF2-40B4-BE49-F238E27FC236}">
                <a16:creationId xmlns="" xmlns:a16="http://schemas.microsoft.com/office/drawing/2014/main" id="{096A8FBF-4BB1-41D9-BE85-4252864FBC4E}"/>
              </a:ext>
            </a:extLst>
          </p:cNvPr>
          <p:cNvSpPr/>
          <p:nvPr/>
        </p:nvSpPr>
        <p:spPr>
          <a:xfrm>
            <a:off x="702940" y="1700808"/>
            <a:ext cx="8632825"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Insert a hidden layer. It transforms a given feature space into a new one that is more favorable for classification.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a sigmoid activation function. Perceptron used a step function as an activation function.</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function is categorized as a hard decision decoder. However, a multilayer perceptron utilizes a sigmoid function, which is a soft decision decoder, as an activation function. In soft-decision decoding, the output is continuous and indicates confidence. This enables more flexible decision-making.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a backpropagation algorithm. A multilayer perceptron consists of many layers in consecutive order. Thus, a backpropagation algorithm is effective that progresses in reverse order, computes gradients, and renews weights in each layer.</a:t>
            </a:r>
          </a:p>
        </p:txBody>
      </p:sp>
    </p:spTree>
    <p:extLst>
      <p:ext uri="{BB962C8B-B14F-4D97-AF65-F5344CB8AC3E}">
        <p14:creationId xmlns:p14="http://schemas.microsoft.com/office/powerpoint/2010/main" val="371026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912071" y="2611856"/>
            <a:ext cx="7967452" cy="3425997"/>
            <a:chOff x="912071" y="2611856"/>
            <a:chExt cx="7967452" cy="3425997"/>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2" name="직사각형 31">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600"/>
                </a:spcAft>
                <a:buClr>
                  <a:srgbClr val="000000"/>
                </a:buClr>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4"/>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4"/>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4"/>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4"/>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507831"/>
            <a:chOff x="559817" y="2136914"/>
            <a:chExt cx="8783192" cy="507831"/>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Central Idea to the Multilayer Perceptron</a:t>
              </a:r>
            </a:p>
            <a:p>
              <a:pPr>
                <a:spcAft>
                  <a:spcPts val="600"/>
                </a:spcAft>
              </a:pPr>
              <a:endPar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20" name="직사각형 19">
                <a:extLst>
                  <a:ext uri="{FF2B5EF4-FFF2-40B4-BE49-F238E27FC236}">
                    <a16:creationId xmlns="" xmlns:a16="http://schemas.microsoft.com/office/drawing/2014/main" id="{096A8FBF-4BB1-41D9-BE85-4252864FBC4E}"/>
                  </a:ext>
                </a:extLst>
              </p:cNvPr>
              <p:cNvSpPr/>
              <p:nvPr/>
            </p:nvSpPr>
            <p:spPr>
              <a:xfrm>
                <a:off x="702940" y="1700808"/>
                <a:ext cx="8632825" cy="954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Parallel combine two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perceptrons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Transform a space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𝑥</m:t>
                    </m:r>
                    <m:r>
                      <a:rPr lang="en-US" altLang="ko-KR" sz="1300">
                        <a:solidFill>
                          <a:prstClr val="black">
                            <a:lumMod val="85000"/>
                            <a:lumOff val="15000"/>
                          </a:prstClr>
                        </a:solidFill>
                        <a:latin typeface="Cambria Math" panose="02040503050406030204" pitchFamily="18" charset="0"/>
                      </a:rPr>
                      <m:t>=</m:t>
                    </m:r>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 </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r>
                          <a:rPr lang="en-US" altLang="ko-KR" sz="1300">
                            <a:solidFill>
                              <a:prstClr val="black">
                                <a:lumMod val="85000"/>
                                <a:lumOff val="15000"/>
                              </a:prstClr>
                            </a:solidFill>
                            <a:latin typeface="Cambria Math" panose="02040503050406030204" pitchFamily="18" charset="0"/>
                          </a:rPr>
                          <m:t>)</m:t>
                        </m:r>
                      </m:e>
                      <m:sup>
                        <m:r>
                          <a:rPr lang="en-US" altLang="ko-KR" sz="1300">
                            <a:solidFill>
                              <a:prstClr val="black">
                                <a:lumMod val="85000"/>
                                <a:lumOff val="15000"/>
                              </a:prstClr>
                            </a:solidFill>
                            <a:latin typeface="Cambria Math" panose="02040503050406030204" pitchFamily="18" charset="0"/>
                          </a:rPr>
                          <m:t>𝑇</m:t>
                        </m:r>
                      </m:sup>
                    </m:sSup>
                  </m:oMath>
                </a14:m>
                <a:r>
                  <a:rPr lang="en-US" altLang="ko-KR" sz="1300" dirty="0">
                    <a:solidFill>
                      <a:prstClr val="black">
                        <a:lumMod val="85000"/>
                        <a:lumOff val="15000"/>
                      </a:prstClr>
                    </a:solidFill>
                    <a:latin typeface="SamsungOne 400" panose="020B0503030303020204" pitchFamily="34" charset="0"/>
                  </a:rPr>
                  <a:t> into a new feature space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𝑧</m:t>
                    </m:r>
                    <m:r>
                      <a:rPr lang="en-US" altLang="ko-KR" sz="1300">
                        <a:solidFill>
                          <a:prstClr val="black">
                            <a:lumMod val="85000"/>
                            <a:lumOff val="15000"/>
                          </a:prstClr>
                        </a:solidFill>
                        <a:latin typeface="Cambria Math" panose="02040503050406030204" pitchFamily="18" charset="0"/>
                      </a:rPr>
                      <m:t>=</m:t>
                    </m:r>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𝑧</m:t>
                            </m:r>
                          </m:e>
                          <m:sub>
                            <m:r>
                              <a:rPr lang="en-US" altLang="ko-KR" sz="1300">
                                <a:solidFill>
                                  <a:prstClr val="black">
                                    <a:lumMod val="85000"/>
                                    <a:lumOff val="15000"/>
                                  </a:prstClr>
                                </a:solidFill>
                                <a:latin typeface="Cambria Math" panose="02040503050406030204" pitchFamily="18" charset="0"/>
                              </a:rPr>
                              <m:t>1 </m:t>
                            </m:r>
                          </m:sub>
                        </m:sSub>
                        <m:r>
                          <a:rPr lang="en-US" altLang="ko-KR" sz="1300">
                            <a:solidFill>
                              <a:prstClr val="black">
                                <a:lumMod val="85000"/>
                                <a:lumOff val="15000"/>
                              </a:prstClr>
                            </a:solidFill>
                            <a:latin typeface="Cambria Math" panose="02040503050406030204" pitchFamily="18" charset="0"/>
                          </a:rPr>
                          <m:t>, </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𝑧</m:t>
                            </m:r>
                          </m:e>
                          <m:sub>
                            <m:r>
                              <a:rPr lang="en-US" altLang="ko-KR" sz="1300">
                                <a:solidFill>
                                  <a:prstClr val="black">
                                    <a:lumMod val="85000"/>
                                    <a:lumOff val="15000"/>
                                  </a:prstClr>
                                </a:solidFill>
                                <a:latin typeface="Cambria Math" panose="02040503050406030204" pitchFamily="18" charset="0"/>
                              </a:rPr>
                              <m:t>2</m:t>
                            </m:r>
                          </m:sub>
                        </m:sSub>
                        <m:r>
                          <a:rPr lang="en-US" altLang="ko-KR" sz="1300">
                            <a:solidFill>
                              <a:prstClr val="black">
                                <a:lumMod val="85000"/>
                                <a:lumOff val="15000"/>
                              </a:prstClr>
                            </a:solidFill>
                            <a:latin typeface="Cambria Math" panose="02040503050406030204" pitchFamily="18" charset="0"/>
                          </a:rPr>
                          <m:t>)</m:t>
                        </m:r>
                      </m:e>
                      <m:sup>
                        <m:r>
                          <a:rPr lang="en-US" altLang="ko-KR" sz="1300">
                            <a:solidFill>
                              <a:prstClr val="black">
                                <a:lumMod val="85000"/>
                                <a:lumOff val="15000"/>
                              </a:prstClr>
                            </a:solidFill>
                            <a:latin typeface="Cambria Math" panose="02040503050406030204" pitchFamily="18" charset="0"/>
                          </a:rPr>
                          <m:t>𝑇</m:t>
                        </m:r>
                      </m:sup>
                    </m:sSup>
                  </m:oMath>
                </a14:m>
                <a:r>
                  <a:rPr lang="en-US" altLang="ko-KR" sz="1300" dirty="0">
                    <a:solidFill>
                      <a:prstClr val="black">
                        <a:lumMod val="85000"/>
                        <a:lumOff val="15000"/>
                      </a:prstClr>
                    </a:solidFill>
                    <a:latin typeface="SamsungOne 400" panose="020B0503030303020204" pitchFamily="34" charset="0"/>
                  </a:rPr>
                  <a:t>.</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new feature space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𝑧</m:t>
                    </m:r>
                  </m:oMath>
                </a14:m>
                <a:r>
                  <a:rPr lang="en-US" altLang="ko-KR" sz="1300" dirty="0">
                    <a:solidFill>
                      <a:prstClr val="black">
                        <a:lumMod val="85000"/>
                        <a:lumOff val="15000"/>
                      </a:prstClr>
                    </a:solidFill>
                    <a:latin typeface="SamsungOne 400" panose="020B0503030303020204" pitchFamily="34" charset="0"/>
                  </a:rPr>
                  <a:t> is linearly separable.</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0" name="직사각형 19">
                <a:extLst>
                  <a:ext uri="{FF2B5EF4-FFF2-40B4-BE49-F238E27FC236}">
                    <a16:creationId xmlns:a16="http://schemas.microsoft.com/office/drawing/2014/main" xmlns="" xmlns:a14="http://schemas.microsoft.com/office/drawing/2010/main" id="{096A8FBF-4BB1-41D9-BE85-4252864FBC4E}"/>
                  </a:ext>
                </a:extLst>
              </p:cNvPr>
              <p:cNvSpPr>
                <a:spLocks noRot="1" noChangeAspect="1" noMove="1" noResize="1" noEditPoints="1" noAdjustHandles="1" noChangeArrowheads="1" noChangeShapeType="1" noTextEdit="1"/>
              </p:cNvSpPr>
              <p:nvPr/>
            </p:nvSpPr>
            <p:spPr>
              <a:xfrm>
                <a:off x="702940" y="1700808"/>
                <a:ext cx="8632825" cy="95434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1" name="그룹 20"/>
          <p:cNvGrpSpPr/>
          <p:nvPr/>
        </p:nvGrpSpPr>
        <p:grpSpPr>
          <a:xfrm>
            <a:off x="1577553" y="2672916"/>
            <a:ext cx="7445578" cy="2821249"/>
            <a:chOff x="1577553" y="2672916"/>
            <a:chExt cx="7445578" cy="2821249"/>
          </a:xfrm>
        </p:grpSpPr>
        <p:grpSp>
          <p:nvGrpSpPr>
            <p:cNvPr id="22" name="그룹 21">
              <a:extLst>
                <a:ext uri="{FF2B5EF4-FFF2-40B4-BE49-F238E27FC236}">
                  <a16:creationId xmlns="" xmlns:a16="http://schemas.microsoft.com/office/drawing/2014/main" id="{C954133D-BA0E-4B9A-BA19-12193A9D57B6}"/>
                </a:ext>
              </a:extLst>
            </p:cNvPr>
            <p:cNvGrpSpPr/>
            <p:nvPr/>
          </p:nvGrpSpPr>
          <p:grpSpPr>
            <a:xfrm>
              <a:off x="1888716" y="3145699"/>
              <a:ext cx="2259234" cy="1294984"/>
              <a:chOff x="1316708" y="4392882"/>
              <a:chExt cx="2259234" cy="1294984"/>
            </a:xfrm>
          </p:grpSpPr>
          <p:grpSp>
            <p:nvGrpSpPr>
              <p:cNvPr id="60" name="그룹 59">
                <a:extLst>
                  <a:ext uri="{FF2B5EF4-FFF2-40B4-BE49-F238E27FC236}">
                    <a16:creationId xmlns="" xmlns:a16="http://schemas.microsoft.com/office/drawing/2014/main" id="{9F2324FB-D5B9-47D0-ADA9-F7E7C6D892D1}"/>
                  </a:ext>
                </a:extLst>
              </p:cNvPr>
              <p:cNvGrpSpPr/>
              <p:nvPr/>
            </p:nvGrpSpPr>
            <p:grpSpPr>
              <a:xfrm>
                <a:off x="1316708" y="4392882"/>
                <a:ext cx="2259234" cy="1294984"/>
                <a:chOff x="2184376" y="2967843"/>
                <a:chExt cx="3716272" cy="1858882"/>
              </a:xfrm>
            </p:grpSpPr>
            <p:grpSp>
              <p:nvGrpSpPr>
                <p:cNvPr id="67" name="그룹 66">
                  <a:extLst>
                    <a:ext uri="{FF2B5EF4-FFF2-40B4-BE49-F238E27FC236}">
                      <a16:creationId xmlns="" xmlns:a16="http://schemas.microsoft.com/office/drawing/2014/main" id="{C498FD1F-ADFB-49FC-8155-8FFAC0027980}"/>
                    </a:ext>
                  </a:extLst>
                </p:cNvPr>
                <p:cNvGrpSpPr/>
                <p:nvPr/>
              </p:nvGrpSpPr>
              <p:grpSpPr>
                <a:xfrm>
                  <a:off x="3188387" y="3031740"/>
                  <a:ext cx="2179219" cy="1730353"/>
                  <a:chOff x="1104662" y="3031740"/>
                  <a:chExt cx="2179219" cy="1730353"/>
                </a:xfrm>
              </p:grpSpPr>
              <p:cxnSp>
                <p:nvCxnSpPr>
                  <p:cNvPr id="79" name="직선 연결선 78">
                    <a:extLst>
                      <a:ext uri="{FF2B5EF4-FFF2-40B4-BE49-F238E27FC236}">
                        <a16:creationId xmlns="" xmlns:a16="http://schemas.microsoft.com/office/drawing/2014/main" id="{D74F692D-01F7-499C-B0D0-BD40D69D827D}"/>
                      </a:ext>
                    </a:extLst>
                  </p:cNvPr>
                  <p:cNvCxnSpPr>
                    <a:cxnSpLocks/>
                    <a:stCxn id="69" idx="3"/>
                    <a:endCxn id="85" idx="2"/>
                  </p:cNvCxnSpPr>
                  <p:nvPr/>
                </p:nvCxnSpPr>
                <p:spPr>
                  <a:xfrm>
                    <a:off x="1104662" y="3905582"/>
                    <a:ext cx="302129" cy="34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 xmlns:a16="http://schemas.microsoft.com/office/drawing/2014/main" id="{471BED1E-D8F3-4DDC-8A95-E1807AB3A8CE}"/>
                      </a:ext>
                    </a:extLst>
                  </p:cNvPr>
                  <p:cNvCxnSpPr>
                    <a:cxnSpLocks/>
                    <a:stCxn id="84" idx="2"/>
                    <a:endCxn id="68" idx="3"/>
                  </p:cNvCxnSpPr>
                  <p:nvPr/>
                </p:nvCxnSpPr>
                <p:spPr>
                  <a:xfrm flipH="1">
                    <a:off x="1104662" y="3121740"/>
                    <a:ext cx="302129" cy="7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 xmlns:a16="http://schemas.microsoft.com/office/drawing/2014/main" id="{C89E0DD1-D4AF-48EF-A347-56741939C50E}"/>
                      </a:ext>
                    </a:extLst>
                  </p:cNvPr>
                  <p:cNvCxnSpPr>
                    <a:cxnSpLocks/>
                    <a:stCxn id="86" idx="2"/>
                    <a:endCxn id="70" idx="3"/>
                  </p:cNvCxnSpPr>
                  <p:nvPr/>
                </p:nvCxnSpPr>
                <p:spPr>
                  <a:xfrm flipH="1">
                    <a:off x="1104662" y="4672093"/>
                    <a:ext cx="30212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 xmlns:a16="http://schemas.microsoft.com/office/drawing/2014/main" id="{7197A4E1-5B3D-400C-8B2E-A157BAFAF121}"/>
                      </a:ext>
                    </a:extLst>
                  </p:cNvPr>
                  <p:cNvCxnSpPr>
                    <a:cxnSpLocks/>
                    <a:stCxn id="84" idx="6"/>
                    <a:endCxn id="87" idx="2"/>
                  </p:cNvCxnSpPr>
                  <p:nvPr/>
                </p:nvCxnSpPr>
                <p:spPr>
                  <a:xfrm>
                    <a:off x="1614050" y="3121740"/>
                    <a:ext cx="1373744" cy="2433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 xmlns:a16="http://schemas.microsoft.com/office/drawing/2014/main" id="{F9E2AAC6-CBC0-44A4-A3EE-CC33BF59BC42}"/>
                      </a:ext>
                    </a:extLst>
                  </p:cNvPr>
                  <p:cNvCxnSpPr>
                    <a:cxnSpLocks/>
                    <a:stCxn id="86" idx="6"/>
                    <a:endCxn id="87" idx="2"/>
                  </p:cNvCxnSpPr>
                  <p:nvPr/>
                </p:nvCxnSpPr>
                <p:spPr>
                  <a:xfrm flipV="1">
                    <a:off x="1614050" y="3365085"/>
                    <a:ext cx="1373744" cy="1307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 xmlns:a16="http://schemas.microsoft.com/office/drawing/2014/main" id="{D1758D91-B125-457A-8822-673BA4945008}"/>
                      </a:ext>
                    </a:extLst>
                  </p:cNvPr>
                  <p:cNvSpPr/>
                  <p:nvPr/>
                </p:nvSpPr>
                <p:spPr>
                  <a:xfrm>
                    <a:off x="1406790" y="3031740"/>
                    <a:ext cx="207261" cy="1799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 xmlns:a16="http://schemas.microsoft.com/office/drawing/2014/main" id="{F2790796-79D4-4B1B-937F-4E09B594A4B0}"/>
                      </a:ext>
                    </a:extLst>
                  </p:cNvPr>
                  <p:cNvSpPr/>
                  <p:nvPr/>
                </p:nvSpPr>
                <p:spPr>
                  <a:xfrm>
                    <a:off x="1406790" y="3818994"/>
                    <a:ext cx="207261"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 xmlns:a16="http://schemas.microsoft.com/office/drawing/2014/main" id="{E2DF9CED-72E4-48DB-B305-D74BD71001C6}"/>
                      </a:ext>
                    </a:extLst>
                  </p:cNvPr>
                  <p:cNvSpPr/>
                  <p:nvPr/>
                </p:nvSpPr>
                <p:spPr>
                  <a:xfrm>
                    <a:off x="1406790" y="4582094"/>
                    <a:ext cx="207261"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a:extLst>
                      <a:ext uri="{FF2B5EF4-FFF2-40B4-BE49-F238E27FC236}">
                        <a16:creationId xmlns="" xmlns:a16="http://schemas.microsoft.com/office/drawing/2014/main" id="{31E3BFE7-061C-4065-8B3E-C74805176254}"/>
                      </a:ext>
                    </a:extLst>
                  </p:cNvPr>
                  <p:cNvSpPr/>
                  <p:nvPr/>
                </p:nvSpPr>
                <p:spPr>
                  <a:xfrm>
                    <a:off x="2987794" y="3235895"/>
                    <a:ext cx="296087" cy="258381"/>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a:extLst>
                      <a:ext uri="{FF2B5EF4-FFF2-40B4-BE49-F238E27FC236}">
                        <a16:creationId xmlns="" xmlns:a16="http://schemas.microsoft.com/office/drawing/2014/main" id="{5BB2D9DE-1AE9-4D09-8123-6F8278DAC06D}"/>
                      </a:ext>
                    </a:extLst>
                  </p:cNvPr>
                  <p:cNvSpPr/>
                  <p:nvPr/>
                </p:nvSpPr>
                <p:spPr>
                  <a:xfrm>
                    <a:off x="2987794" y="4239874"/>
                    <a:ext cx="296087" cy="258381"/>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68" name="TextBox 67">
                      <a:extLst>
                        <a:ext uri="{FF2B5EF4-FFF2-40B4-BE49-F238E27FC236}">
                          <a16:creationId xmlns="" xmlns:a16="http://schemas.microsoft.com/office/drawing/2014/main" id="{7C6022B1-3F9B-479F-B8CE-5D896200FB78}"/>
                        </a:ext>
                      </a:extLst>
                    </p:cNvPr>
                    <p:cNvSpPr txBox="1"/>
                    <p:nvPr/>
                  </p:nvSpPr>
                  <p:spPr>
                    <a:xfrm>
                      <a:off x="2184376" y="2967843"/>
                      <a:ext cx="1004010"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78" name="TextBox 77">
                      <a:extLst>
                        <a:ext uri="{FF2B5EF4-FFF2-40B4-BE49-F238E27FC236}">
                          <a16:creationId xmlns:a16="http://schemas.microsoft.com/office/drawing/2014/main" id="{7C6022B1-3F9B-479F-B8CE-5D896200FB78}"/>
                        </a:ext>
                      </a:extLst>
                    </p:cNvPr>
                    <p:cNvSpPr txBox="1">
                      <a:spLocks noRot="1" noChangeAspect="1" noMove="1" noResize="1" noEditPoints="1" noAdjustHandles="1" noChangeArrowheads="1" noChangeShapeType="1" noTextEdit="1"/>
                    </p:cNvSpPr>
                    <p:nvPr/>
                  </p:nvSpPr>
                  <p:spPr>
                    <a:xfrm>
                      <a:off x="2184376" y="2967843"/>
                      <a:ext cx="1004010" cy="309259"/>
                    </a:xfrm>
                    <a:prstGeom prst="rect">
                      <a:avLst/>
                    </a:prstGeom>
                    <a:blipFill>
                      <a:blip r:embed="rId5"/>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 xmlns:a16="http://schemas.microsoft.com/office/drawing/2014/main" id="{DDB66C75-08B2-4400-BCFF-820137CE1612}"/>
                        </a:ext>
                      </a:extLst>
                    </p:cNvPr>
                    <p:cNvSpPr txBox="1"/>
                    <p:nvPr/>
                  </p:nvSpPr>
                  <p:spPr>
                    <a:xfrm>
                      <a:off x="2679681" y="3750953"/>
                      <a:ext cx="50870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79" name="TextBox 78">
                      <a:extLst>
                        <a:ext uri="{FF2B5EF4-FFF2-40B4-BE49-F238E27FC236}">
                          <a16:creationId xmlns:a16="http://schemas.microsoft.com/office/drawing/2014/main" id="{DDB66C75-08B2-4400-BCFF-820137CE1612}"/>
                        </a:ext>
                      </a:extLst>
                    </p:cNvPr>
                    <p:cNvSpPr txBox="1">
                      <a:spLocks noRot="1" noChangeAspect="1" noMove="1" noResize="1" noEditPoints="1" noAdjustHandles="1" noChangeArrowheads="1" noChangeShapeType="1" noTextEdit="1"/>
                    </p:cNvSpPr>
                    <p:nvPr/>
                  </p:nvSpPr>
                  <p:spPr>
                    <a:xfrm>
                      <a:off x="2679681" y="3750953"/>
                      <a:ext cx="508705" cy="30925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 xmlns:a16="http://schemas.microsoft.com/office/drawing/2014/main" id="{BB1B8401-8343-4AC9-B538-E33956019499}"/>
                        </a:ext>
                      </a:extLst>
                    </p:cNvPr>
                    <p:cNvSpPr txBox="1"/>
                    <p:nvPr/>
                  </p:nvSpPr>
                  <p:spPr>
                    <a:xfrm>
                      <a:off x="2679681" y="4517466"/>
                      <a:ext cx="50870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80" name="TextBox 79">
                      <a:extLst>
                        <a:ext uri="{FF2B5EF4-FFF2-40B4-BE49-F238E27FC236}">
                          <a16:creationId xmlns:a16="http://schemas.microsoft.com/office/drawing/2014/main" id="{BB1B8401-8343-4AC9-B538-E33956019499}"/>
                        </a:ext>
                      </a:extLst>
                    </p:cNvPr>
                    <p:cNvSpPr txBox="1">
                      <a:spLocks noRot="1" noChangeAspect="1" noMove="1" noResize="1" noEditPoints="1" noAdjustHandles="1" noChangeArrowheads="1" noChangeShapeType="1" noTextEdit="1"/>
                    </p:cNvSpPr>
                    <p:nvPr/>
                  </p:nvSpPr>
                  <p:spPr>
                    <a:xfrm>
                      <a:off x="2679681" y="4517466"/>
                      <a:ext cx="508705" cy="309259"/>
                    </a:xfrm>
                    <a:prstGeom prst="rect">
                      <a:avLst/>
                    </a:prstGeom>
                    <a:blipFill>
                      <a:blip r:embed="rId7"/>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 xmlns:a16="http://schemas.microsoft.com/office/drawing/2014/main" id="{E1B4368E-93E1-49F2-8563-110DD7D511D5}"/>
                        </a:ext>
                      </a:extLst>
                    </p:cNvPr>
                    <p:cNvSpPr txBox="1"/>
                    <p:nvPr/>
                  </p:nvSpPr>
                  <p:spPr>
                    <a:xfrm>
                      <a:off x="5611046" y="3210457"/>
                      <a:ext cx="289602" cy="30925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chemeClr val="tx1"/>
                                    </a:solidFill>
                                    <a:latin typeface="Cambria Math" panose="02040503050406030204" pitchFamily="18" charset="0"/>
                                  </a:rPr>
                                </m:ctrlPr>
                              </m:sSubPr>
                              <m:e>
                                <m:r>
                                  <a:rPr lang="en-US" altLang="ko-KR" sz="1400" b="0" i="1" dirty="0" smtClean="0">
                                    <a:solidFill>
                                      <a:schemeClr val="tx1"/>
                                    </a:solidFill>
                                    <a:latin typeface="Cambria Math" panose="02040503050406030204" pitchFamily="18" charset="0"/>
                                  </a:rPr>
                                  <m:t>𝑧</m:t>
                                </m:r>
                              </m:e>
                              <m:sub>
                                <m:r>
                                  <a:rPr lang="en-US" altLang="ko-KR" sz="1400" dirty="0">
                                    <a:solidFill>
                                      <a:schemeClr val="tx1"/>
                                    </a:solidFill>
                                    <a:latin typeface="Cambria Math" panose="02040503050406030204" pitchFamily="18" charset="0"/>
                                  </a:rPr>
                                  <m:t>1</m:t>
                                </m:r>
                              </m:sub>
                            </m:sSub>
                          </m:oMath>
                        </m:oMathPara>
                      </a14:m>
                      <a:endParaRPr lang="ko-KR" altLang="en-US" sz="1400" dirty="0">
                        <a:solidFill>
                          <a:schemeClr val="tx1"/>
                        </a:solidFill>
                      </a:endParaRPr>
                    </a:p>
                  </p:txBody>
                </p:sp>
              </mc:Choice>
              <mc:Fallback xmlns="">
                <p:sp>
                  <p:nvSpPr>
                    <p:cNvPr id="81" name="TextBox 80">
                      <a:extLst>
                        <a:ext uri="{FF2B5EF4-FFF2-40B4-BE49-F238E27FC236}">
                          <a16:creationId xmlns:a16="http://schemas.microsoft.com/office/drawing/2014/main" id="{E1B4368E-93E1-49F2-8563-110DD7D511D5}"/>
                        </a:ext>
                      </a:extLst>
                    </p:cNvPr>
                    <p:cNvSpPr txBox="1">
                      <a:spLocks noRot="1" noChangeAspect="1" noMove="1" noResize="1" noEditPoints="1" noAdjustHandles="1" noChangeArrowheads="1" noChangeShapeType="1" noTextEdit="1"/>
                    </p:cNvSpPr>
                    <p:nvPr/>
                  </p:nvSpPr>
                  <p:spPr>
                    <a:xfrm>
                      <a:off x="5611046" y="3210457"/>
                      <a:ext cx="289602" cy="309259"/>
                    </a:xfrm>
                    <a:prstGeom prst="rect">
                      <a:avLst/>
                    </a:prstGeom>
                    <a:blipFill>
                      <a:blip r:embed="rId8"/>
                      <a:stretch>
                        <a:fillRect/>
                      </a:stretch>
                    </a:blipFill>
                  </p:spPr>
                  <p:txBody>
                    <a:bodyPr/>
                    <a:lstStyle/>
                    <a:p>
                      <a:r>
                        <a:rPr lang="ko-KR" altLang="en-US">
                          <a:noFill/>
                        </a:rPr>
                        <a:t> </a:t>
                      </a:r>
                    </a:p>
                  </p:txBody>
                </p:sp>
              </mc:Fallback>
            </mc:AlternateContent>
            <p:sp>
              <p:nvSpPr>
                <p:cNvPr id="72" name="TextBox 71">
                  <a:extLst>
                    <a:ext uri="{FF2B5EF4-FFF2-40B4-BE49-F238E27FC236}">
                      <a16:creationId xmlns="" xmlns:a16="http://schemas.microsoft.com/office/drawing/2014/main" id="{87F13387-7405-462D-843C-BC85E81760B2}"/>
                    </a:ext>
                  </a:extLst>
                </p:cNvPr>
                <p:cNvSpPr txBox="1"/>
                <p:nvPr/>
              </p:nvSpPr>
              <p:spPr>
                <a:xfrm>
                  <a:off x="4055168" y="2991102"/>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73" name="TextBox 72">
                  <a:extLst>
                    <a:ext uri="{FF2B5EF4-FFF2-40B4-BE49-F238E27FC236}">
                      <a16:creationId xmlns="" xmlns:a16="http://schemas.microsoft.com/office/drawing/2014/main" id="{0F190653-D357-4017-904A-471C7BBD52B9}"/>
                    </a:ext>
                  </a:extLst>
                </p:cNvPr>
                <p:cNvSpPr txBox="1"/>
                <p:nvPr/>
              </p:nvSpPr>
              <p:spPr>
                <a:xfrm>
                  <a:off x="4055168" y="3294284"/>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mc:AlternateContent xmlns:mc="http://schemas.openxmlformats.org/markup-compatibility/2006" xmlns:a14="http://schemas.microsoft.com/office/drawing/2010/main">
              <mc:Choice Requires="a14">
                <p:sp>
                  <p:nvSpPr>
                    <p:cNvPr id="74" name="TextBox 73">
                      <a:extLst>
                        <a:ext uri="{FF2B5EF4-FFF2-40B4-BE49-F238E27FC236}">
                          <a16:creationId xmlns="" xmlns:a16="http://schemas.microsoft.com/office/drawing/2014/main" id="{63669570-1E6C-461B-9E04-524136222854}"/>
                        </a:ext>
                      </a:extLst>
                    </p:cNvPr>
                    <p:cNvSpPr txBox="1"/>
                    <p:nvPr/>
                  </p:nvSpPr>
                  <p:spPr>
                    <a:xfrm>
                      <a:off x="5611046" y="4214435"/>
                      <a:ext cx="289602" cy="30925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chemeClr val="tx1"/>
                                    </a:solidFill>
                                    <a:latin typeface="Cambria Math" panose="02040503050406030204" pitchFamily="18" charset="0"/>
                                  </a:rPr>
                                </m:ctrlPr>
                              </m:sSubPr>
                              <m:e>
                                <m:r>
                                  <a:rPr lang="en-US" altLang="ko-KR" sz="1400" b="0" i="1" dirty="0" smtClean="0">
                                    <a:solidFill>
                                      <a:schemeClr val="tx1"/>
                                    </a:solidFill>
                                    <a:latin typeface="Cambria Math" panose="02040503050406030204" pitchFamily="18" charset="0"/>
                                  </a:rPr>
                                  <m:t>𝑧</m:t>
                                </m:r>
                              </m:e>
                              <m:sub>
                                <m:r>
                                  <a:rPr lang="en-US" altLang="ko-KR" sz="1400" b="0" i="0" dirty="0" smtClean="0">
                                    <a:solidFill>
                                      <a:schemeClr val="tx1"/>
                                    </a:solidFill>
                                    <a:latin typeface="Cambria Math" panose="02040503050406030204" pitchFamily="18" charset="0"/>
                                  </a:rPr>
                                  <m:t>2</m:t>
                                </m:r>
                              </m:sub>
                            </m:sSub>
                          </m:oMath>
                        </m:oMathPara>
                      </a14:m>
                      <a:endParaRPr lang="ko-KR" altLang="en-US" sz="1400" dirty="0">
                        <a:solidFill>
                          <a:schemeClr val="tx1"/>
                        </a:solidFill>
                      </a:endParaRPr>
                    </a:p>
                  </p:txBody>
                </p:sp>
              </mc:Choice>
              <mc:Fallback xmlns="">
                <p:sp>
                  <p:nvSpPr>
                    <p:cNvPr id="107" name="TextBox 106">
                      <a:extLst>
                        <a:ext uri="{FF2B5EF4-FFF2-40B4-BE49-F238E27FC236}">
                          <a16:creationId xmlns:a16="http://schemas.microsoft.com/office/drawing/2014/main" id="{63669570-1E6C-461B-9E04-524136222854}"/>
                        </a:ext>
                      </a:extLst>
                    </p:cNvPr>
                    <p:cNvSpPr txBox="1">
                      <a:spLocks noRot="1" noChangeAspect="1" noMove="1" noResize="1" noEditPoints="1" noAdjustHandles="1" noChangeArrowheads="1" noChangeShapeType="1" noTextEdit="1"/>
                    </p:cNvSpPr>
                    <p:nvPr/>
                  </p:nvSpPr>
                  <p:spPr>
                    <a:xfrm>
                      <a:off x="5611046" y="4214435"/>
                      <a:ext cx="289602" cy="309259"/>
                    </a:xfrm>
                    <a:prstGeom prst="rect">
                      <a:avLst/>
                    </a:prstGeom>
                    <a:blipFill>
                      <a:blip r:embed="rId9"/>
                      <a:stretch>
                        <a:fillRect l="-3571"/>
                      </a:stretch>
                    </a:blipFill>
                  </p:spPr>
                  <p:txBody>
                    <a:bodyPr/>
                    <a:lstStyle/>
                    <a:p>
                      <a:r>
                        <a:rPr lang="ko-KR" altLang="en-US">
                          <a:noFill/>
                        </a:rPr>
                        <a:t> </a:t>
                      </a:r>
                    </a:p>
                  </p:txBody>
                </p:sp>
              </mc:Fallback>
            </mc:AlternateContent>
            <p:sp>
              <p:nvSpPr>
                <p:cNvPr id="75" name="TextBox 74">
                  <a:extLst>
                    <a:ext uri="{FF2B5EF4-FFF2-40B4-BE49-F238E27FC236}">
                      <a16:creationId xmlns="" xmlns:a16="http://schemas.microsoft.com/office/drawing/2014/main" id="{4139C361-07A2-4893-A5AC-16D7788F193A}"/>
                    </a:ext>
                  </a:extLst>
                </p:cNvPr>
                <p:cNvSpPr txBox="1"/>
                <p:nvPr/>
              </p:nvSpPr>
              <p:spPr>
                <a:xfrm>
                  <a:off x="4563343" y="3549980"/>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76" name="TextBox 75">
                  <a:extLst>
                    <a:ext uri="{FF2B5EF4-FFF2-40B4-BE49-F238E27FC236}">
                      <a16:creationId xmlns="" xmlns:a16="http://schemas.microsoft.com/office/drawing/2014/main" id="{B0E64CD7-CEF8-49FB-B12E-0B32D6CA3D5F}"/>
                    </a:ext>
                  </a:extLst>
                </p:cNvPr>
                <p:cNvSpPr txBox="1"/>
                <p:nvPr/>
              </p:nvSpPr>
              <p:spPr>
                <a:xfrm>
                  <a:off x="4563343" y="3939070"/>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1.5</a:t>
                  </a:r>
                  <a:endParaRPr lang="ko-KR" altLang="en-US" sz="1300" dirty="0"/>
                </a:p>
              </p:txBody>
            </p:sp>
            <p:sp>
              <p:nvSpPr>
                <p:cNvPr id="77" name="TextBox 76">
                  <a:extLst>
                    <a:ext uri="{FF2B5EF4-FFF2-40B4-BE49-F238E27FC236}">
                      <a16:creationId xmlns="" xmlns:a16="http://schemas.microsoft.com/office/drawing/2014/main" id="{4DEA8790-86D0-464C-9894-BB61391EAB7F}"/>
                    </a:ext>
                  </a:extLst>
                </p:cNvPr>
                <p:cNvSpPr txBox="1"/>
                <p:nvPr/>
              </p:nvSpPr>
              <p:spPr>
                <a:xfrm>
                  <a:off x="4055168" y="4165736"/>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78" name="TextBox 77">
                  <a:extLst>
                    <a:ext uri="{FF2B5EF4-FFF2-40B4-BE49-F238E27FC236}">
                      <a16:creationId xmlns="" xmlns:a16="http://schemas.microsoft.com/office/drawing/2014/main" id="{6841D6FD-81A0-4848-8BB0-F0251DBB7D75}"/>
                    </a:ext>
                  </a:extLst>
                </p:cNvPr>
                <p:cNvSpPr txBox="1"/>
                <p:nvPr/>
              </p:nvSpPr>
              <p:spPr>
                <a:xfrm>
                  <a:off x="4201116" y="4514115"/>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grpSp>
          <p:cxnSp>
            <p:nvCxnSpPr>
              <p:cNvPr id="61" name="직선 연결선 60">
                <a:extLst>
                  <a:ext uri="{FF2B5EF4-FFF2-40B4-BE49-F238E27FC236}">
                    <a16:creationId xmlns="" xmlns:a16="http://schemas.microsoft.com/office/drawing/2014/main" id="{2ED85177-0B1E-4C0A-9878-1A5785885878}"/>
                  </a:ext>
                </a:extLst>
              </p:cNvPr>
              <p:cNvCxnSpPr>
                <a:cxnSpLocks/>
                <a:stCxn id="85" idx="6"/>
                <a:endCxn id="87" idx="2"/>
              </p:cNvCxnSpPr>
              <p:nvPr/>
            </p:nvCxnSpPr>
            <p:spPr>
              <a:xfrm flipV="1">
                <a:off x="2236749" y="4669620"/>
                <a:ext cx="835140" cy="378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 xmlns:a16="http://schemas.microsoft.com/office/drawing/2014/main" id="{BF4137E7-1291-4B41-9AC6-CEBCE7786302}"/>
                  </a:ext>
                </a:extLst>
              </p:cNvPr>
              <p:cNvCxnSpPr>
                <a:cxnSpLocks/>
                <a:stCxn id="84" idx="6"/>
                <a:endCxn id="88" idx="2"/>
              </p:cNvCxnSpPr>
              <p:nvPr/>
            </p:nvCxnSpPr>
            <p:spPr>
              <a:xfrm>
                <a:off x="2236749" y="4500094"/>
                <a:ext cx="835140" cy="8689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 xmlns:a16="http://schemas.microsoft.com/office/drawing/2014/main" id="{FCB65894-AD20-4C87-9044-28D810918E3D}"/>
                  </a:ext>
                </a:extLst>
              </p:cNvPr>
              <p:cNvCxnSpPr>
                <a:cxnSpLocks/>
                <a:stCxn id="85" idx="6"/>
                <a:endCxn id="88" idx="2"/>
              </p:cNvCxnSpPr>
              <p:nvPr/>
            </p:nvCxnSpPr>
            <p:spPr>
              <a:xfrm>
                <a:off x="2236749" y="5048532"/>
                <a:ext cx="835140" cy="3205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 xmlns:a16="http://schemas.microsoft.com/office/drawing/2014/main" id="{143CF49F-B6EF-4C10-BA4A-740868F66CA5}"/>
                  </a:ext>
                </a:extLst>
              </p:cNvPr>
              <p:cNvCxnSpPr>
                <a:cxnSpLocks/>
                <a:stCxn id="86" idx="6"/>
                <a:endCxn id="88" idx="2"/>
              </p:cNvCxnSpPr>
              <p:nvPr/>
            </p:nvCxnSpPr>
            <p:spPr>
              <a:xfrm flipV="1">
                <a:off x="2236749" y="5369039"/>
                <a:ext cx="835140" cy="2111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 xmlns:a16="http://schemas.microsoft.com/office/drawing/2014/main" id="{14743071-6944-40A7-8C8D-0DF7AABB08E1}"/>
                  </a:ext>
                </a:extLst>
              </p:cNvPr>
              <p:cNvCxnSpPr>
                <a:stCxn id="87" idx="6"/>
                <a:endCxn id="71" idx="1"/>
              </p:cNvCxnSpPr>
              <p:nvPr/>
            </p:nvCxnSpPr>
            <p:spPr>
              <a:xfrm>
                <a:off x="3251890" y="4669619"/>
                <a:ext cx="1479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 xmlns:a16="http://schemas.microsoft.com/office/drawing/2014/main" id="{4AB98C34-7632-43B9-9D28-947EAF545818}"/>
                  </a:ext>
                </a:extLst>
              </p:cNvPr>
              <p:cNvCxnSpPr>
                <a:stCxn id="88" idx="6"/>
                <a:endCxn id="74" idx="1"/>
              </p:cNvCxnSpPr>
              <p:nvPr/>
            </p:nvCxnSpPr>
            <p:spPr>
              <a:xfrm>
                <a:off x="3251890" y="5369037"/>
                <a:ext cx="1479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 xmlns:a16="http://schemas.microsoft.com/office/drawing/2014/main" id="{F0D0B4F7-D3E8-4159-9662-CFF51593C1A9}"/>
                </a:ext>
              </a:extLst>
            </p:cNvPr>
            <p:cNvGrpSpPr/>
            <p:nvPr/>
          </p:nvGrpSpPr>
          <p:grpSpPr>
            <a:xfrm>
              <a:off x="4951412" y="2672916"/>
              <a:ext cx="3706280" cy="1897930"/>
              <a:chOff x="4379404" y="4031116"/>
              <a:chExt cx="3706280" cy="1897930"/>
            </a:xfrm>
          </p:grpSpPr>
          <p:grpSp>
            <p:nvGrpSpPr>
              <p:cNvPr id="30" name="그룹 29">
                <a:extLst>
                  <a:ext uri="{FF2B5EF4-FFF2-40B4-BE49-F238E27FC236}">
                    <a16:creationId xmlns="" xmlns:a16="http://schemas.microsoft.com/office/drawing/2014/main" id="{1AB7C21C-9791-4659-8AA0-2392D61F98DD}"/>
                  </a:ext>
                </a:extLst>
              </p:cNvPr>
              <p:cNvGrpSpPr/>
              <p:nvPr/>
            </p:nvGrpSpPr>
            <p:grpSpPr>
              <a:xfrm>
                <a:off x="4379404" y="4031116"/>
                <a:ext cx="3706280" cy="1897930"/>
                <a:chOff x="1010690" y="2562359"/>
                <a:chExt cx="3706280" cy="1897930"/>
              </a:xfrm>
            </p:grpSpPr>
            <p:grpSp>
              <p:nvGrpSpPr>
                <p:cNvPr id="34" name="그룹 33">
                  <a:extLst>
                    <a:ext uri="{FF2B5EF4-FFF2-40B4-BE49-F238E27FC236}">
                      <a16:creationId xmlns="" xmlns:a16="http://schemas.microsoft.com/office/drawing/2014/main" id="{36ACC2D9-C1B6-4DCB-B002-301283F57437}"/>
                    </a:ext>
                  </a:extLst>
                </p:cNvPr>
                <p:cNvGrpSpPr/>
                <p:nvPr/>
              </p:nvGrpSpPr>
              <p:grpSpPr>
                <a:xfrm>
                  <a:off x="1010690" y="2562359"/>
                  <a:ext cx="3706280" cy="1897930"/>
                  <a:chOff x="1169719" y="4422823"/>
                  <a:chExt cx="2745200" cy="1405775"/>
                </a:xfrm>
              </p:grpSpPr>
              <p:grpSp>
                <p:nvGrpSpPr>
                  <p:cNvPr id="37" name="그룹 36">
                    <a:extLst>
                      <a:ext uri="{FF2B5EF4-FFF2-40B4-BE49-F238E27FC236}">
                        <a16:creationId xmlns="" xmlns:a16="http://schemas.microsoft.com/office/drawing/2014/main" id="{7BDCA805-9CE0-4C76-810C-591E6A4F343E}"/>
                      </a:ext>
                    </a:extLst>
                  </p:cNvPr>
                  <p:cNvGrpSpPr/>
                  <p:nvPr/>
                </p:nvGrpSpPr>
                <p:grpSpPr>
                  <a:xfrm>
                    <a:off x="1336802" y="4563339"/>
                    <a:ext cx="2308532" cy="1265259"/>
                    <a:chOff x="1336801" y="4556655"/>
                    <a:chExt cx="3091430" cy="1694351"/>
                  </a:xfrm>
                </p:grpSpPr>
                <p:cxnSp>
                  <p:nvCxnSpPr>
                    <p:cNvPr id="56" name="직선 연결선 55">
                      <a:extLst>
                        <a:ext uri="{FF2B5EF4-FFF2-40B4-BE49-F238E27FC236}">
                          <a16:creationId xmlns="" xmlns:a16="http://schemas.microsoft.com/office/drawing/2014/main" id="{90584306-7512-4043-97C3-C6A717F03DFF}"/>
                        </a:ext>
                      </a:extLst>
                    </p:cNvPr>
                    <p:cNvCxnSpPr>
                      <a:cxnSpLocks/>
                    </p:cNvCxnSpPr>
                    <p:nvPr/>
                  </p:nvCxnSpPr>
                  <p:spPr>
                    <a:xfrm>
                      <a:off x="1596901" y="4708324"/>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 xmlns:a16="http://schemas.microsoft.com/office/drawing/2014/main" id="{5625B25C-5803-4769-97DD-9CE2A5F90405}"/>
                        </a:ext>
                      </a:extLst>
                    </p:cNvPr>
                    <p:cNvCxnSpPr/>
                    <p:nvPr/>
                  </p:nvCxnSpPr>
                  <p:spPr>
                    <a:xfrm>
                      <a:off x="1336801" y="5930474"/>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 xmlns:a16="http://schemas.microsoft.com/office/drawing/2014/main" id="{283E92BD-5D76-483E-BFBA-63FDF95C3935}"/>
                        </a:ext>
                      </a:extLst>
                    </p:cNvPr>
                    <p:cNvCxnSpPr>
                      <a:cxnSpLocks/>
                    </p:cNvCxnSpPr>
                    <p:nvPr/>
                  </p:nvCxnSpPr>
                  <p:spPr>
                    <a:xfrm>
                      <a:off x="3656891" y="4556655"/>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 xmlns:a16="http://schemas.microsoft.com/office/drawing/2014/main" id="{38F155E2-64C8-4239-B062-A5F20D07AC41}"/>
                        </a:ext>
                      </a:extLst>
                    </p:cNvPr>
                    <p:cNvCxnSpPr/>
                    <p:nvPr/>
                  </p:nvCxnSpPr>
                  <p:spPr>
                    <a:xfrm>
                      <a:off x="2885550" y="5302405"/>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8" name="타원 37">
                    <a:extLst>
                      <a:ext uri="{FF2B5EF4-FFF2-40B4-BE49-F238E27FC236}">
                        <a16:creationId xmlns="" xmlns:a16="http://schemas.microsoft.com/office/drawing/2014/main" id="{605DEF23-BF33-4F6B-8F88-653658200C45}"/>
                      </a:ext>
                    </a:extLst>
                  </p:cNvPr>
                  <p:cNvSpPr/>
                  <p:nvPr/>
                </p:nvSpPr>
                <p:spPr>
                  <a:xfrm>
                    <a:off x="1487281" y="5049696"/>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603905E4-6F3D-4AD4-ACDC-133DE2200FFF}"/>
                          </a:ext>
                        </a:extLst>
                      </p:cNvPr>
                      <p:cNvSpPr txBox="1"/>
                      <p:nvPr/>
                    </p:nvSpPr>
                    <p:spPr>
                      <a:xfrm>
                        <a:off x="1420686" y="4512140"/>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2</m:t>
                                  </m:r>
                                </m:sub>
                              </m:sSub>
                            </m:oMath>
                          </m:oMathPara>
                        </a14:m>
                        <a:endParaRPr lang="ko-KR" altLang="en-US" sz="1300" dirty="0"/>
                      </a:p>
                    </p:txBody>
                  </p:sp>
                </mc:Choice>
                <mc:Fallback xmlns="">
                  <p:sp>
                    <p:nvSpPr>
                      <p:cNvPr id="124" name="TextBox 123">
                        <a:extLst>
                          <a:ext uri="{FF2B5EF4-FFF2-40B4-BE49-F238E27FC236}">
                            <a16:creationId xmlns:a16="http://schemas.microsoft.com/office/drawing/2014/main" id="{603905E4-6F3D-4AD4-ACDC-133DE2200FFF}"/>
                          </a:ext>
                        </a:extLst>
                      </p:cNvPr>
                      <p:cNvSpPr txBox="1">
                        <a:spLocks noRot="1" noChangeAspect="1" noMove="1" noResize="1" noEditPoints="1" noAdjustHandles="1" noChangeArrowheads="1" noChangeShapeType="1" noTextEdit="1"/>
                      </p:cNvSpPr>
                      <p:nvPr/>
                    </p:nvSpPr>
                    <p:spPr>
                      <a:xfrm>
                        <a:off x="1420686" y="4512140"/>
                        <a:ext cx="275018" cy="184666"/>
                      </a:xfrm>
                      <a:prstGeom prst="rect">
                        <a:avLst/>
                      </a:prstGeom>
                      <a:blipFill>
                        <a:blip r:embed="rId10"/>
                        <a:stretch>
                          <a:fillRect/>
                        </a:stretch>
                      </a:blipFill>
                    </p:spPr>
                    <p:txBody>
                      <a:bodyPr/>
                      <a:lstStyle/>
                      <a:p>
                        <a:r>
                          <a:rPr lang="ko-KR" altLang="en-US">
                            <a:noFill/>
                          </a:rPr>
                          <a:t> </a:t>
                        </a:r>
                      </a:p>
                    </p:txBody>
                  </p:sp>
                </mc:Fallback>
              </mc:AlternateContent>
              <p:sp>
                <p:nvSpPr>
                  <p:cNvPr id="40" name="직사각형 39">
                    <a:extLst>
                      <a:ext uri="{FF2B5EF4-FFF2-40B4-BE49-F238E27FC236}">
                        <a16:creationId xmlns="" xmlns:a16="http://schemas.microsoft.com/office/drawing/2014/main" id="{680F294F-6A07-4C1B-92BE-8735F54ED669}"/>
                      </a:ext>
                    </a:extLst>
                  </p:cNvPr>
                  <p:cNvSpPr/>
                  <p:nvPr/>
                </p:nvSpPr>
                <p:spPr>
                  <a:xfrm>
                    <a:off x="1487281" y="5530437"/>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40">
                    <a:extLst>
                      <a:ext uri="{FF2B5EF4-FFF2-40B4-BE49-F238E27FC236}">
                        <a16:creationId xmlns="" xmlns:a16="http://schemas.microsoft.com/office/drawing/2014/main" id="{49C38B63-1833-4B3F-98B0-45ACF0E43334}"/>
                      </a:ext>
                    </a:extLst>
                  </p:cNvPr>
                  <p:cNvSpPr/>
                  <p:nvPr/>
                </p:nvSpPr>
                <p:spPr>
                  <a:xfrm>
                    <a:off x="1948525" y="5530437"/>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6BBC2F81-CB9A-4DAE-867C-2CA7DFD12B98}"/>
                          </a:ext>
                        </a:extLst>
                      </p:cNvPr>
                      <p:cNvSpPr txBox="1"/>
                      <p:nvPr/>
                    </p:nvSpPr>
                    <p:spPr>
                      <a:xfrm>
                        <a:off x="2493465" y="5489618"/>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1</m:t>
                                  </m:r>
                                </m:sub>
                              </m:sSub>
                            </m:oMath>
                          </m:oMathPara>
                        </a14:m>
                        <a:endParaRPr lang="ko-KR" altLang="en-US" sz="1300" dirty="0"/>
                      </a:p>
                    </p:txBody>
                  </p:sp>
                </mc:Choice>
                <mc:Fallback xmlns="">
                  <p:sp>
                    <p:nvSpPr>
                      <p:cNvPr id="127" name="TextBox 126">
                        <a:extLst>
                          <a:ext uri="{FF2B5EF4-FFF2-40B4-BE49-F238E27FC236}">
                            <a16:creationId xmlns:a16="http://schemas.microsoft.com/office/drawing/2014/main" id="{6BBC2F81-CB9A-4DAE-867C-2CA7DFD12B98}"/>
                          </a:ext>
                        </a:extLst>
                      </p:cNvPr>
                      <p:cNvSpPr txBox="1">
                        <a:spLocks noRot="1" noChangeAspect="1" noMove="1" noResize="1" noEditPoints="1" noAdjustHandles="1" noChangeArrowheads="1" noChangeShapeType="1" noTextEdit="1"/>
                      </p:cNvSpPr>
                      <p:nvPr/>
                    </p:nvSpPr>
                    <p:spPr>
                      <a:xfrm>
                        <a:off x="2493465" y="5489618"/>
                        <a:ext cx="275018" cy="184666"/>
                      </a:xfrm>
                      <a:prstGeom prst="rect">
                        <a:avLst/>
                      </a:prstGeom>
                      <a:blipFill>
                        <a:blip r:embed="rId11"/>
                        <a:stretch>
                          <a:fillRect/>
                        </a:stretch>
                      </a:blipFill>
                    </p:spPr>
                    <p:txBody>
                      <a:bodyPr/>
                      <a:lstStyle/>
                      <a:p>
                        <a:r>
                          <a:rPr lang="ko-KR" altLang="en-US">
                            <a:noFill/>
                          </a:rPr>
                          <a:t> </a:t>
                        </a:r>
                      </a:p>
                    </p:txBody>
                  </p:sp>
                </mc:Fallback>
              </mc:AlternateContent>
              <p:sp>
                <p:nvSpPr>
                  <p:cNvPr id="43" name="TextBox 42">
                    <a:extLst>
                      <a:ext uri="{FF2B5EF4-FFF2-40B4-BE49-F238E27FC236}">
                        <a16:creationId xmlns="" xmlns:a16="http://schemas.microsoft.com/office/drawing/2014/main" id="{997254B3-EB05-4C02-9B9A-68F77432C1E2}"/>
                      </a:ext>
                    </a:extLst>
                  </p:cNvPr>
                  <p:cNvSpPr txBox="1"/>
                  <p:nvPr/>
                </p:nvSpPr>
                <p:spPr>
                  <a:xfrm>
                    <a:off x="1174694" y="5226315"/>
                    <a:ext cx="202421" cy="182373"/>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600" dirty="0">
                        <a:ea typeface="나눔고딕 ExtraBold" panose="020D0904000000000000" pitchFamily="50" charset="-127"/>
                      </a:rPr>
                      <a:t>Ⓑ</a:t>
                    </a:r>
                    <a:endParaRPr lang="ko-KR" altLang="en-US" sz="1600" dirty="0"/>
                  </a:p>
                </p:txBody>
              </p:sp>
              <p:sp>
                <p:nvSpPr>
                  <p:cNvPr id="44" name="직사각형 43">
                    <a:extLst>
                      <a:ext uri="{FF2B5EF4-FFF2-40B4-BE49-F238E27FC236}">
                        <a16:creationId xmlns="" xmlns:a16="http://schemas.microsoft.com/office/drawing/2014/main" id="{A056E676-9439-435C-A96C-C8A691064EE0}"/>
                      </a:ext>
                    </a:extLst>
                  </p:cNvPr>
                  <p:cNvSpPr/>
                  <p:nvPr/>
                </p:nvSpPr>
                <p:spPr>
                  <a:xfrm>
                    <a:off x="1945185" y="5062041"/>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 xmlns:a16="http://schemas.microsoft.com/office/drawing/2014/main" id="{210B9909-2C7A-4F90-A049-D42229CD6DC8}"/>
                      </a:ext>
                    </a:extLst>
                  </p:cNvPr>
                  <p:cNvSpPr txBox="1"/>
                  <p:nvPr/>
                </p:nvSpPr>
                <p:spPr>
                  <a:xfrm>
                    <a:off x="1652966" y="5200857"/>
                    <a:ext cx="202421" cy="182373"/>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600" dirty="0">
                        <a:ea typeface="나눔고딕 ExtraBold" panose="020D0904000000000000" pitchFamily="50" charset="-127"/>
                      </a:rPr>
                      <a:t>Ⓐ</a:t>
                    </a:r>
                    <a:endParaRPr lang="ko-KR" altLang="en-US" sz="1600" dirty="0"/>
                  </a:p>
                </p:txBody>
              </p:sp>
              <p:sp>
                <p:nvSpPr>
                  <p:cNvPr id="46" name="TextBox 45">
                    <a:extLst>
                      <a:ext uri="{FF2B5EF4-FFF2-40B4-BE49-F238E27FC236}">
                        <a16:creationId xmlns="" xmlns:a16="http://schemas.microsoft.com/office/drawing/2014/main" id="{89779690-A62E-4D29-912A-0F58AE31887C}"/>
                      </a:ext>
                    </a:extLst>
                  </p:cNvPr>
                  <p:cNvSpPr txBox="1"/>
                  <p:nvPr/>
                </p:nvSpPr>
                <p:spPr>
                  <a:xfrm>
                    <a:off x="2077653" y="5324077"/>
                    <a:ext cx="202421" cy="182373"/>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600" dirty="0">
                        <a:ea typeface="나눔고딕 ExtraBold" panose="020D0904000000000000" pitchFamily="50" charset="-127"/>
                      </a:rPr>
                      <a:t>Ⓒ</a:t>
                    </a:r>
                    <a:endParaRPr lang="ko-KR" altLang="en-US" sz="1600" dirty="0"/>
                  </a:p>
                </p:txBody>
              </p:sp>
              <p:sp>
                <p:nvSpPr>
                  <p:cNvPr id="47" name="TextBox 46">
                    <a:extLst>
                      <a:ext uri="{FF2B5EF4-FFF2-40B4-BE49-F238E27FC236}">
                        <a16:creationId xmlns="" xmlns:a16="http://schemas.microsoft.com/office/drawing/2014/main" id="{6B79DED2-2C2A-431B-95B3-D5F0E1AC46DC}"/>
                      </a:ext>
                    </a:extLst>
                  </p:cNvPr>
                  <p:cNvSpPr txBox="1"/>
                  <p:nvPr/>
                </p:nvSpPr>
                <p:spPr>
                  <a:xfrm>
                    <a:off x="1799668"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  +</a:t>
                    </a:r>
                    <a:endParaRPr lang="ko-KR" altLang="en-US" sz="1300" dirty="0"/>
                  </a:p>
                </p:txBody>
              </p:sp>
              <p:sp>
                <p:nvSpPr>
                  <p:cNvPr id="48" name="TextBox 47">
                    <a:extLst>
                      <a:ext uri="{FF2B5EF4-FFF2-40B4-BE49-F238E27FC236}">
                        <a16:creationId xmlns="" xmlns:a16="http://schemas.microsoft.com/office/drawing/2014/main" id="{D31C9C3E-0CC6-4F4A-ACFF-A4EC87C47566}"/>
                      </a:ext>
                    </a:extLst>
                  </p:cNvPr>
                  <p:cNvSpPr txBox="1"/>
                  <p:nvPr/>
                </p:nvSpPr>
                <p:spPr>
                  <a:xfrm>
                    <a:off x="2158839"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  -</a:t>
                    </a:r>
                    <a:endParaRPr lang="ko-KR" altLang="en-US" sz="1300" dirty="0"/>
                  </a:p>
                </p:txBody>
              </p:sp>
              <p:sp>
                <p:nvSpPr>
                  <p:cNvPr id="49" name="TextBox 48">
                    <a:extLst>
                      <a:ext uri="{FF2B5EF4-FFF2-40B4-BE49-F238E27FC236}">
                        <a16:creationId xmlns="" xmlns:a16="http://schemas.microsoft.com/office/drawing/2014/main" id="{AA6A14C8-07DF-462D-AB1F-6F5351C7C868}"/>
                      </a:ext>
                    </a:extLst>
                  </p:cNvPr>
                  <p:cNvSpPr txBox="1"/>
                  <p:nvPr/>
                </p:nvSpPr>
                <p:spPr>
                  <a:xfrm>
                    <a:off x="1169719" y="4655663"/>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300" dirty="0"/>
                      <a:t>②</a:t>
                    </a:r>
                  </a:p>
                </p:txBody>
              </p:sp>
              <p:sp>
                <p:nvSpPr>
                  <p:cNvPr id="50" name="TextBox 49">
                    <a:extLst>
                      <a:ext uri="{FF2B5EF4-FFF2-40B4-BE49-F238E27FC236}">
                        <a16:creationId xmlns="" xmlns:a16="http://schemas.microsoft.com/office/drawing/2014/main" id="{4E762463-4748-4ECB-9F8B-F10E20750E42}"/>
                      </a:ext>
                    </a:extLst>
                  </p:cNvPr>
                  <p:cNvSpPr txBox="1"/>
                  <p:nvPr/>
                </p:nvSpPr>
                <p:spPr>
                  <a:xfrm>
                    <a:off x="1169719" y="5027353"/>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300" dirty="0"/>
                      <a:t>①</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38AD6A47-D3B9-4923-A467-B017C94116DD}"/>
                          </a:ext>
                        </a:extLst>
                      </p:cNvPr>
                      <p:cNvSpPr txBox="1"/>
                      <p:nvPr/>
                    </p:nvSpPr>
                    <p:spPr>
                      <a:xfrm>
                        <a:off x="2958988" y="4422823"/>
                        <a:ext cx="275018" cy="136780"/>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chemeClr val="tx1"/>
                                      </a:solidFill>
                                      <a:latin typeface="Cambria Math" panose="02040503050406030204" pitchFamily="18" charset="0"/>
                                    </a:rPr>
                                  </m:ctrlPr>
                                </m:sSubPr>
                                <m:e>
                                  <m:r>
                                    <a:rPr lang="en-US" altLang="ko-KR" sz="1200" b="0" i="1" dirty="0" smtClean="0">
                                      <a:solidFill>
                                        <a:schemeClr val="tx1"/>
                                      </a:solidFill>
                                      <a:latin typeface="Cambria Math" panose="02040503050406030204" pitchFamily="18" charset="0"/>
                                    </a:rPr>
                                    <m:t>𝑧</m:t>
                                  </m:r>
                                </m:e>
                                <m:sub>
                                  <m:r>
                                    <a:rPr lang="en-US" altLang="ko-KR" sz="1200" b="0" i="0" dirty="0" smtClean="0">
                                      <a:solidFill>
                                        <a:schemeClr val="tx1"/>
                                      </a:solidFill>
                                      <a:latin typeface="Cambria Math" panose="02040503050406030204" pitchFamily="18" charset="0"/>
                                    </a:rPr>
                                    <m:t>2</m:t>
                                  </m:r>
                                </m:sub>
                              </m:sSub>
                            </m:oMath>
                          </m:oMathPara>
                        </a14:m>
                        <a:endParaRPr lang="ko-KR" altLang="en-US" sz="1300" dirty="0">
                          <a:solidFill>
                            <a:schemeClr val="tx1"/>
                          </a:solidFill>
                        </a:endParaRPr>
                      </a:p>
                    </p:txBody>
                  </p:sp>
                </mc:Choice>
                <mc:Fallback xmlns="">
                  <p:sp>
                    <p:nvSpPr>
                      <p:cNvPr id="140" name="TextBox 139">
                        <a:extLst>
                          <a:ext uri="{FF2B5EF4-FFF2-40B4-BE49-F238E27FC236}">
                            <a16:creationId xmlns:a16="http://schemas.microsoft.com/office/drawing/2014/main" id="{38AD6A47-D3B9-4923-A467-B017C94116DD}"/>
                          </a:ext>
                        </a:extLst>
                      </p:cNvPr>
                      <p:cNvSpPr txBox="1">
                        <a:spLocks noRot="1" noChangeAspect="1" noMove="1" noResize="1" noEditPoints="1" noAdjustHandles="1" noChangeArrowheads="1" noChangeShapeType="1" noTextEdit="1"/>
                      </p:cNvSpPr>
                      <p:nvPr/>
                    </p:nvSpPr>
                    <p:spPr>
                      <a:xfrm>
                        <a:off x="2958988" y="4422823"/>
                        <a:ext cx="275018" cy="136780"/>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C8144270-FD06-4095-BF97-D610CD18FF8B}"/>
                          </a:ext>
                        </a:extLst>
                      </p:cNvPr>
                      <p:cNvSpPr txBox="1"/>
                      <p:nvPr/>
                    </p:nvSpPr>
                    <p:spPr>
                      <a:xfrm>
                        <a:off x="3639901" y="5050660"/>
                        <a:ext cx="275018" cy="136780"/>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r>
                                <a:rPr lang="en-US" altLang="ko-KR" sz="1200" b="0" i="1" dirty="0" smtClean="0">
                                  <a:latin typeface="Cambria Math" panose="02040503050406030204" pitchFamily="18" charset="0"/>
                                </a:rPr>
                                <m:t>𝑧</m:t>
                              </m:r>
                            </m:oMath>
                          </m:oMathPara>
                        </a14:m>
                        <a:endParaRPr lang="ko-KR" altLang="en-US" sz="1300" dirty="0"/>
                      </a:p>
                    </p:txBody>
                  </p:sp>
                </mc:Choice>
                <mc:Fallback xmlns="">
                  <p:sp>
                    <p:nvSpPr>
                      <p:cNvPr id="141" name="TextBox 140">
                        <a:extLst>
                          <a:ext uri="{FF2B5EF4-FFF2-40B4-BE49-F238E27FC236}">
                            <a16:creationId xmlns:a16="http://schemas.microsoft.com/office/drawing/2014/main" id="{C8144270-FD06-4095-BF97-D610CD18FF8B}"/>
                          </a:ext>
                        </a:extLst>
                      </p:cNvPr>
                      <p:cNvSpPr txBox="1">
                        <a:spLocks noRot="1" noChangeAspect="1" noMove="1" noResize="1" noEditPoints="1" noAdjustHandles="1" noChangeArrowheads="1" noChangeShapeType="1" noTextEdit="1"/>
                      </p:cNvSpPr>
                      <p:nvPr/>
                    </p:nvSpPr>
                    <p:spPr>
                      <a:xfrm>
                        <a:off x="3639901" y="5050660"/>
                        <a:ext cx="275018" cy="136780"/>
                      </a:xfrm>
                      <a:prstGeom prst="rect">
                        <a:avLst/>
                      </a:prstGeom>
                      <a:blipFill>
                        <a:blip r:embed="rId13"/>
                        <a:stretch>
                          <a:fillRect/>
                        </a:stretch>
                      </a:blipFill>
                    </p:spPr>
                    <p:txBody>
                      <a:bodyPr/>
                      <a:lstStyle/>
                      <a:p>
                        <a:r>
                          <a:rPr lang="ko-KR" altLang="en-US">
                            <a:noFill/>
                          </a:rPr>
                          <a:t> </a:t>
                        </a:r>
                      </a:p>
                    </p:txBody>
                  </p:sp>
                </mc:Fallback>
              </mc:AlternateContent>
              <p:sp>
                <p:nvSpPr>
                  <p:cNvPr id="53" name="타원 52">
                    <a:extLst>
                      <a:ext uri="{FF2B5EF4-FFF2-40B4-BE49-F238E27FC236}">
                        <a16:creationId xmlns="" xmlns:a16="http://schemas.microsoft.com/office/drawing/2014/main" id="{94475F3F-E163-4D7C-A625-914C0E1BBDF6}"/>
                      </a:ext>
                    </a:extLst>
                  </p:cNvPr>
                  <p:cNvSpPr/>
                  <p:nvPr/>
                </p:nvSpPr>
                <p:spPr>
                  <a:xfrm>
                    <a:off x="3261292" y="4796007"/>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직사각형 53">
                    <a:extLst>
                      <a:ext uri="{FF2B5EF4-FFF2-40B4-BE49-F238E27FC236}">
                        <a16:creationId xmlns="" xmlns:a16="http://schemas.microsoft.com/office/drawing/2014/main" id="{31DC0E24-791A-46F0-873F-36D41AF7F87F}"/>
                      </a:ext>
                    </a:extLst>
                  </p:cNvPr>
                  <p:cNvSpPr/>
                  <p:nvPr/>
                </p:nvSpPr>
                <p:spPr>
                  <a:xfrm>
                    <a:off x="3246800" y="5363741"/>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a:extLst>
                      <a:ext uri="{FF2B5EF4-FFF2-40B4-BE49-F238E27FC236}">
                        <a16:creationId xmlns="" xmlns:a16="http://schemas.microsoft.com/office/drawing/2014/main" id="{54A7E0BF-485E-4ED3-893B-92106D28CBCC}"/>
                      </a:ext>
                    </a:extLst>
                  </p:cNvPr>
                  <p:cNvSpPr/>
                  <p:nvPr/>
                </p:nvSpPr>
                <p:spPr>
                  <a:xfrm>
                    <a:off x="2745771" y="4796007"/>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5" name="직선 연결선 34">
                  <a:extLst>
                    <a:ext uri="{FF2B5EF4-FFF2-40B4-BE49-F238E27FC236}">
                      <a16:creationId xmlns="" xmlns:a16="http://schemas.microsoft.com/office/drawing/2014/main" id="{8752D03C-8DA7-44D5-8107-BAAD413D0C97}"/>
                    </a:ext>
                  </a:extLst>
                </p:cNvPr>
                <p:cNvCxnSpPr>
                  <a:cxnSpLocks/>
                </p:cNvCxnSpPr>
                <p:nvPr/>
              </p:nvCxnSpPr>
              <p:spPr>
                <a:xfrm>
                  <a:off x="1268866" y="3510799"/>
                  <a:ext cx="806534" cy="840625"/>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674F0CB4-B88D-4816-A9B5-9D03EFE9CB31}"/>
                    </a:ext>
                  </a:extLst>
                </p:cNvPr>
                <p:cNvCxnSpPr>
                  <a:cxnSpLocks/>
                </p:cNvCxnSpPr>
                <p:nvPr/>
              </p:nvCxnSpPr>
              <p:spPr>
                <a:xfrm>
                  <a:off x="1268866" y="2997160"/>
                  <a:ext cx="1291449" cy="1346037"/>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1" name="자유형: 도형 145">
                <a:extLst>
                  <a:ext uri="{FF2B5EF4-FFF2-40B4-BE49-F238E27FC236}">
                    <a16:creationId xmlns="" xmlns:a16="http://schemas.microsoft.com/office/drawing/2014/main" id="{8717F574-1DF3-468D-BDB7-011A99E890B3}"/>
                  </a:ext>
                </a:extLst>
              </p:cNvPr>
              <p:cNvSpPr/>
              <p:nvPr/>
            </p:nvSpPr>
            <p:spPr>
              <a:xfrm>
                <a:off x="4608576" y="4596384"/>
                <a:ext cx="1883664" cy="615696"/>
              </a:xfrm>
              <a:custGeom>
                <a:avLst/>
                <a:gdLst>
                  <a:gd name="connsiteX0" fmla="*/ 0 w 1883664"/>
                  <a:gd name="connsiteY0" fmla="*/ 615696 h 615696"/>
                  <a:gd name="connsiteX1" fmla="*/ 865632 w 1883664"/>
                  <a:gd name="connsiteY1" fmla="*/ 121920 h 615696"/>
                  <a:gd name="connsiteX2" fmla="*/ 1883664 w 1883664"/>
                  <a:gd name="connsiteY2" fmla="*/ 0 h 615696"/>
                  <a:gd name="connsiteX0" fmla="*/ 0 w 1883664"/>
                  <a:gd name="connsiteY0" fmla="*/ 615696 h 615696"/>
                  <a:gd name="connsiteX1" fmla="*/ 920496 w 1883664"/>
                  <a:gd name="connsiteY1" fmla="*/ 134112 h 615696"/>
                  <a:gd name="connsiteX2" fmla="*/ 1883664 w 1883664"/>
                  <a:gd name="connsiteY2" fmla="*/ 0 h 615696"/>
                </a:gdLst>
                <a:ahLst/>
                <a:cxnLst>
                  <a:cxn ang="0">
                    <a:pos x="connsiteX0" y="connsiteY0"/>
                  </a:cxn>
                  <a:cxn ang="0">
                    <a:pos x="connsiteX1" y="connsiteY1"/>
                  </a:cxn>
                  <a:cxn ang="0">
                    <a:pos x="connsiteX2" y="connsiteY2"/>
                  </a:cxn>
                </a:cxnLst>
                <a:rect l="l" t="t" r="r" b="b"/>
                <a:pathLst>
                  <a:path w="1883664" h="615696">
                    <a:moveTo>
                      <a:pt x="0" y="615696"/>
                    </a:moveTo>
                    <a:cubicBezTo>
                      <a:pt x="275844" y="420116"/>
                      <a:pt x="606552" y="236728"/>
                      <a:pt x="920496" y="134112"/>
                    </a:cubicBezTo>
                    <a:cubicBezTo>
                      <a:pt x="1234440" y="31496"/>
                      <a:pt x="1531620" y="9652"/>
                      <a:pt x="1883664" y="0"/>
                    </a:cubicBezTo>
                  </a:path>
                </a:pathLst>
              </a:custGeom>
              <a:noFill/>
              <a:ln>
                <a:solidFill>
                  <a:schemeClr val="bg1">
                    <a:lumMod val="5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146">
                <a:extLst>
                  <a:ext uri="{FF2B5EF4-FFF2-40B4-BE49-F238E27FC236}">
                    <a16:creationId xmlns="" xmlns:a16="http://schemas.microsoft.com/office/drawing/2014/main" id="{22D3C40D-7E16-43AE-9F74-93ECDC3A68DA}"/>
                  </a:ext>
                </a:extLst>
              </p:cNvPr>
              <p:cNvSpPr/>
              <p:nvPr/>
            </p:nvSpPr>
            <p:spPr>
              <a:xfrm>
                <a:off x="5254752" y="4669536"/>
                <a:ext cx="1987296" cy="536448"/>
              </a:xfrm>
              <a:custGeom>
                <a:avLst/>
                <a:gdLst>
                  <a:gd name="connsiteX0" fmla="*/ 0 w 1987296"/>
                  <a:gd name="connsiteY0" fmla="*/ 536448 h 536448"/>
                  <a:gd name="connsiteX1" fmla="*/ 1164336 w 1987296"/>
                  <a:gd name="connsiteY1" fmla="*/ 347472 h 536448"/>
                  <a:gd name="connsiteX2" fmla="*/ 1987296 w 1987296"/>
                  <a:gd name="connsiteY2" fmla="*/ 0 h 536448"/>
                </a:gdLst>
                <a:ahLst/>
                <a:cxnLst>
                  <a:cxn ang="0">
                    <a:pos x="connsiteX0" y="connsiteY0"/>
                  </a:cxn>
                  <a:cxn ang="0">
                    <a:pos x="connsiteX1" y="connsiteY1"/>
                  </a:cxn>
                  <a:cxn ang="0">
                    <a:pos x="connsiteX2" y="connsiteY2"/>
                  </a:cxn>
                </a:cxnLst>
                <a:rect l="l" t="t" r="r" b="b"/>
                <a:pathLst>
                  <a:path w="1987296" h="536448">
                    <a:moveTo>
                      <a:pt x="0" y="536448"/>
                    </a:moveTo>
                    <a:cubicBezTo>
                      <a:pt x="416560" y="486664"/>
                      <a:pt x="833120" y="436880"/>
                      <a:pt x="1164336" y="347472"/>
                    </a:cubicBezTo>
                    <a:cubicBezTo>
                      <a:pt x="1495552" y="258064"/>
                      <a:pt x="1741424" y="129032"/>
                      <a:pt x="1987296" y="0"/>
                    </a:cubicBezTo>
                  </a:path>
                </a:pathLst>
              </a:custGeom>
              <a:noFill/>
              <a:ln>
                <a:solidFill>
                  <a:schemeClr val="bg1">
                    <a:lumMod val="5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 xmlns:a16="http://schemas.microsoft.com/office/drawing/2014/main" id="{5AE21DFE-34C5-4DCF-9437-B373A3E82FF3}"/>
                  </a:ext>
                </a:extLst>
              </p:cNvPr>
              <p:cNvCxnSpPr>
                <a:cxnSpLocks/>
                <a:stCxn id="46" idx="3"/>
                <a:endCxn id="54" idx="1"/>
              </p:cNvCxnSpPr>
              <p:nvPr/>
            </p:nvCxnSpPr>
            <p:spPr>
              <a:xfrm flipV="1">
                <a:off x="5878489" y="5364445"/>
                <a:ext cx="1305171" cy="6561"/>
              </a:xfrm>
              <a:prstGeom prst="straightConnector1">
                <a:avLst/>
              </a:prstGeom>
              <a:noFill/>
              <a:ln>
                <a:solidFill>
                  <a:schemeClr val="bg1">
                    <a:lumMod val="5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4" name="TextBox 23">
              <a:extLst>
                <a:ext uri="{FF2B5EF4-FFF2-40B4-BE49-F238E27FC236}">
                  <a16:creationId xmlns="" xmlns:a16="http://schemas.microsoft.com/office/drawing/2014/main" id="{C46CE016-7D51-4290-BEBA-B27CDF10681E}"/>
                </a:ext>
              </a:extLst>
            </p:cNvPr>
            <p:cNvSpPr txBox="1"/>
            <p:nvPr/>
          </p:nvSpPr>
          <p:spPr>
            <a:xfrm>
              <a:off x="1577553" y="4839472"/>
              <a:ext cx="2896948" cy="20005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(a) Parallel combine two </a:t>
              </a:r>
              <a:r>
                <a:rPr lang="en-US" altLang="ko-KR" dirty="0" err="1"/>
                <a:t>perceptrons</a:t>
              </a:r>
              <a:endParaRPr lang="ko-KR" altLang="en-US" dirty="0"/>
            </a:p>
          </p:txBody>
        </p:sp>
        <p:sp>
          <p:nvSpPr>
            <p:cNvPr id="25" name="TextBox 24">
              <a:extLst>
                <a:ext uri="{FF2B5EF4-FFF2-40B4-BE49-F238E27FC236}">
                  <a16:creationId xmlns="" xmlns:a16="http://schemas.microsoft.com/office/drawing/2014/main" id="{8DB0E0AE-FAB4-4AC7-B6FF-16B20E1470B6}"/>
                </a:ext>
              </a:extLst>
            </p:cNvPr>
            <p:cNvSpPr txBox="1"/>
            <p:nvPr/>
          </p:nvSpPr>
          <p:spPr>
            <a:xfrm>
              <a:off x="4825357" y="4842875"/>
              <a:ext cx="4197774" cy="20005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(b) Transform a feature space x into a new feature space z</a:t>
              </a:r>
              <a:endParaRPr lang="ko-KR" altLang="en-US" dirty="0"/>
            </a:p>
          </p:txBody>
        </p:sp>
        <p:sp>
          <p:nvSpPr>
            <p:cNvPr id="26" name="TextBox 25">
              <a:extLst>
                <a:ext uri="{FF2B5EF4-FFF2-40B4-BE49-F238E27FC236}">
                  <a16:creationId xmlns="" xmlns:a16="http://schemas.microsoft.com/office/drawing/2014/main" id="{0F485075-9086-40AE-A032-99DC7009F389}"/>
                </a:ext>
              </a:extLst>
            </p:cNvPr>
            <p:cNvSpPr txBox="1"/>
            <p:nvPr/>
          </p:nvSpPr>
          <p:spPr>
            <a:xfrm>
              <a:off x="3514014" y="5186388"/>
              <a:ext cx="2876108"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Transformation of a feature space</a:t>
              </a:r>
            </a:p>
          </p:txBody>
        </p:sp>
      </p:grpSp>
      <p:sp>
        <p:nvSpPr>
          <p:cNvPr id="89" name="직사각형 88">
            <a:extLst>
              <a:ext uri="{FF2B5EF4-FFF2-40B4-BE49-F238E27FC236}">
                <a16:creationId xmlns="" xmlns:a16="http://schemas.microsoft.com/office/drawing/2014/main" id="{B05DD46E-DF49-4539-B783-8FD9F05F9AC2}"/>
              </a:ext>
            </a:extLst>
          </p:cNvPr>
          <p:cNvSpPr/>
          <p:nvPr/>
        </p:nvSpPr>
        <p:spPr>
          <a:xfrm>
            <a:off x="702940" y="564687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Equivalent to a human-being manually executing feature learning</a:t>
            </a:r>
          </a:p>
        </p:txBody>
      </p:sp>
    </p:spTree>
    <p:extLst>
      <p:ext uri="{BB962C8B-B14F-4D97-AF65-F5344CB8AC3E}">
        <p14:creationId xmlns:p14="http://schemas.microsoft.com/office/powerpoint/2010/main" val="2485692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507831"/>
            <a:chOff x="559817" y="2136914"/>
            <a:chExt cx="8783192" cy="507831"/>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Central Idea to the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a:t>
              </a:r>
              <a:r>
                <a:rPr lang="en"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ltilayer</a:t>
              </a: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 Perceptron</a:t>
              </a:r>
            </a:p>
            <a:p>
              <a:pPr>
                <a:spcAft>
                  <a:spcPts val="600"/>
                </a:spcAft>
              </a:pPr>
              <a:endPar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22" name="직사각형 21">
                <a:extLst>
                  <a:ext uri="{FF2B5EF4-FFF2-40B4-BE49-F238E27FC236}">
                    <a16:creationId xmlns="" xmlns:a16="http://schemas.microsoft.com/office/drawing/2014/main" id="{096A8FBF-4BB1-41D9-BE85-4252864FBC4E}"/>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serial combine a single perceptron</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feature space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𝑧</m:t>
                    </m:r>
                  </m:oMath>
                </a14:m>
                <a:r>
                  <a:rPr lang="en-US" altLang="ko-KR" sz="1300" dirty="0">
                    <a:solidFill>
                      <a:prstClr val="black">
                        <a:lumMod val="85000"/>
                        <a:lumOff val="15000"/>
                      </a:prstClr>
                    </a:solidFill>
                    <a:latin typeface="SamsungOne 400" panose="020B0503030303020204" pitchFamily="34" charset="0"/>
                  </a:rPr>
                  <a:t>, if you serial combine perceptron 3, which performs linear classification, it becomes a </a:t>
                </a:r>
                <a:r>
                  <a:rPr lang="en-US" altLang="ko-KR" sz="1300" b="1" dirty="0">
                    <a:solidFill>
                      <a:srgbClr val="1429A0"/>
                    </a:solidFill>
                    <a:latin typeface="SamsungOne 400" panose="020B0503030303020204" pitchFamily="34" charset="0"/>
                  </a:rPr>
                  <a:t>multilayer perceptron</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2" name="직사각형 21">
                <a:extLst>
                  <a:ext uri="{FF2B5EF4-FFF2-40B4-BE49-F238E27FC236}">
                    <a16:creationId xmlns:a16="http://schemas.microsoft.com/office/drawing/2014/main" xmlns="" xmlns:a14="http://schemas.microsoft.com/office/drawing/2010/main" id="{096A8FBF-4BB1-41D9-BE85-4252864FBC4E}"/>
                  </a:ext>
                </a:extLst>
              </p:cNvPr>
              <p:cNvSpPr>
                <a:spLocks noRot="1" noChangeAspect="1" noMove="1" noResize="1" noEditPoints="1" noAdjustHandles="1" noChangeArrowheads="1" noChangeShapeType="1" noTextEdit="1"/>
              </p:cNvSpPr>
              <p:nvPr/>
            </p:nvSpPr>
            <p:spPr>
              <a:xfrm>
                <a:off x="702940" y="1700808"/>
                <a:ext cx="8632825" cy="848163"/>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3" name="그룹 22">
            <a:extLst>
              <a:ext uri="{FF2B5EF4-FFF2-40B4-BE49-F238E27FC236}">
                <a16:creationId xmlns="" xmlns:a16="http://schemas.microsoft.com/office/drawing/2014/main" id="{7B8D0D05-749E-448E-A4D9-B584A85AD84A}"/>
              </a:ext>
            </a:extLst>
          </p:cNvPr>
          <p:cNvGrpSpPr/>
          <p:nvPr/>
        </p:nvGrpSpPr>
        <p:grpSpPr>
          <a:xfrm>
            <a:off x="1711052" y="2836876"/>
            <a:ext cx="6519206" cy="2692131"/>
            <a:chOff x="1884408" y="2923995"/>
            <a:chExt cx="6519206" cy="2692131"/>
          </a:xfrm>
        </p:grpSpPr>
        <p:grpSp>
          <p:nvGrpSpPr>
            <p:cNvPr id="24" name="그룹 23">
              <a:extLst>
                <a:ext uri="{FF2B5EF4-FFF2-40B4-BE49-F238E27FC236}">
                  <a16:creationId xmlns="" xmlns:a16="http://schemas.microsoft.com/office/drawing/2014/main" id="{E89572AB-BFAC-47F5-BF64-DCB5E5688133}"/>
                </a:ext>
              </a:extLst>
            </p:cNvPr>
            <p:cNvGrpSpPr/>
            <p:nvPr/>
          </p:nvGrpSpPr>
          <p:grpSpPr>
            <a:xfrm>
              <a:off x="1985946" y="2954396"/>
              <a:ext cx="2488555" cy="1745021"/>
              <a:chOff x="1955506" y="3545309"/>
              <a:chExt cx="2488555" cy="1745021"/>
            </a:xfrm>
          </p:grpSpPr>
          <p:grpSp>
            <p:nvGrpSpPr>
              <p:cNvPr id="68" name="그룹 67">
                <a:extLst>
                  <a:ext uri="{FF2B5EF4-FFF2-40B4-BE49-F238E27FC236}">
                    <a16:creationId xmlns="" xmlns:a16="http://schemas.microsoft.com/office/drawing/2014/main" id="{12ADD2ED-B6BE-41A1-BFBA-634A4DFB9116}"/>
                  </a:ext>
                </a:extLst>
              </p:cNvPr>
              <p:cNvGrpSpPr/>
              <p:nvPr/>
            </p:nvGrpSpPr>
            <p:grpSpPr>
              <a:xfrm>
                <a:off x="2524787" y="3735020"/>
                <a:ext cx="1555310" cy="1555310"/>
                <a:chOff x="2885550" y="4556655"/>
                <a:chExt cx="1542681" cy="1542682"/>
              </a:xfrm>
            </p:grpSpPr>
            <p:cxnSp>
              <p:nvCxnSpPr>
                <p:cNvPr id="76" name="직선 연결선 75">
                  <a:extLst>
                    <a:ext uri="{FF2B5EF4-FFF2-40B4-BE49-F238E27FC236}">
                      <a16:creationId xmlns="" xmlns:a16="http://schemas.microsoft.com/office/drawing/2014/main" id="{7643B637-4136-446F-A734-18A22839731B}"/>
                    </a:ext>
                  </a:extLst>
                </p:cNvPr>
                <p:cNvCxnSpPr>
                  <a:cxnSpLocks/>
                </p:cNvCxnSpPr>
                <p:nvPr/>
              </p:nvCxnSpPr>
              <p:spPr>
                <a:xfrm>
                  <a:off x="3656891" y="4556655"/>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 xmlns:a16="http://schemas.microsoft.com/office/drawing/2014/main" id="{05B2A9AA-2F32-4EF2-9D84-18B4ADD66C94}"/>
                    </a:ext>
                  </a:extLst>
                </p:cNvPr>
                <p:cNvCxnSpPr/>
                <p:nvPr/>
              </p:nvCxnSpPr>
              <p:spPr>
                <a:xfrm>
                  <a:off x="2885550" y="5302405"/>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 xmlns:a16="http://schemas.microsoft.com/office/drawing/2014/main" id="{4DCB736B-F587-4020-B135-F5CEE719E362}"/>
                  </a:ext>
                </a:extLst>
              </p:cNvPr>
              <p:cNvSpPr txBox="1"/>
              <p:nvPr/>
            </p:nvSpPr>
            <p:spPr>
              <a:xfrm>
                <a:off x="1955506" y="3638094"/>
                <a:ext cx="11921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③</a:t>
                </a:r>
                <a:endParaRPr lang="en-US" altLang="ko-KR" sz="1300" dirty="0"/>
              </a:p>
            </p:txBody>
          </p:sp>
          <mc:AlternateContent xmlns:mc="http://schemas.openxmlformats.org/markup-compatibility/2006" xmlns:a14="http://schemas.microsoft.com/office/drawing/2010/main">
            <mc:Choice Requires="a14">
              <p:sp>
                <p:nvSpPr>
                  <p:cNvPr id="70" name="TextBox 69">
                    <a:extLst>
                      <a:ext uri="{FF2B5EF4-FFF2-40B4-BE49-F238E27FC236}">
                        <a16:creationId xmlns="" xmlns:a16="http://schemas.microsoft.com/office/drawing/2014/main" id="{89E054F8-3532-4CCE-ADB9-7F8128D1B4BC}"/>
                      </a:ext>
                    </a:extLst>
                  </p:cNvPr>
                  <p:cNvSpPr txBox="1"/>
                  <p:nvPr/>
                </p:nvSpPr>
                <p:spPr>
                  <a:xfrm>
                    <a:off x="3153464" y="3545309"/>
                    <a:ext cx="371300"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chemeClr val="tx1"/>
                                  </a:solidFill>
                                  <a:latin typeface="Cambria Math" panose="02040503050406030204" pitchFamily="18" charset="0"/>
                                </a:rPr>
                              </m:ctrlPr>
                            </m:sSubPr>
                            <m:e>
                              <m:r>
                                <a:rPr lang="en-US" altLang="ko-KR" sz="1200" b="0" i="1" dirty="0" smtClean="0">
                                  <a:solidFill>
                                    <a:schemeClr val="tx1"/>
                                  </a:solidFill>
                                  <a:latin typeface="Cambria Math" panose="02040503050406030204" pitchFamily="18" charset="0"/>
                                </a:rPr>
                                <m:t>𝑧</m:t>
                              </m:r>
                            </m:e>
                            <m:sub>
                              <m:r>
                                <a:rPr lang="en-US" altLang="ko-KR" sz="1200" b="0" i="0" dirty="0" smtClean="0">
                                  <a:solidFill>
                                    <a:schemeClr val="tx1"/>
                                  </a:solidFill>
                                  <a:latin typeface="Cambria Math" panose="02040503050406030204" pitchFamily="18" charset="0"/>
                                </a:rPr>
                                <m:t>2</m:t>
                              </m:r>
                            </m:sub>
                          </m:sSub>
                        </m:oMath>
                      </m:oMathPara>
                    </a14:m>
                    <a:endParaRPr lang="ko-KR" altLang="en-US" sz="1300" dirty="0">
                      <a:solidFill>
                        <a:schemeClr val="tx1"/>
                      </a:solidFill>
                    </a:endParaRPr>
                  </a:p>
                </p:txBody>
              </p:sp>
            </mc:Choice>
            <mc:Fallback xmlns="">
              <p:sp>
                <p:nvSpPr>
                  <p:cNvPr id="67" name="TextBox 66">
                    <a:extLst>
                      <a:ext uri="{FF2B5EF4-FFF2-40B4-BE49-F238E27FC236}">
                        <a16:creationId xmlns:a16="http://schemas.microsoft.com/office/drawing/2014/main" id="{89E054F8-3532-4CCE-ADB9-7F8128D1B4BC}"/>
                      </a:ext>
                    </a:extLst>
                  </p:cNvPr>
                  <p:cNvSpPr txBox="1">
                    <a:spLocks noRot="1" noChangeAspect="1" noMove="1" noResize="1" noEditPoints="1" noAdjustHandles="1" noChangeArrowheads="1" noChangeShapeType="1" noTextEdit="1"/>
                  </p:cNvSpPr>
                  <p:nvPr/>
                </p:nvSpPr>
                <p:spPr>
                  <a:xfrm>
                    <a:off x="3153464" y="3545309"/>
                    <a:ext cx="371300" cy="184666"/>
                  </a:xfrm>
                  <a:prstGeom prst="rect">
                    <a:avLst/>
                  </a:prstGeom>
                  <a:blipFill>
                    <a:blip r:embed="rId5"/>
                    <a:stretch>
                      <a:fillRect b="-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 xmlns:a16="http://schemas.microsoft.com/office/drawing/2014/main" id="{047CC1D6-DE16-4FFC-A526-97DA7B1E3EA4}"/>
                      </a:ext>
                    </a:extLst>
                  </p:cNvPr>
                  <p:cNvSpPr txBox="1"/>
                  <p:nvPr/>
                </p:nvSpPr>
                <p:spPr>
                  <a:xfrm>
                    <a:off x="4072761" y="4392949"/>
                    <a:ext cx="371300"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i="1" dirty="0" smtClean="0">
                                  <a:solidFill>
                                    <a:schemeClr val="tx1"/>
                                  </a:solidFill>
                                  <a:latin typeface="Cambria Math" panose="02040503050406030204" pitchFamily="18" charset="0"/>
                                </a:rPr>
                              </m:ctrlPr>
                            </m:sSubPr>
                            <m:e>
                              <m:r>
                                <a:rPr lang="en-US" altLang="ko-KR" i="1" dirty="0">
                                  <a:solidFill>
                                    <a:schemeClr val="tx1"/>
                                  </a:solidFill>
                                  <a:latin typeface="Cambria Math" panose="02040503050406030204" pitchFamily="18" charset="0"/>
                                </a:rPr>
                                <m:t>𝑧</m:t>
                              </m:r>
                            </m:e>
                            <m:sub>
                              <m:r>
                                <a:rPr lang="en-US" altLang="ko-KR" b="0" i="0" dirty="0" smtClean="0">
                                  <a:solidFill>
                                    <a:schemeClr val="tx1"/>
                                  </a:solidFill>
                                  <a:latin typeface="Cambria Math" panose="02040503050406030204" pitchFamily="18" charset="0"/>
                                </a:rPr>
                                <m:t>1</m:t>
                              </m:r>
                            </m:sub>
                          </m:sSub>
                        </m:oMath>
                      </m:oMathPara>
                    </a14:m>
                    <a:endParaRPr lang="ko-KR" altLang="en-US" sz="1300" dirty="0">
                      <a:solidFill>
                        <a:schemeClr val="tx1"/>
                      </a:solidFill>
                    </a:endParaRPr>
                  </a:p>
                </p:txBody>
              </p:sp>
            </mc:Choice>
            <mc:Fallback xmlns="">
              <p:sp>
                <p:nvSpPr>
                  <p:cNvPr id="68" name="TextBox 67">
                    <a:extLst>
                      <a:ext uri="{FF2B5EF4-FFF2-40B4-BE49-F238E27FC236}">
                        <a16:creationId xmlns:a16="http://schemas.microsoft.com/office/drawing/2014/main" id="{047CC1D6-DE16-4FFC-A526-97DA7B1E3EA4}"/>
                      </a:ext>
                    </a:extLst>
                  </p:cNvPr>
                  <p:cNvSpPr txBox="1">
                    <a:spLocks noRot="1" noChangeAspect="1" noMove="1" noResize="1" noEditPoints="1" noAdjustHandles="1" noChangeArrowheads="1" noChangeShapeType="1" noTextEdit="1"/>
                  </p:cNvSpPr>
                  <p:nvPr/>
                </p:nvSpPr>
                <p:spPr>
                  <a:xfrm>
                    <a:off x="4072761" y="4392949"/>
                    <a:ext cx="371300" cy="184666"/>
                  </a:xfrm>
                  <a:prstGeom prst="rect">
                    <a:avLst/>
                  </a:prstGeom>
                  <a:blipFill>
                    <a:blip r:embed="rId6"/>
                    <a:stretch>
                      <a:fillRect b="-3333"/>
                    </a:stretch>
                  </a:blipFill>
                </p:spPr>
                <p:txBody>
                  <a:bodyPr/>
                  <a:lstStyle/>
                  <a:p>
                    <a:r>
                      <a:rPr lang="ko-KR" altLang="en-US">
                        <a:noFill/>
                      </a:rPr>
                      <a:t> </a:t>
                    </a:r>
                  </a:p>
                </p:txBody>
              </p:sp>
            </mc:Fallback>
          </mc:AlternateContent>
          <p:sp>
            <p:nvSpPr>
              <p:cNvPr id="72" name="타원 71">
                <a:extLst>
                  <a:ext uri="{FF2B5EF4-FFF2-40B4-BE49-F238E27FC236}">
                    <a16:creationId xmlns="" xmlns:a16="http://schemas.microsoft.com/office/drawing/2014/main" id="{5C821FE4-A7EF-498A-8874-5D89DB17BB76}"/>
                  </a:ext>
                </a:extLst>
              </p:cNvPr>
              <p:cNvSpPr/>
              <p:nvPr/>
            </p:nvSpPr>
            <p:spPr>
              <a:xfrm>
                <a:off x="3561603" y="4049143"/>
                <a:ext cx="126000" cy="12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 xmlns:a16="http://schemas.microsoft.com/office/drawing/2014/main" id="{1F104208-C51E-4316-89A4-102824D30CE6}"/>
                  </a:ext>
                </a:extLst>
              </p:cNvPr>
              <p:cNvSpPr/>
              <p:nvPr/>
            </p:nvSpPr>
            <p:spPr>
              <a:xfrm>
                <a:off x="3542037" y="4815638"/>
                <a:ext cx="126000" cy="126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4" name="직사각형 73">
                <a:extLst>
                  <a:ext uri="{FF2B5EF4-FFF2-40B4-BE49-F238E27FC236}">
                    <a16:creationId xmlns="" xmlns:a16="http://schemas.microsoft.com/office/drawing/2014/main" id="{628C5993-ABC6-4E44-AC4E-CFBAFA4B1E89}"/>
                  </a:ext>
                </a:extLst>
              </p:cNvPr>
              <p:cNvSpPr/>
              <p:nvPr/>
            </p:nvSpPr>
            <p:spPr>
              <a:xfrm>
                <a:off x="2865600" y="4049143"/>
                <a:ext cx="126000" cy="126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연결선 74">
                <a:extLst>
                  <a:ext uri="{FF2B5EF4-FFF2-40B4-BE49-F238E27FC236}">
                    <a16:creationId xmlns="" xmlns:a16="http://schemas.microsoft.com/office/drawing/2014/main" id="{E659E4E0-CABC-44D1-B2AF-A68BB3D5C969}"/>
                  </a:ext>
                </a:extLst>
              </p:cNvPr>
              <p:cNvCxnSpPr>
                <a:cxnSpLocks/>
              </p:cNvCxnSpPr>
              <p:nvPr/>
            </p:nvCxnSpPr>
            <p:spPr>
              <a:xfrm>
                <a:off x="3075228" y="3844704"/>
                <a:ext cx="806534" cy="840625"/>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 xmlns:a16="http://schemas.microsoft.com/office/drawing/2014/main" id="{B7FFF540-12AD-4C9E-828D-396855A39AA0}"/>
                </a:ext>
              </a:extLst>
            </p:cNvPr>
            <p:cNvGrpSpPr/>
            <p:nvPr/>
          </p:nvGrpSpPr>
          <p:grpSpPr>
            <a:xfrm>
              <a:off x="5264073" y="2923995"/>
              <a:ext cx="2921414" cy="1714262"/>
              <a:chOff x="5396569" y="3414449"/>
              <a:chExt cx="2921414" cy="1714262"/>
            </a:xfrm>
          </p:grpSpPr>
          <p:grpSp>
            <p:nvGrpSpPr>
              <p:cNvPr id="32" name="그룹 31">
                <a:extLst>
                  <a:ext uri="{FF2B5EF4-FFF2-40B4-BE49-F238E27FC236}">
                    <a16:creationId xmlns="" xmlns:a16="http://schemas.microsoft.com/office/drawing/2014/main" id="{56C96AAB-BFC4-41C4-9F36-550BC3C85A25}"/>
                  </a:ext>
                </a:extLst>
              </p:cNvPr>
              <p:cNvGrpSpPr/>
              <p:nvPr/>
            </p:nvGrpSpPr>
            <p:grpSpPr>
              <a:xfrm>
                <a:off x="5396569" y="3736982"/>
                <a:ext cx="2921414" cy="1391729"/>
                <a:chOff x="4658290" y="3736982"/>
                <a:chExt cx="2921414" cy="1391729"/>
              </a:xfrm>
            </p:grpSpPr>
            <p:cxnSp>
              <p:nvCxnSpPr>
                <p:cNvPr id="34" name="직선 연결선 33">
                  <a:extLst>
                    <a:ext uri="{FF2B5EF4-FFF2-40B4-BE49-F238E27FC236}">
                      <a16:creationId xmlns="" xmlns:a16="http://schemas.microsoft.com/office/drawing/2014/main" id="{21006F01-78E9-4E3E-A470-D932658D3532}"/>
                    </a:ext>
                  </a:extLst>
                </p:cNvPr>
                <p:cNvCxnSpPr>
                  <a:cxnSpLocks/>
                  <a:stCxn id="48" idx="3"/>
                  <a:endCxn id="40" idx="2"/>
                </p:cNvCxnSpPr>
                <p:nvPr/>
              </p:nvCxnSpPr>
              <p:spPr>
                <a:xfrm>
                  <a:off x="5268659" y="4390255"/>
                  <a:ext cx="183673" cy="2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9D0CBBCA-8276-4577-871F-6F1D3B4EE8C6}"/>
                    </a:ext>
                  </a:extLst>
                </p:cNvPr>
                <p:cNvCxnSpPr>
                  <a:cxnSpLocks/>
                  <a:stCxn id="39" idx="2"/>
                  <a:endCxn id="47" idx="3"/>
                </p:cNvCxnSpPr>
                <p:nvPr/>
              </p:nvCxnSpPr>
              <p:spPr>
                <a:xfrm flipH="1">
                  <a:off x="5268659" y="3844194"/>
                  <a:ext cx="183673" cy="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184363BC-C4E3-475C-B3FF-3D18C497F17F}"/>
                    </a:ext>
                  </a:extLst>
                </p:cNvPr>
                <p:cNvCxnSpPr>
                  <a:cxnSpLocks/>
                  <a:stCxn id="41" idx="2"/>
                  <a:endCxn id="49" idx="3"/>
                </p:cNvCxnSpPr>
                <p:nvPr/>
              </p:nvCxnSpPr>
              <p:spPr>
                <a:xfrm flipH="1">
                  <a:off x="5268659" y="4924242"/>
                  <a:ext cx="183673"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FA053BA6-5BBB-44E7-8057-11A599D3BA8A}"/>
                    </a:ext>
                  </a:extLst>
                </p:cNvPr>
                <p:cNvCxnSpPr>
                  <a:cxnSpLocks/>
                  <a:stCxn id="39" idx="6"/>
                  <a:endCxn id="42" idx="2"/>
                </p:cNvCxnSpPr>
                <p:nvPr/>
              </p:nvCxnSpPr>
              <p:spPr>
                <a:xfrm>
                  <a:off x="5578332" y="3844194"/>
                  <a:ext cx="835140" cy="552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 xmlns:a16="http://schemas.microsoft.com/office/drawing/2014/main" id="{C1712CBC-B8ED-4AEE-AC25-DD506FFA8520}"/>
                    </a:ext>
                  </a:extLst>
                </p:cNvPr>
                <p:cNvCxnSpPr>
                  <a:cxnSpLocks/>
                  <a:stCxn id="41" idx="6"/>
                  <a:endCxn id="42" idx="2"/>
                </p:cNvCxnSpPr>
                <p:nvPr/>
              </p:nvCxnSpPr>
              <p:spPr>
                <a:xfrm flipV="1">
                  <a:off x="5578332" y="4396631"/>
                  <a:ext cx="835140" cy="5276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 xmlns:a16="http://schemas.microsoft.com/office/drawing/2014/main" id="{28278262-F1E3-4591-A907-F7C2003337A7}"/>
                    </a:ext>
                  </a:extLst>
                </p:cNvPr>
                <p:cNvSpPr/>
                <p:nvPr/>
              </p:nvSpPr>
              <p:spPr>
                <a:xfrm>
                  <a:off x="5452332" y="3781496"/>
                  <a:ext cx="126000" cy="1253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 xmlns:a16="http://schemas.microsoft.com/office/drawing/2014/main" id="{D00F12BA-7FA9-47EA-BC71-CAC07BDCB676}"/>
                    </a:ext>
                  </a:extLst>
                </p:cNvPr>
                <p:cNvSpPr/>
                <p:nvPr/>
              </p:nvSpPr>
              <p:spPr>
                <a:xfrm>
                  <a:off x="5452332" y="4329934"/>
                  <a:ext cx="126000" cy="125396"/>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 xmlns:a16="http://schemas.microsoft.com/office/drawing/2014/main" id="{DD455806-7A26-4DEE-BE89-7014F60A4BE9}"/>
                    </a:ext>
                  </a:extLst>
                </p:cNvPr>
                <p:cNvSpPr/>
                <p:nvPr/>
              </p:nvSpPr>
              <p:spPr>
                <a:xfrm>
                  <a:off x="5452332" y="4861544"/>
                  <a:ext cx="126000" cy="125396"/>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 xmlns:a16="http://schemas.microsoft.com/office/drawing/2014/main" id="{F3B013C9-8610-4D28-A5DE-96E22D3ABE97}"/>
                    </a:ext>
                  </a:extLst>
                </p:cNvPr>
                <p:cNvSpPr/>
                <p:nvPr/>
              </p:nvSpPr>
              <p:spPr>
                <a:xfrm>
                  <a:off x="6413472" y="4306631"/>
                  <a:ext cx="180000" cy="180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 xmlns:a16="http://schemas.microsoft.com/office/drawing/2014/main" id="{5F971AD1-C81C-4DC9-8445-AC596DFB3AFB}"/>
                    </a:ext>
                  </a:extLst>
                </p:cNvPr>
                <p:cNvSpPr/>
                <p:nvPr/>
              </p:nvSpPr>
              <p:spPr>
                <a:xfrm>
                  <a:off x="6413472" y="4831625"/>
                  <a:ext cx="180000" cy="180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 xmlns:a16="http://schemas.microsoft.com/office/drawing/2014/main" id="{7A4991D0-8592-4AB0-9400-901D5EC28D55}"/>
                    </a:ext>
                  </a:extLst>
                </p:cNvPr>
                <p:cNvSpPr/>
                <p:nvPr/>
              </p:nvSpPr>
              <p:spPr>
                <a:xfrm>
                  <a:off x="7227285" y="4306631"/>
                  <a:ext cx="180000" cy="180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5" name="직선 연결선 44">
                  <a:extLst>
                    <a:ext uri="{FF2B5EF4-FFF2-40B4-BE49-F238E27FC236}">
                      <a16:creationId xmlns="" xmlns:a16="http://schemas.microsoft.com/office/drawing/2014/main" id="{041DB1CE-2D85-4B4E-95DD-EF8942AF88BA}"/>
                    </a:ext>
                  </a:extLst>
                </p:cNvPr>
                <p:cNvCxnSpPr>
                  <a:cxnSpLocks/>
                  <a:stCxn id="46" idx="2"/>
                  <a:endCxn id="56" idx="3"/>
                </p:cNvCxnSpPr>
                <p:nvPr/>
              </p:nvCxnSpPr>
              <p:spPr>
                <a:xfrm flipH="1">
                  <a:off x="6232538" y="3844194"/>
                  <a:ext cx="183674" cy="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 xmlns:a16="http://schemas.microsoft.com/office/drawing/2014/main" id="{AAF171F1-F60E-4378-BAD8-E774A525DA92}"/>
                    </a:ext>
                  </a:extLst>
                </p:cNvPr>
                <p:cNvSpPr/>
                <p:nvPr/>
              </p:nvSpPr>
              <p:spPr>
                <a:xfrm>
                  <a:off x="6416212" y="3781496"/>
                  <a:ext cx="126000" cy="1253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9B97DE27-F65C-4822-A908-7079E12857D7}"/>
                        </a:ext>
                      </a:extLst>
                    </p:cNvPr>
                    <p:cNvSpPr txBox="1"/>
                    <p:nvPr/>
                  </p:nvSpPr>
                  <p:spPr>
                    <a:xfrm>
                      <a:off x="4658290" y="3736982"/>
                      <a:ext cx="610368"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23" name="TextBox 22">
                      <a:extLst>
                        <a:ext uri="{FF2B5EF4-FFF2-40B4-BE49-F238E27FC236}">
                          <a16:creationId xmlns:a16="http://schemas.microsoft.com/office/drawing/2014/main" id="{9B97DE27-F65C-4822-A908-7079E12857D7}"/>
                        </a:ext>
                      </a:extLst>
                    </p:cNvPr>
                    <p:cNvSpPr txBox="1">
                      <a:spLocks noRot="1" noChangeAspect="1" noMove="1" noResize="1" noEditPoints="1" noAdjustHandles="1" noChangeArrowheads="1" noChangeShapeType="1" noTextEdit="1"/>
                    </p:cNvSpPr>
                    <p:nvPr/>
                  </p:nvSpPr>
                  <p:spPr>
                    <a:xfrm>
                      <a:off x="4658290" y="3736982"/>
                      <a:ext cx="610368" cy="215444"/>
                    </a:xfrm>
                    <a:prstGeom prst="rect">
                      <a:avLst/>
                    </a:prstGeom>
                    <a:blipFill>
                      <a:blip r:embed="rId7"/>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69EAC40B-2561-4AF8-A9BB-D18F0D566A2B}"/>
                        </a:ext>
                      </a:extLst>
                    </p:cNvPr>
                    <p:cNvSpPr txBox="1"/>
                    <p:nvPr/>
                  </p:nvSpPr>
                  <p:spPr>
                    <a:xfrm>
                      <a:off x="4959401" y="4282533"/>
                      <a:ext cx="309257"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25" name="TextBox 24">
                      <a:extLst>
                        <a:ext uri="{FF2B5EF4-FFF2-40B4-BE49-F238E27FC236}">
                          <a16:creationId xmlns:a16="http://schemas.microsoft.com/office/drawing/2014/main" id="{69EAC40B-2561-4AF8-A9BB-D18F0D566A2B}"/>
                        </a:ext>
                      </a:extLst>
                    </p:cNvPr>
                    <p:cNvSpPr txBox="1">
                      <a:spLocks noRot="1" noChangeAspect="1" noMove="1" noResize="1" noEditPoints="1" noAdjustHandles="1" noChangeArrowheads="1" noChangeShapeType="1" noTextEdit="1"/>
                    </p:cNvSpPr>
                    <p:nvPr/>
                  </p:nvSpPr>
                  <p:spPr>
                    <a:xfrm>
                      <a:off x="4959401" y="4282533"/>
                      <a:ext cx="309257" cy="21544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D09D939C-05E8-4F2A-A0FA-623C98990455}"/>
                        </a:ext>
                      </a:extLst>
                    </p:cNvPr>
                    <p:cNvSpPr txBox="1"/>
                    <p:nvPr/>
                  </p:nvSpPr>
                  <p:spPr>
                    <a:xfrm>
                      <a:off x="4959401" y="4816521"/>
                      <a:ext cx="309257"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26" name="TextBox 25">
                      <a:extLst>
                        <a:ext uri="{FF2B5EF4-FFF2-40B4-BE49-F238E27FC236}">
                          <a16:creationId xmlns:a16="http://schemas.microsoft.com/office/drawing/2014/main" id="{D09D939C-05E8-4F2A-A0FA-623C98990455}"/>
                        </a:ext>
                      </a:extLst>
                    </p:cNvPr>
                    <p:cNvSpPr txBox="1">
                      <a:spLocks noRot="1" noChangeAspect="1" noMove="1" noResize="1" noEditPoints="1" noAdjustHandles="1" noChangeArrowheads="1" noChangeShapeType="1" noTextEdit="1"/>
                    </p:cNvSpPr>
                    <p:nvPr/>
                  </p:nvSpPr>
                  <p:spPr>
                    <a:xfrm>
                      <a:off x="4959401" y="4816521"/>
                      <a:ext cx="309257" cy="215444"/>
                    </a:xfrm>
                    <a:prstGeom prst="rect">
                      <a:avLst/>
                    </a:prstGeom>
                    <a:blipFill>
                      <a:blip r:embed="rId9"/>
                      <a:stretch>
                        <a:fillRect b="-2857"/>
                      </a:stretch>
                    </a:blipFill>
                  </p:spPr>
                  <p:txBody>
                    <a:bodyPr/>
                    <a:lstStyle/>
                    <a:p>
                      <a:r>
                        <a:rPr lang="ko-KR" altLang="en-US">
                          <a:noFill/>
                        </a:rPr>
                        <a:t> </a:t>
                      </a:r>
                    </a:p>
                  </p:txBody>
                </p:sp>
              </mc:Fallback>
            </mc:AlternateContent>
            <p:sp>
              <p:nvSpPr>
                <p:cNvPr id="50" name="TextBox 49">
                  <a:extLst>
                    <a:ext uri="{FF2B5EF4-FFF2-40B4-BE49-F238E27FC236}">
                      <a16:creationId xmlns="" xmlns:a16="http://schemas.microsoft.com/office/drawing/2014/main" id="{359077B3-5515-4EA3-93E5-615AD639661E}"/>
                    </a:ext>
                  </a:extLst>
                </p:cNvPr>
                <p:cNvSpPr txBox="1"/>
                <p:nvPr/>
              </p:nvSpPr>
              <p:spPr>
                <a:xfrm>
                  <a:off x="5960331" y="4029579"/>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51" name="TextBox 50">
                  <a:extLst>
                    <a:ext uri="{FF2B5EF4-FFF2-40B4-BE49-F238E27FC236}">
                      <a16:creationId xmlns="" xmlns:a16="http://schemas.microsoft.com/office/drawing/2014/main" id="{F70A3B8B-9CDA-49EB-8D44-721FAC1029C2}"/>
                    </a:ext>
                  </a:extLst>
                </p:cNvPr>
                <p:cNvSpPr txBox="1"/>
                <p:nvPr/>
              </p:nvSpPr>
              <p:spPr>
                <a:xfrm>
                  <a:off x="5831591" y="4217334"/>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2" name="TextBox 51">
                  <a:extLst>
                    <a:ext uri="{FF2B5EF4-FFF2-40B4-BE49-F238E27FC236}">
                      <a16:creationId xmlns="" xmlns:a16="http://schemas.microsoft.com/office/drawing/2014/main" id="{C5BC01FD-B60A-4BC5-B2EA-31EB47C19E10}"/>
                    </a:ext>
                  </a:extLst>
                </p:cNvPr>
                <p:cNvSpPr txBox="1"/>
                <p:nvPr/>
              </p:nvSpPr>
              <p:spPr>
                <a:xfrm>
                  <a:off x="6115699" y="4464856"/>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3" name="TextBox 52">
                  <a:extLst>
                    <a:ext uri="{FF2B5EF4-FFF2-40B4-BE49-F238E27FC236}">
                      <a16:creationId xmlns="" xmlns:a16="http://schemas.microsoft.com/office/drawing/2014/main" id="{CD1E814D-F8F1-457E-809F-7CEA17C3DFC5}"/>
                    </a:ext>
                  </a:extLst>
                </p:cNvPr>
                <p:cNvSpPr txBox="1"/>
                <p:nvPr/>
              </p:nvSpPr>
              <p:spPr>
                <a:xfrm>
                  <a:off x="6115699" y="4644856"/>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1.5</a:t>
                  </a:r>
                  <a:endParaRPr lang="ko-KR" altLang="en-US" sz="1300" dirty="0"/>
                </a:p>
              </p:txBody>
            </p:sp>
            <p:sp>
              <p:nvSpPr>
                <p:cNvPr id="54" name="TextBox 53">
                  <a:extLst>
                    <a:ext uri="{FF2B5EF4-FFF2-40B4-BE49-F238E27FC236}">
                      <a16:creationId xmlns="" xmlns:a16="http://schemas.microsoft.com/office/drawing/2014/main" id="{B5A66973-42BD-4F27-BA7D-233295432AF4}"/>
                    </a:ext>
                  </a:extLst>
                </p:cNvPr>
                <p:cNvSpPr txBox="1"/>
                <p:nvPr/>
              </p:nvSpPr>
              <p:spPr>
                <a:xfrm>
                  <a:off x="5817926" y="4715610"/>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5" name="TextBox 54">
                  <a:extLst>
                    <a:ext uri="{FF2B5EF4-FFF2-40B4-BE49-F238E27FC236}">
                      <a16:creationId xmlns="" xmlns:a16="http://schemas.microsoft.com/office/drawing/2014/main" id="{2DC29E08-98AE-452A-B069-6A7D69663518}"/>
                    </a:ext>
                  </a:extLst>
                </p:cNvPr>
                <p:cNvSpPr txBox="1"/>
                <p:nvPr/>
              </p:nvSpPr>
              <p:spPr>
                <a:xfrm>
                  <a:off x="5906652" y="4928656"/>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mc:AlternateContent xmlns:mc="http://schemas.openxmlformats.org/markup-compatibility/2006" xmlns:a14="http://schemas.microsoft.com/office/drawing/2010/main">
              <mc:Choice Requires="a14">
                <p:sp>
                  <p:nvSpPr>
                    <p:cNvPr id="56" name="TextBox 55">
                      <a:extLst>
                        <a:ext uri="{FF2B5EF4-FFF2-40B4-BE49-F238E27FC236}">
                          <a16:creationId xmlns="" xmlns:a16="http://schemas.microsoft.com/office/drawing/2014/main" id="{DC2DDE1A-9BC6-4328-8034-2E59A3AFFFDC}"/>
                        </a:ext>
                      </a:extLst>
                    </p:cNvPr>
                    <p:cNvSpPr txBox="1"/>
                    <p:nvPr/>
                  </p:nvSpPr>
                  <p:spPr>
                    <a:xfrm>
                      <a:off x="6067536" y="3736982"/>
                      <a:ext cx="165002"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r>
                              <a:rPr lang="en-US" altLang="ko-KR" sz="1400" i="0" dirty="0">
                                <a:latin typeface="Cambria Math" panose="02040503050406030204" pitchFamily="18" charset="0"/>
                              </a:rPr>
                              <m:t>1</m:t>
                            </m:r>
                          </m:oMath>
                        </m:oMathPara>
                      </a14:m>
                      <a:endParaRPr lang="ko-KR" altLang="en-US" sz="1400" dirty="0"/>
                    </a:p>
                  </p:txBody>
                </p:sp>
              </mc:Choice>
              <mc:Fallback xmlns="">
                <p:sp>
                  <p:nvSpPr>
                    <p:cNvPr id="102" name="TextBox 101">
                      <a:extLst>
                        <a:ext uri="{FF2B5EF4-FFF2-40B4-BE49-F238E27FC236}">
                          <a16:creationId xmlns:a16="http://schemas.microsoft.com/office/drawing/2014/main" id="{DC2DDE1A-9BC6-4328-8034-2E59A3AFFFDC}"/>
                        </a:ext>
                      </a:extLst>
                    </p:cNvPr>
                    <p:cNvSpPr txBox="1">
                      <a:spLocks noRot="1" noChangeAspect="1" noMove="1" noResize="1" noEditPoints="1" noAdjustHandles="1" noChangeArrowheads="1" noChangeShapeType="1" noTextEdit="1"/>
                    </p:cNvSpPr>
                    <p:nvPr/>
                  </p:nvSpPr>
                  <p:spPr>
                    <a:xfrm>
                      <a:off x="6067536" y="3736982"/>
                      <a:ext cx="165002" cy="215444"/>
                    </a:xfrm>
                    <a:prstGeom prst="rect">
                      <a:avLst/>
                    </a:prstGeom>
                    <a:blipFill>
                      <a:blip r:embed="rId10"/>
                      <a:stretch>
                        <a:fillRect/>
                      </a:stretch>
                    </a:blipFill>
                  </p:spPr>
                  <p:txBody>
                    <a:bodyPr/>
                    <a:lstStyle/>
                    <a:p>
                      <a:r>
                        <a:rPr lang="ko-KR" altLang="en-US">
                          <a:noFill/>
                        </a:rPr>
                        <a:t> </a:t>
                      </a:r>
                    </a:p>
                  </p:txBody>
                </p:sp>
              </mc:Fallback>
            </mc:AlternateContent>
            <p:sp>
              <p:nvSpPr>
                <p:cNvPr id="57" name="TextBox 56">
                  <a:extLst>
                    <a:ext uri="{FF2B5EF4-FFF2-40B4-BE49-F238E27FC236}">
                      <a16:creationId xmlns="" xmlns:a16="http://schemas.microsoft.com/office/drawing/2014/main" id="{20C57A4C-3295-467E-A3F8-508AF5EA91E0}"/>
                    </a:ext>
                  </a:extLst>
                </p:cNvPr>
                <p:cNvSpPr txBox="1"/>
                <p:nvPr/>
              </p:nvSpPr>
              <p:spPr>
                <a:xfrm>
                  <a:off x="6600099" y="4396631"/>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8" name="TextBox 57">
                  <a:extLst>
                    <a:ext uri="{FF2B5EF4-FFF2-40B4-BE49-F238E27FC236}">
                      <a16:creationId xmlns="" xmlns:a16="http://schemas.microsoft.com/office/drawing/2014/main" id="{CB77DC35-60BA-4199-A637-25A505CCE52A}"/>
                    </a:ext>
                  </a:extLst>
                </p:cNvPr>
                <p:cNvSpPr txBox="1"/>
                <p:nvPr/>
              </p:nvSpPr>
              <p:spPr>
                <a:xfrm>
                  <a:off x="6755271" y="4631570"/>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9" name="TextBox 58">
                  <a:extLst>
                    <a:ext uri="{FF2B5EF4-FFF2-40B4-BE49-F238E27FC236}">
                      <a16:creationId xmlns="" xmlns:a16="http://schemas.microsoft.com/office/drawing/2014/main" id="{C4A8D790-5FA0-46E1-B5D9-B4B347DABEE4}"/>
                    </a:ext>
                  </a:extLst>
                </p:cNvPr>
                <p:cNvSpPr txBox="1"/>
                <p:nvPr/>
              </p:nvSpPr>
              <p:spPr>
                <a:xfrm>
                  <a:off x="6755271" y="3959692"/>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cxnSp>
              <p:nvCxnSpPr>
                <p:cNvPr id="60" name="직선 연결선 59">
                  <a:extLst>
                    <a:ext uri="{FF2B5EF4-FFF2-40B4-BE49-F238E27FC236}">
                      <a16:creationId xmlns="" xmlns:a16="http://schemas.microsoft.com/office/drawing/2014/main" id="{C3C35E2F-F28F-4D35-A1C3-5E067D3D934E}"/>
                    </a:ext>
                  </a:extLst>
                </p:cNvPr>
                <p:cNvCxnSpPr>
                  <a:cxnSpLocks/>
                  <a:stCxn id="40" idx="6"/>
                  <a:endCxn id="42" idx="2"/>
                </p:cNvCxnSpPr>
                <p:nvPr/>
              </p:nvCxnSpPr>
              <p:spPr>
                <a:xfrm>
                  <a:off x="5578332" y="4392633"/>
                  <a:ext cx="835140" cy="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 xmlns:a16="http://schemas.microsoft.com/office/drawing/2014/main" id="{FFED0AE3-1363-42B8-9016-90CCF8F54D56}"/>
                    </a:ext>
                  </a:extLst>
                </p:cNvPr>
                <p:cNvCxnSpPr>
                  <a:cxnSpLocks/>
                  <a:stCxn id="39" idx="6"/>
                  <a:endCxn id="43" idx="2"/>
                </p:cNvCxnSpPr>
                <p:nvPr/>
              </p:nvCxnSpPr>
              <p:spPr>
                <a:xfrm>
                  <a:off x="5578332" y="3844195"/>
                  <a:ext cx="835140" cy="10774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 xmlns:a16="http://schemas.microsoft.com/office/drawing/2014/main" id="{4C3AC411-7279-42DD-8E40-68C3F4251301}"/>
                    </a:ext>
                  </a:extLst>
                </p:cNvPr>
                <p:cNvCxnSpPr>
                  <a:cxnSpLocks/>
                  <a:stCxn id="40" idx="6"/>
                  <a:endCxn id="43" idx="2"/>
                </p:cNvCxnSpPr>
                <p:nvPr/>
              </p:nvCxnSpPr>
              <p:spPr>
                <a:xfrm>
                  <a:off x="5578332" y="4392633"/>
                  <a:ext cx="835140" cy="5289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 xmlns:a16="http://schemas.microsoft.com/office/drawing/2014/main" id="{7D14A8E0-8034-4CA6-953C-E8900E186E00}"/>
                    </a:ext>
                  </a:extLst>
                </p:cNvPr>
                <p:cNvCxnSpPr>
                  <a:cxnSpLocks/>
                  <a:stCxn id="41" idx="6"/>
                  <a:endCxn id="43" idx="2"/>
                </p:cNvCxnSpPr>
                <p:nvPr/>
              </p:nvCxnSpPr>
              <p:spPr>
                <a:xfrm flipV="1">
                  <a:off x="5578332" y="4921627"/>
                  <a:ext cx="835140" cy="2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 xmlns:a16="http://schemas.microsoft.com/office/drawing/2014/main" id="{CC8B601B-BC4C-4841-8600-2827BDC4A071}"/>
                    </a:ext>
                  </a:extLst>
                </p:cNvPr>
                <p:cNvCxnSpPr>
                  <a:cxnSpLocks/>
                  <a:stCxn id="42" idx="6"/>
                  <a:endCxn id="44" idx="2"/>
                </p:cNvCxnSpPr>
                <p:nvPr/>
              </p:nvCxnSpPr>
              <p:spPr>
                <a:xfrm>
                  <a:off x="6593472" y="4396633"/>
                  <a:ext cx="6338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 xmlns:a16="http://schemas.microsoft.com/office/drawing/2014/main" id="{4E2DFDB6-644A-4129-B3DB-77F277E7AC0E}"/>
                    </a:ext>
                  </a:extLst>
                </p:cNvPr>
                <p:cNvCxnSpPr>
                  <a:cxnSpLocks/>
                  <a:stCxn id="43" idx="6"/>
                  <a:endCxn id="44" idx="2"/>
                </p:cNvCxnSpPr>
                <p:nvPr/>
              </p:nvCxnSpPr>
              <p:spPr>
                <a:xfrm flipV="1">
                  <a:off x="6593472" y="4396633"/>
                  <a:ext cx="633813" cy="5249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 xmlns:a16="http://schemas.microsoft.com/office/drawing/2014/main" id="{83267206-4188-497E-B913-B8A9742B905C}"/>
                    </a:ext>
                  </a:extLst>
                </p:cNvPr>
                <p:cNvCxnSpPr>
                  <a:stCxn id="46" idx="6"/>
                  <a:endCxn id="44" idx="2"/>
                </p:cNvCxnSpPr>
                <p:nvPr/>
              </p:nvCxnSpPr>
              <p:spPr>
                <a:xfrm>
                  <a:off x="6542212" y="3844195"/>
                  <a:ext cx="685073" cy="552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727646F9-0A44-49E8-86AC-A4C260DDA123}"/>
                    </a:ext>
                  </a:extLst>
                </p:cNvPr>
                <p:cNvCxnSpPr>
                  <a:stCxn id="44" idx="6"/>
                </p:cNvCxnSpPr>
                <p:nvPr/>
              </p:nvCxnSpPr>
              <p:spPr>
                <a:xfrm>
                  <a:off x="7407285" y="4396631"/>
                  <a:ext cx="17241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 xmlns:a16="http://schemas.microsoft.com/office/drawing/2014/main" id="{BACB9B23-7EA9-46E7-8444-BC545DDEE6FB}"/>
                  </a:ext>
                </a:extLst>
              </p:cNvPr>
              <p:cNvSpPr txBox="1"/>
              <p:nvPr/>
            </p:nvSpPr>
            <p:spPr>
              <a:xfrm>
                <a:off x="6289898" y="3414449"/>
                <a:ext cx="11921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③</a:t>
                </a:r>
                <a:endParaRPr lang="en-US" altLang="ko-KR" sz="1300" dirty="0"/>
              </a:p>
            </p:txBody>
          </p:sp>
        </p:grpSp>
        <p:sp>
          <p:nvSpPr>
            <p:cNvPr id="26" name="TextBox 25">
              <a:extLst>
                <a:ext uri="{FF2B5EF4-FFF2-40B4-BE49-F238E27FC236}">
                  <a16:creationId xmlns="" xmlns:a16="http://schemas.microsoft.com/office/drawing/2014/main" id="{AC419B96-7318-4BBF-A38B-BD443B16BD0B}"/>
                </a:ext>
              </a:extLst>
            </p:cNvPr>
            <p:cNvSpPr txBox="1"/>
            <p:nvPr/>
          </p:nvSpPr>
          <p:spPr>
            <a:xfrm>
              <a:off x="1884408" y="4870477"/>
              <a:ext cx="2896948" cy="200055"/>
            </a:xfrm>
            <a:prstGeom prst="rect">
              <a:avLst/>
            </a:prstGeom>
            <a:solidFill>
              <a:schemeClr val="bg1"/>
            </a:solidFill>
          </p:spPr>
          <p:txBody>
            <a:bodyPr wrap="square" lIns="0" tIns="0" rIns="0" bIns="0" anchor="t">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(a) Separation in a new feature space</a:t>
              </a:r>
            </a:p>
          </p:txBody>
        </p:sp>
        <p:sp>
          <p:nvSpPr>
            <p:cNvPr id="30" name="TextBox 29">
              <a:extLst>
                <a:ext uri="{FF2B5EF4-FFF2-40B4-BE49-F238E27FC236}">
                  <a16:creationId xmlns="" xmlns:a16="http://schemas.microsoft.com/office/drawing/2014/main" id="{E996885E-84D1-4B7F-8E91-B23CE314E67C}"/>
                </a:ext>
              </a:extLst>
            </p:cNvPr>
            <p:cNvSpPr txBox="1"/>
            <p:nvPr/>
          </p:nvSpPr>
          <p:spPr>
            <a:xfrm>
              <a:off x="5220486" y="4864809"/>
              <a:ext cx="3183128" cy="400110"/>
            </a:xfrm>
            <a:prstGeom prst="rect">
              <a:avLst/>
            </a:prstGeom>
            <a:solidFill>
              <a:schemeClr val="bg1"/>
            </a:solidFill>
          </p:spPr>
          <p:txBody>
            <a:bodyPr wrap="square" lIns="0" tIns="0" rIns="0" bIns="0" anchor="t">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(b) Multilayer perceptron that combines three </a:t>
              </a:r>
              <a:r>
                <a:rPr lang="en-US" altLang="ko-KR" dirty="0" err="1"/>
                <a:t>perceptrons</a:t>
              </a:r>
              <a:endParaRPr lang="en-US" altLang="ko-KR" dirty="0"/>
            </a:p>
          </p:txBody>
        </p:sp>
        <p:sp>
          <p:nvSpPr>
            <p:cNvPr id="31" name="TextBox 30">
              <a:extLst>
                <a:ext uri="{FF2B5EF4-FFF2-40B4-BE49-F238E27FC236}">
                  <a16:creationId xmlns="" xmlns:a16="http://schemas.microsoft.com/office/drawing/2014/main" id="{C89C0F12-19BC-4D9E-9F6F-312CC8B859F9}"/>
                </a:ext>
              </a:extLst>
            </p:cNvPr>
            <p:cNvSpPr txBox="1"/>
            <p:nvPr/>
          </p:nvSpPr>
          <p:spPr>
            <a:xfrm>
              <a:off x="4115377" y="5308349"/>
              <a:ext cx="1928733"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Multilayer Perceptron</a:t>
              </a:r>
            </a:p>
          </p:txBody>
        </p:sp>
      </p:grpSp>
    </p:spTree>
    <p:extLst>
      <p:ext uri="{BB962C8B-B14F-4D97-AF65-F5344CB8AC3E}">
        <p14:creationId xmlns:p14="http://schemas.microsoft.com/office/powerpoint/2010/main" val="938153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threshold function is a hard-decision decoder (transforms an area into a dot). Other activation functions are soft-decision decoders (transform an area into an area).</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507831"/>
            <a:chOff x="559817" y="2136914"/>
            <a:chExt cx="8783192" cy="507831"/>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Central Idea to the Multilayer Perceptron</a:t>
              </a:r>
            </a:p>
            <a:p>
              <a:pPr>
                <a:spcAft>
                  <a:spcPts val="600"/>
                </a:spcAft>
              </a:pPr>
              <a:endPar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9" name="그룹 18">
            <a:extLst>
              <a:ext uri="{FF2B5EF4-FFF2-40B4-BE49-F238E27FC236}">
                <a16:creationId xmlns="" xmlns:a16="http://schemas.microsoft.com/office/drawing/2014/main" id="{23B3ACCD-C270-481C-B268-55E7A62E93D3}"/>
              </a:ext>
            </a:extLst>
          </p:cNvPr>
          <p:cNvGrpSpPr/>
          <p:nvPr/>
        </p:nvGrpSpPr>
        <p:grpSpPr>
          <a:xfrm>
            <a:off x="1419798" y="2528900"/>
            <a:ext cx="7063228" cy="2510323"/>
            <a:chOff x="1281327" y="3710599"/>
            <a:chExt cx="7063228" cy="2510323"/>
          </a:xfrm>
        </p:grpSpPr>
        <p:sp>
          <p:nvSpPr>
            <p:cNvPr id="20" name="TextBox 19">
              <a:extLst>
                <a:ext uri="{FF2B5EF4-FFF2-40B4-BE49-F238E27FC236}">
                  <a16:creationId xmlns="" xmlns:a16="http://schemas.microsoft.com/office/drawing/2014/main" id="{E902B702-E344-4A6A-BD09-9F27CAA5A7A3}"/>
                </a:ext>
              </a:extLst>
            </p:cNvPr>
            <p:cNvSpPr txBox="1"/>
            <p:nvPr/>
          </p:nvSpPr>
          <p:spPr>
            <a:xfrm>
              <a:off x="2052137" y="5451165"/>
              <a:ext cx="1800493" cy="200055"/>
            </a:xfrm>
            <a:prstGeom prst="rect">
              <a:avLst/>
            </a:prstGeom>
            <a:solidFill>
              <a:schemeClr val="bg1"/>
            </a:solidFill>
          </p:spPr>
          <p:txBody>
            <a:bodyPr wrap="square" lIns="0" tIns="0" rIns="0" bIns="0" anchor="t">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(a) Threshold function</a:t>
              </a:r>
              <a:endParaRPr lang="ko-KR" altLang="en-US" dirty="0"/>
            </a:p>
          </p:txBody>
        </p:sp>
        <p:sp>
          <p:nvSpPr>
            <p:cNvPr id="21" name="TextBox 20">
              <a:extLst>
                <a:ext uri="{FF2B5EF4-FFF2-40B4-BE49-F238E27FC236}">
                  <a16:creationId xmlns="" xmlns:a16="http://schemas.microsoft.com/office/drawing/2014/main" id="{36F4A2FE-D031-4886-936B-EF31849D487D}"/>
                </a:ext>
              </a:extLst>
            </p:cNvPr>
            <p:cNvSpPr txBox="1"/>
            <p:nvPr/>
          </p:nvSpPr>
          <p:spPr>
            <a:xfrm>
              <a:off x="5763087" y="5451164"/>
              <a:ext cx="2161169" cy="200055"/>
            </a:xfrm>
            <a:prstGeom prst="rect">
              <a:avLst/>
            </a:prstGeom>
            <a:solidFill>
              <a:schemeClr val="bg1"/>
            </a:solidFill>
          </p:spPr>
          <p:txBody>
            <a:bodyPr wrap="square" lIns="0" tIns="0" rIns="0" bIns="0" anchor="t">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(b) Logistic sigmoid</a:t>
              </a:r>
              <a:endParaRPr lang="ko-KR" altLang="en-US" dirty="0"/>
            </a:p>
          </p:txBody>
        </p:sp>
        <p:sp>
          <p:nvSpPr>
            <p:cNvPr id="22" name="TextBox 21">
              <a:extLst>
                <a:ext uri="{FF2B5EF4-FFF2-40B4-BE49-F238E27FC236}">
                  <a16:creationId xmlns="" xmlns:a16="http://schemas.microsoft.com/office/drawing/2014/main" id="{8B719E19-1E06-49DD-B545-9AA1A6550B2B}"/>
                </a:ext>
              </a:extLst>
            </p:cNvPr>
            <p:cNvSpPr txBox="1"/>
            <p:nvPr/>
          </p:nvSpPr>
          <p:spPr>
            <a:xfrm>
              <a:off x="3027036" y="5913145"/>
              <a:ext cx="3571811"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Activation function used in neural network</a:t>
              </a:r>
              <a:endParaRPr lang="ko-KR" altLang="en-US" dirty="0"/>
            </a:p>
          </p:txBody>
        </p:sp>
        <p:grpSp>
          <p:nvGrpSpPr>
            <p:cNvPr id="23" name="그룹 22">
              <a:extLst>
                <a:ext uri="{FF2B5EF4-FFF2-40B4-BE49-F238E27FC236}">
                  <a16:creationId xmlns="" xmlns:a16="http://schemas.microsoft.com/office/drawing/2014/main" id="{958F93F8-DB1D-450E-A48E-877B14536D8E}"/>
                </a:ext>
              </a:extLst>
            </p:cNvPr>
            <p:cNvGrpSpPr/>
            <p:nvPr/>
          </p:nvGrpSpPr>
          <p:grpSpPr>
            <a:xfrm>
              <a:off x="1281327" y="3710599"/>
              <a:ext cx="3167801" cy="1559743"/>
              <a:chOff x="1281327" y="3710599"/>
              <a:chExt cx="3167801" cy="1559743"/>
            </a:xfrm>
          </p:grpSpPr>
          <p:sp>
            <p:nvSpPr>
              <p:cNvPr id="57" name="직사각형 56">
                <a:extLst>
                  <a:ext uri="{FF2B5EF4-FFF2-40B4-BE49-F238E27FC236}">
                    <a16:creationId xmlns="" xmlns:a16="http://schemas.microsoft.com/office/drawing/2014/main" id="{497BBB04-5C19-4926-A8E8-5BA7E38763FF}"/>
                  </a:ext>
                </a:extLst>
              </p:cNvPr>
              <p:cNvSpPr/>
              <p:nvPr/>
            </p:nvSpPr>
            <p:spPr>
              <a:xfrm>
                <a:off x="1612454" y="3711799"/>
                <a:ext cx="2667000" cy="1320800"/>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연결선 57">
                <a:extLst>
                  <a:ext uri="{FF2B5EF4-FFF2-40B4-BE49-F238E27FC236}">
                    <a16:creationId xmlns="" xmlns:a16="http://schemas.microsoft.com/office/drawing/2014/main" id="{29A07CB1-A96A-47D7-965D-80A6B531182A}"/>
                  </a:ext>
                </a:extLst>
              </p:cNvPr>
              <p:cNvCxnSpPr>
                <a:cxnSpLocks/>
                <a:stCxn id="57" idx="1"/>
                <a:endCxn id="57" idx="3"/>
              </p:cNvCxnSpPr>
              <p:nvPr/>
            </p:nvCxnSpPr>
            <p:spPr>
              <a:xfrm>
                <a:off x="1612454" y="4372199"/>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 xmlns:a16="http://schemas.microsoft.com/office/drawing/2014/main" id="{80765D10-51CB-4F04-B55D-A1E7159C97D2}"/>
                  </a:ext>
                </a:extLst>
              </p:cNvPr>
              <p:cNvCxnSpPr/>
              <p:nvPr/>
            </p:nvCxnSpPr>
            <p:spPr>
              <a:xfrm>
                <a:off x="1612454" y="3789040"/>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 xmlns:a16="http://schemas.microsoft.com/office/drawing/2014/main" id="{5EF5D197-6392-43BF-9E42-0EAE5FE56237}"/>
                  </a:ext>
                </a:extLst>
              </p:cNvPr>
              <p:cNvCxnSpPr/>
              <p:nvPr/>
            </p:nvCxnSpPr>
            <p:spPr>
              <a:xfrm>
                <a:off x="1612454" y="4672453"/>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 xmlns:a16="http://schemas.microsoft.com/office/drawing/2014/main" id="{9337B45B-3713-4648-9F9D-1DF53D4AF2E5}"/>
                  </a:ext>
                </a:extLst>
              </p:cNvPr>
              <p:cNvCxnSpPr/>
              <p:nvPr/>
            </p:nvCxnSpPr>
            <p:spPr>
              <a:xfrm>
                <a:off x="1612454" y="4092799"/>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 xmlns:a16="http://schemas.microsoft.com/office/drawing/2014/main" id="{703623DB-6C58-46FA-B8D5-23031318A69F}"/>
                  </a:ext>
                </a:extLst>
              </p:cNvPr>
              <p:cNvCxnSpPr>
                <a:stCxn id="57" idx="0"/>
                <a:endCxn id="57" idx="2"/>
              </p:cNvCxnSpPr>
              <p:nvPr/>
            </p:nvCxnSpPr>
            <p:spPr>
              <a:xfrm>
                <a:off x="294595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 xmlns:a16="http://schemas.microsoft.com/office/drawing/2014/main" id="{65AE0AE3-06D5-4AF3-9A5A-3414B734715B}"/>
                  </a:ext>
                </a:extLst>
              </p:cNvPr>
              <p:cNvCxnSpPr/>
              <p:nvPr/>
            </p:nvCxnSpPr>
            <p:spPr>
              <a:xfrm>
                <a:off x="249383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 xmlns:a16="http://schemas.microsoft.com/office/drawing/2014/main" id="{79463212-7D97-4A08-8E9E-BD29D9681ED2}"/>
                  </a:ext>
                </a:extLst>
              </p:cNvPr>
              <p:cNvCxnSpPr/>
              <p:nvPr/>
            </p:nvCxnSpPr>
            <p:spPr>
              <a:xfrm>
                <a:off x="205187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 xmlns:a16="http://schemas.microsoft.com/office/drawing/2014/main" id="{2E1EE035-9E1B-4A8D-AECD-01CB7E2F7F12}"/>
                  </a:ext>
                </a:extLst>
              </p:cNvPr>
              <p:cNvCxnSpPr/>
              <p:nvPr/>
            </p:nvCxnSpPr>
            <p:spPr>
              <a:xfrm>
                <a:off x="384003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 xmlns:a16="http://schemas.microsoft.com/office/drawing/2014/main" id="{C25D614B-0B2F-4E49-A2BF-F86EA4F1A31E}"/>
                  </a:ext>
                </a:extLst>
              </p:cNvPr>
              <p:cNvCxnSpPr/>
              <p:nvPr/>
            </p:nvCxnSpPr>
            <p:spPr>
              <a:xfrm>
                <a:off x="339299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1174F728-28F6-41C6-83A7-82BD63E561B2}"/>
                  </a:ext>
                </a:extLst>
              </p:cNvPr>
              <p:cNvCxnSpPr/>
              <p:nvPr/>
            </p:nvCxnSpPr>
            <p:spPr>
              <a:xfrm>
                <a:off x="1612454" y="4945748"/>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 xmlns:a16="http://schemas.microsoft.com/office/drawing/2014/main" id="{141CA763-ABE1-4B07-BFA6-AE4705509C22}"/>
                  </a:ext>
                </a:extLst>
              </p:cNvPr>
              <p:cNvSpPr txBox="1"/>
              <p:nvPr/>
            </p:nvSpPr>
            <p:spPr>
              <a:xfrm>
                <a:off x="1438712"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-6</a:t>
                </a:r>
                <a:endParaRPr lang="ko-KR" altLang="en-US" sz="1100" dirty="0"/>
              </a:p>
            </p:txBody>
          </p:sp>
          <p:sp>
            <p:nvSpPr>
              <p:cNvPr id="69" name="TextBox 68">
                <a:extLst>
                  <a:ext uri="{FF2B5EF4-FFF2-40B4-BE49-F238E27FC236}">
                    <a16:creationId xmlns="" xmlns:a16="http://schemas.microsoft.com/office/drawing/2014/main" id="{B6856019-82E5-44BA-8453-68792200918E}"/>
                  </a:ext>
                </a:extLst>
              </p:cNvPr>
              <p:cNvSpPr txBox="1"/>
              <p:nvPr/>
            </p:nvSpPr>
            <p:spPr>
              <a:xfrm>
                <a:off x="1885751"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-4</a:t>
                </a:r>
                <a:endParaRPr lang="ko-KR" altLang="en-US" sz="1100" dirty="0"/>
              </a:p>
            </p:txBody>
          </p:sp>
          <p:sp>
            <p:nvSpPr>
              <p:cNvPr id="70" name="TextBox 69">
                <a:extLst>
                  <a:ext uri="{FF2B5EF4-FFF2-40B4-BE49-F238E27FC236}">
                    <a16:creationId xmlns="" xmlns:a16="http://schemas.microsoft.com/office/drawing/2014/main" id="{379EBC14-9BFF-4FCB-823D-D03365514C43}"/>
                  </a:ext>
                </a:extLst>
              </p:cNvPr>
              <p:cNvSpPr txBox="1"/>
              <p:nvPr/>
            </p:nvSpPr>
            <p:spPr>
              <a:xfrm>
                <a:off x="2328262"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-2</a:t>
                </a:r>
                <a:endParaRPr lang="ko-KR" altLang="en-US" sz="1100" dirty="0"/>
              </a:p>
            </p:txBody>
          </p:sp>
          <p:sp>
            <p:nvSpPr>
              <p:cNvPr id="71" name="TextBox 70">
                <a:extLst>
                  <a:ext uri="{FF2B5EF4-FFF2-40B4-BE49-F238E27FC236}">
                    <a16:creationId xmlns="" xmlns:a16="http://schemas.microsoft.com/office/drawing/2014/main" id="{15E81A30-6A9E-4B13-AFA4-69DDA5B2BB4A}"/>
                  </a:ext>
                </a:extLst>
              </p:cNvPr>
              <p:cNvSpPr txBox="1"/>
              <p:nvPr/>
            </p:nvSpPr>
            <p:spPr>
              <a:xfrm>
                <a:off x="2775301"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0</a:t>
                </a:r>
                <a:endParaRPr lang="ko-KR" altLang="en-US" sz="1100" dirty="0"/>
              </a:p>
            </p:txBody>
          </p:sp>
          <p:sp>
            <p:nvSpPr>
              <p:cNvPr id="72" name="TextBox 71">
                <a:extLst>
                  <a:ext uri="{FF2B5EF4-FFF2-40B4-BE49-F238E27FC236}">
                    <a16:creationId xmlns="" xmlns:a16="http://schemas.microsoft.com/office/drawing/2014/main" id="{93977840-F656-4E84-8940-2CC284494940}"/>
                  </a:ext>
                </a:extLst>
              </p:cNvPr>
              <p:cNvSpPr txBox="1"/>
              <p:nvPr/>
            </p:nvSpPr>
            <p:spPr>
              <a:xfrm>
                <a:off x="3222788"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2</a:t>
                </a:r>
                <a:endParaRPr lang="ko-KR" altLang="en-US" sz="1100" dirty="0"/>
              </a:p>
            </p:txBody>
          </p:sp>
          <p:sp>
            <p:nvSpPr>
              <p:cNvPr id="73" name="TextBox 72">
                <a:extLst>
                  <a:ext uri="{FF2B5EF4-FFF2-40B4-BE49-F238E27FC236}">
                    <a16:creationId xmlns="" xmlns:a16="http://schemas.microsoft.com/office/drawing/2014/main" id="{5FE170E2-1850-48A4-8E5A-BD1E28556384}"/>
                  </a:ext>
                </a:extLst>
              </p:cNvPr>
              <p:cNvSpPr txBox="1"/>
              <p:nvPr/>
            </p:nvSpPr>
            <p:spPr>
              <a:xfrm>
                <a:off x="3665299"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4</a:t>
                </a:r>
                <a:endParaRPr lang="ko-KR" altLang="en-US" sz="1100" dirty="0"/>
              </a:p>
            </p:txBody>
          </p:sp>
          <p:sp>
            <p:nvSpPr>
              <p:cNvPr id="74" name="TextBox 73">
                <a:extLst>
                  <a:ext uri="{FF2B5EF4-FFF2-40B4-BE49-F238E27FC236}">
                    <a16:creationId xmlns="" xmlns:a16="http://schemas.microsoft.com/office/drawing/2014/main" id="{EBE22CB8-C9E0-4B7B-97A0-3C6AF38ABAD0}"/>
                  </a:ext>
                </a:extLst>
              </p:cNvPr>
              <p:cNvSpPr txBox="1"/>
              <p:nvPr/>
            </p:nvSpPr>
            <p:spPr>
              <a:xfrm>
                <a:off x="4112338"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6</a:t>
                </a:r>
                <a:endParaRPr lang="ko-KR" altLang="en-US" sz="1100" dirty="0"/>
              </a:p>
            </p:txBody>
          </p:sp>
          <p:sp>
            <p:nvSpPr>
              <p:cNvPr id="75" name="TextBox 74">
                <a:extLst>
                  <a:ext uri="{FF2B5EF4-FFF2-40B4-BE49-F238E27FC236}">
                    <a16:creationId xmlns="" xmlns:a16="http://schemas.microsoft.com/office/drawing/2014/main" id="{FA5824CD-6D9B-4DFF-A6B3-246D2E40A401}"/>
                  </a:ext>
                </a:extLst>
              </p:cNvPr>
              <p:cNvSpPr txBox="1"/>
              <p:nvPr/>
            </p:nvSpPr>
            <p:spPr>
              <a:xfrm>
                <a:off x="1281327" y="371059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76" name="TextBox 75">
                <a:extLst>
                  <a:ext uri="{FF2B5EF4-FFF2-40B4-BE49-F238E27FC236}">
                    <a16:creationId xmlns="" xmlns:a16="http://schemas.microsoft.com/office/drawing/2014/main" id="{16632D13-5880-493A-BA25-F9694EE026C2}"/>
                  </a:ext>
                </a:extLst>
              </p:cNvPr>
              <p:cNvSpPr txBox="1"/>
              <p:nvPr/>
            </p:nvSpPr>
            <p:spPr>
              <a:xfrm>
                <a:off x="1281327" y="4018805"/>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77" name="TextBox 76">
                <a:extLst>
                  <a:ext uri="{FF2B5EF4-FFF2-40B4-BE49-F238E27FC236}">
                    <a16:creationId xmlns="" xmlns:a16="http://schemas.microsoft.com/office/drawing/2014/main" id="{64A363D3-4AB2-4CBB-9F47-D0B89300850E}"/>
                  </a:ext>
                </a:extLst>
              </p:cNvPr>
              <p:cNvSpPr txBox="1"/>
              <p:nvPr/>
            </p:nvSpPr>
            <p:spPr>
              <a:xfrm>
                <a:off x="1281327" y="4584505"/>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78" name="TextBox 77">
                <a:extLst>
                  <a:ext uri="{FF2B5EF4-FFF2-40B4-BE49-F238E27FC236}">
                    <a16:creationId xmlns="" xmlns:a16="http://schemas.microsoft.com/office/drawing/2014/main" id="{85392D1D-3C3E-4C45-A794-8AB5BE7637D5}"/>
                  </a:ext>
                </a:extLst>
              </p:cNvPr>
              <p:cNvSpPr txBox="1"/>
              <p:nvPr/>
            </p:nvSpPr>
            <p:spPr>
              <a:xfrm>
                <a:off x="1281327" y="486110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79" name="TextBox 78">
                <a:extLst>
                  <a:ext uri="{FF2B5EF4-FFF2-40B4-BE49-F238E27FC236}">
                    <a16:creationId xmlns="" xmlns:a16="http://schemas.microsoft.com/office/drawing/2014/main" id="{E1865A41-7704-4833-A365-BA47625DB146}"/>
                  </a:ext>
                </a:extLst>
              </p:cNvPr>
              <p:cNvSpPr txBox="1"/>
              <p:nvPr/>
            </p:nvSpPr>
            <p:spPr>
              <a:xfrm>
                <a:off x="1281327" y="429351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a:t>
                </a:r>
                <a:endParaRPr lang="ko-KR" altLang="en-US" sz="1100" dirty="0"/>
              </a:p>
            </p:txBody>
          </p:sp>
          <p:sp>
            <p:nvSpPr>
              <p:cNvPr id="80" name="직사각형 79">
                <a:extLst>
                  <a:ext uri="{FF2B5EF4-FFF2-40B4-BE49-F238E27FC236}">
                    <a16:creationId xmlns="" xmlns:a16="http://schemas.microsoft.com/office/drawing/2014/main" id="{20E87A4C-AD3C-4A1F-A68C-957C39396C0F}"/>
                  </a:ext>
                </a:extLst>
              </p:cNvPr>
              <p:cNvSpPr/>
              <p:nvPr/>
            </p:nvSpPr>
            <p:spPr>
              <a:xfrm>
                <a:off x="1645896" y="3750533"/>
                <a:ext cx="2595600" cy="124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1" name="그룹 80">
                <a:extLst>
                  <a:ext uri="{FF2B5EF4-FFF2-40B4-BE49-F238E27FC236}">
                    <a16:creationId xmlns="" xmlns:a16="http://schemas.microsoft.com/office/drawing/2014/main" id="{68F96341-3B43-456E-A6FF-007E4269B7BA}"/>
                  </a:ext>
                </a:extLst>
              </p:cNvPr>
              <p:cNvGrpSpPr/>
              <p:nvPr/>
            </p:nvGrpSpPr>
            <p:grpSpPr>
              <a:xfrm>
                <a:off x="1612454" y="3791913"/>
                <a:ext cx="2667000" cy="1160572"/>
                <a:chOff x="4195979" y="3711799"/>
                <a:chExt cx="3035206" cy="1320800"/>
              </a:xfrm>
            </p:grpSpPr>
            <p:cxnSp>
              <p:nvCxnSpPr>
                <p:cNvPr id="83" name="직선 연결선 82">
                  <a:extLst>
                    <a:ext uri="{FF2B5EF4-FFF2-40B4-BE49-F238E27FC236}">
                      <a16:creationId xmlns="" xmlns:a16="http://schemas.microsoft.com/office/drawing/2014/main" id="{2643ECEC-AE07-4C3F-A0C1-47A4A201324C}"/>
                    </a:ext>
                  </a:extLst>
                </p:cNvPr>
                <p:cNvCxnSpPr>
                  <a:cxnSpLocks/>
                  <a:stCxn id="57" idx="1"/>
                  <a:endCxn id="57" idx="3"/>
                </p:cNvCxnSpPr>
                <p:nvPr/>
              </p:nvCxnSpPr>
              <p:spPr>
                <a:xfrm>
                  <a:off x="4195979" y="4372199"/>
                  <a:ext cx="3035206" cy="0"/>
                </a:xfrm>
                <a:prstGeom prst="lin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직선 연결선 83">
                  <a:extLst>
                    <a:ext uri="{FF2B5EF4-FFF2-40B4-BE49-F238E27FC236}">
                      <a16:creationId xmlns="" xmlns:a16="http://schemas.microsoft.com/office/drawing/2014/main" id="{1555AE7E-05ED-4294-AF10-B08502916037}"/>
                    </a:ext>
                  </a:extLst>
                </p:cNvPr>
                <p:cNvCxnSpPr/>
                <p:nvPr/>
              </p:nvCxnSpPr>
              <p:spPr>
                <a:xfrm>
                  <a:off x="5707496" y="3711799"/>
                  <a:ext cx="0" cy="1320800"/>
                </a:xfrm>
                <a:prstGeom prst="lin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2" name="연결선: 꺾임 9">
                <a:extLst>
                  <a:ext uri="{FF2B5EF4-FFF2-40B4-BE49-F238E27FC236}">
                    <a16:creationId xmlns="" xmlns:a16="http://schemas.microsoft.com/office/drawing/2014/main" id="{8ED55C85-09B8-4369-90AD-D4E73A3D3641}"/>
                  </a:ext>
                </a:extLst>
              </p:cNvPr>
              <p:cNvCxnSpPr/>
              <p:nvPr/>
            </p:nvCxnSpPr>
            <p:spPr>
              <a:xfrm flipV="1">
                <a:off x="1612454" y="3789040"/>
                <a:ext cx="2667000" cy="1156708"/>
              </a:xfrm>
              <a:prstGeom prst="bentConnector3">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 xmlns:a16="http://schemas.microsoft.com/office/drawing/2014/main" id="{8D6096D0-8165-4B58-B0EA-8358E36AEB6B}"/>
                </a:ext>
              </a:extLst>
            </p:cNvPr>
            <p:cNvGrpSpPr/>
            <p:nvPr/>
          </p:nvGrpSpPr>
          <p:grpSpPr>
            <a:xfrm>
              <a:off x="5176754" y="3710599"/>
              <a:ext cx="3167801" cy="1559743"/>
              <a:chOff x="5176754" y="3710599"/>
              <a:chExt cx="3167801" cy="1559743"/>
            </a:xfrm>
          </p:grpSpPr>
          <p:grpSp>
            <p:nvGrpSpPr>
              <p:cNvPr id="25" name="그룹 24">
                <a:extLst>
                  <a:ext uri="{FF2B5EF4-FFF2-40B4-BE49-F238E27FC236}">
                    <a16:creationId xmlns="" xmlns:a16="http://schemas.microsoft.com/office/drawing/2014/main" id="{FC5291ED-7B08-4C28-AA3D-CE54A2A6FDAC}"/>
                  </a:ext>
                </a:extLst>
              </p:cNvPr>
              <p:cNvGrpSpPr/>
              <p:nvPr/>
            </p:nvGrpSpPr>
            <p:grpSpPr>
              <a:xfrm>
                <a:off x="5176754" y="3710599"/>
                <a:ext cx="3167801" cy="1559743"/>
                <a:chOff x="1281327" y="3710599"/>
                <a:chExt cx="3167801" cy="1559743"/>
              </a:xfrm>
            </p:grpSpPr>
            <p:sp>
              <p:nvSpPr>
                <p:cNvPr id="30" name="직사각형 29">
                  <a:extLst>
                    <a:ext uri="{FF2B5EF4-FFF2-40B4-BE49-F238E27FC236}">
                      <a16:creationId xmlns="" xmlns:a16="http://schemas.microsoft.com/office/drawing/2014/main" id="{ABF747D7-117D-4840-B94C-92A006AF46AB}"/>
                    </a:ext>
                  </a:extLst>
                </p:cNvPr>
                <p:cNvSpPr/>
                <p:nvPr/>
              </p:nvSpPr>
              <p:spPr>
                <a:xfrm>
                  <a:off x="1612454" y="3711799"/>
                  <a:ext cx="2667000" cy="1320800"/>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연결선 30">
                  <a:extLst>
                    <a:ext uri="{FF2B5EF4-FFF2-40B4-BE49-F238E27FC236}">
                      <a16:creationId xmlns="" xmlns:a16="http://schemas.microsoft.com/office/drawing/2014/main" id="{13F986D2-B385-4D2F-9B2C-85924E6E8445}"/>
                    </a:ext>
                  </a:extLst>
                </p:cNvPr>
                <p:cNvCxnSpPr>
                  <a:cxnSpLocks/>
                  <a:stCxn id="30" idx="1"/>
                  <a:endCxn id="30" idx="3"/>
                </p:cNvCxnSpPr>
                <p:nvPr/>
              </p:nvCxnSpPr>
              <p:spPr>
                <a:xfrm>
                  <a:off x="1612454" y="4372199"/>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4BCA3C94-C586-4DCD-B789-5312BD62C5BA}"/>
                    </a:ext>
                  </a:extLst>
                </p:cNvPr>
                <p:cNvCxnSpPr/>
                <p:nvPr/>
              </p:nvCxnSpPr>
              <p:spPr>
                <a:xfrm>
                  <a:off x="1612454" y="3789040"/>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CF5DFF00-55FB-4420-880A-C883D7FB9CB4}"/>
                    </a:ext>
                  </a:extLst>
                </p:cNvPr>
                <p:cNvCxnSpPr/>
                <p:nvPr/>
              </p:nvCxnSpPr>
              <p:spPr>
                <a:xfrm>
                  <a:off x="1612454" y="4672453"/>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87EFB666-980E-47CD-B2B5-A61D38A3F12F}"/>
                    </a:ext>
                  </a:extLst>
                </p:cNvPr>
                <p:cNvCxnSpPr/>
                <p:nvPr/>
              </p:nvCxnSpPr>
              <p:spPr>
                <a:xfrm>
                  <a:off x="1612454" y="4092799"/>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8FB47AAC-2405-48D9-B2D8-264BF990237A}"/>
                    </a:ext>
                  </a:extLst>
                </p:cNvPr>
                <p:cNvCxnSpPr>
                  <a:stCxn id="30" idx="0"/>
                  <a:endCxn id="30" idx="2"/>
                </p:cNvCxnSpPr>
                <p:nvPr/>
              </p:nvCxnSpPr>
              <p:spPr>
                <a:xfrm>
                  <a:off x="294595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56D150CF-94BC-4180-9C58-1EC4685BC04F}"/>
                    </a:ext>
                  </a:extLst>
                </p:cNvPr>
                <p:cNvCxnSpPr/>
                <p:nvPr/>
              </p:nvCxnSpPr>
              <p:spPr>
                <a:xfrm>
                  <a:off x="249383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6AFEAA6F-4ADC-486C-99B3-7587F35E130B}"/>
                    </a:ext>
                  </a:extLst>
                </p:cNvPr>
                <p:cNvCxnSpPr/>
                <p:nvPr/>
              </p:nvCxnSpPr>
              <p:spPr>
                <a:xfrm>
                  <a:off x="205187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 xmlns:a16="http://schemas.microsoft.com/office/drawing/2014/main" id="{AC288F34-F89D-4679-8E49-6E238126921D}"/>
                    </a:ext>
                  </a:extLst>
                </p:cNvPr>
                <p:cNvCxnSpPr/>
                <p:nvPr/>
              </p:nvCxnSpPr>
              <p:spPr>
                <a:xfrm>
                  <a:off x="384003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 xmlns:a16="http://schemas.microsoft.com/office/drawing/2014/main" id="{D2798D49-FAEB-4625-AC21-ADD5033CFCCD}"/>
                    </a:ext>
                  </a:extLst>
                </p:cNvPr>
                <p:cNvCxnSpPr/>
                <p:nvPr/>
              </p:nvCxnSpPr>
              <p:spPr>
                <a:xfrm>
                  <a:off x="339299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 xmlns:a16="http://schemas.microsoft.com/office/drawing/2014/main" id="{23F80F66-AE24-472B-A430-130DC80E67D7}"/>
                    </a:ext>
                  </a:extLst>
                </p:cNvPr>
                <p:cNvCxnSpPr/>
                <p:nvPr/>
              </p:nvCxnSpPr>
              <p:spPr>
                <a:xfrm>
                  <a:off x="1612454" y="4945748"/>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31EA1546-DAD1-434D-89BA-E92D13713C26}"/>
                    </a:ext>
                  </a:extLst>
                </p:cNvPr>
                <p:cNvSpPr txBox="1"/>
                <p:nvPr/>
              </p:nvSpPr>
              <p:spPr>
                <a:xfrm>
                  <a:off x="1438712"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-6</a:t>
                  </a:r>
                  <a:endParaRPr lang="ko-KR" altLang="en-US" sz="1100" dirty="0"/>
                </a:p>
              </p:txBody>
            </p:sp>
            <p:sp>
              <p:nvSpPr>
                <p:cNvPr id="42" name="TextBox 41">
                  <a:extLst>
                    <a:ext uri="{FF2B5EF4-FFF2-40B4-BE49-F238E27FC236}">
                      <a16:creationId xmlns="" xmlns:a16="http://schemas.microsoft.com/office/drawing/2014/main" id="{E663BE41-3DE5-4D75-A667-2BDCBD24201C}"/>
                    </a:ext>
                  </a:extLst>
                </p:cNvPr>
                <p:cNvSpPr txBox="1"/>
                <p:nvPr/>
              </p:nvSpPr>
              <p:spPr>
                <a:xfrm>
                  <a:off x="1885751"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-4</a:t>
                  </a:r>
                  <a:endParaRPr lang="ko-KR" altLang="en-US" sz="1100" dirty="0"/>
                </a:p>
              </p:txBody>
            </p:sp>
            <p:sp>
              <p:nvSpPr>
                <p:cNvPr id="43" name="TextBox 42">
                  <a:extLst>
                    <a:ext uri="{FF2B5EF4-FFF2-40B4-BE49-F238E27FC236}">
                      <a16:creationId xmlns="" xmlns:a16="http://schemas.microsoft.com/office/drawing/2014/main" id="{9E923A1C-466F-434D-ABD2-19DC1A3BCA03}"/>
                    </a:ext>
                  </a:extLst>
                </p:cNvPr>
                <p:cNvSpPr txBox="1"/>
                <p:nvPr/>
              </p:nvSpPr>
              <p:spPr>
                <a:xfrm>
                  <a:off x="2328262"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-2</a:t>
                  </a:r>
                  <a:endParaRPr lang="ko-KR" altLang="en-US" sz="1100" dirty="0"/>
                </a:p>
              </p:txBody>
            </p:sp>
            <p:sp>
              <p:nvSpPr>
                <p:cNvPr id="44" name="TextBox 43">
                  <a:extLst>
                    <a:ext uri="{FF2B5EF4-FFF2-40B4-BE49-F238E27FC236}">
                      <a16:creationId xmlns="" xmlns:a16="http://schemas.microsoft.com/office/drawing/2014/main" id="{C82A6FA4-376D-42B3-AAB6-C0388CEA6BD0}"/>
                    </a:ext>
                  </a:extLst>
                </p:cNvPr>
                <p:cNvSpPr txBox="1"/>
                <p:nvPr/>
              </p:nvSpPr>
              <p:spPr>
                <a:xfrm>
                  <a:off x="2775301"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0</a:t>
                  </a:r>
                  <a:endParaRPr lang="ko-KR" altLang="en-US" sz="1100" dirty="0"/>
                </a:p>
              </p:txBody>
            </p:sp>
            <p:sp>
              <p:nvSpPr>
                <p:cNvPr id="45" name="TextBox 44">
                  <a:extLst>
                    <a:ext uri="{FF2B5EF4-FFF2-40B4-BE49-F238E27FC236}">
                      <a16:creationId xmlns="" xmlns:a16="http://schemas.microsoft.com/office/drawing/2014/main" id="{6DEFFE02-451F-4008-88F9-B83C3D2C3167}"/>
                    </a:ext>
                  </a:extLst>
                </p:cNvPr>
                <p:cNvSpPr txBox="1"/>
                <p:nvPr/>
              </p:nvSpPr>
              <p:spPr>
                <a:xfrm>
                  <a:off x="3222788"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2</a:t>
                  </a:r>
                  <a:endParaRPr lang="ko-KR" altLang="en-US" sz="1100" dirty="0"/>
                </a:p>
              </p:txBody>
            </p:sp>
            <p:sp>
              <p:nvSpPr>
                <p:cNvPr id="46" name="TextBox 45">
                  <a:extLst>
                    <a:ext uri="{FF2B5EF4-FFF2-40B4-BE49-F238E27FC236}">
                      <a16:creationId xmlns="" xmlns:a16="http://schemas.microsoft.com/office/drawing/2014/main" id="{BC73FE87-8974-4DB9-B1C3-470BEBA0D788}"/>
                    </a:ext>
                  </a:extLst>
                </p:cNvPr>
                <p:cNvSpPr txBox="1"/>
                <p:nvPr/>
              </p:nvSpPr>
              <p:spPr>
                <a:xfrm>
                  <a:off x="3665299"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4</a:t>
                  </a:r>
                  <a:endParaRPr lang="ko-KR" altLang="en-US" sz="1100" dirty="0"/>
                </a:p>
              </p:txBody>
            </p:sp>
            <p:sp>
              <p:nvSpPr>
                <p:cNvPr id="47" name="TextBox 46">
                  <a:extLst>
                    <a:ext uri="{FF2B5EF4-FFF2-40B4-BE49-F238E27FC236}">
                      <a16:creationId xmlns="" xmlns:a16="http://schemas.microsoft.com/office/drawing/2014/main" id="{655BC57F-0841-4CC7-AA33-0D885E09E8EA}"/>
                    </a:ext>
                  </a:extLst>
                </p:cNvPr>
                <p:cNvSpPr txBox="1"/>
                <p:nvPr/>
              </p:nvSpPr>
              <p:spPr>
                <a:xfrm>
                  <a:off x="4112338"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6</a:t>
                  </a:r>
                  <a:endParaRPr lang="ko-KR" altLang="en-US" sz="1100" dirty="0"/>
                </a:p>
              </p:txBody>
            </p:sp>
            <p:sp>
              <p:nvSpPr>
                <p:cNvPr id="48" name="TextBox 47">
                  <a:extLst>
                    <a:ext uri="{FF2B5EF4-FFF2-40B4-BE49-F238E27FC236}">
                      <a16:creationId xmlns="" xmlns:a16="http://schemas.microsoft.com/office/drawing/2014/main" id="{38CD655F-8ADF-4ACB-AEDC-25651E550786}"/>
                    </a:ext>
                  </a:extLst>
                </p:cNvPr>
                <p:cNvSpPr txBox="1"/>
                <p:nvPr/>
              </p:nvSpPr>
              <p:spPr>
                <a:xfrm>
                  <a:off x="1281327" y="371059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49" name="TextBox 48">
                  <a:extLst>
                    <a:ext uri="{FF2B5EF4-FFF2-40B4-BE49-F238E27FC236}">
                      <a16:creationId xmlns="" xmlns:a16="http://schemas.microsoft.com/office/drawing/2014/main" id="{3C6A90F1-9BA6-4C8F-B4A8-3464F36209CA}"/>
                    </a:ext>
                  </a:extLst>
                </p:cNvPr>
                <p:cNvSpPr txBox="1"/>
                <p:nvPr/>
              </p:nvSpPr>
              <p:spPr>
                <a:xfrm>
                  <a:off x="1281327" y="4018805"/>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50" name="TextBox 49">
                  <a:extLst>
                    <a:ext uri="{FF2B5EF4-FFF2-40B4-BE49-F238E27FC236}">
                      <a16:creationId xmlns="" xmlns:a16="http://schemas.microsoft.com/office/drawing/2014/main" id="{D5673554-4E28-4978-B78D-8EEE689C1CC9}"/>
                    </a:ext>
                  </a:extLst>
                </p:cNvPr>
                <p:cNvSpPr txBox="1"/>
                <p:nvPr/>
              </p:nvSpPr>
              <p:spPr>
                <a:xfrm>
                  <a:off x="1281327" y="4584505"/>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51" name="TextBox 50">
                  <a:extLst>
                    <a:ext uri="{FF2B5EF4-FFF2-40B4-BE49-F238E27FC236}">
                      <a16:creationId xmlns="" xmlns:a16="http://schemas.microsoft.com/office/drawing/2014/main" id="{9E15A46B-7F69-4A51-9BB0-47B3186D1853}"/>
                    </a:ext>
                  </a:extLst>
                </p:cNvPr>
                <p:cNvSpPr txBox="1"/>
                <p:nvPr/>
              </p:nvSpPr>
              <p:spPr>
                <a:xfrm>
                  <a:off x="1281327" y="486110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52" name="TextBox 51">
                  <a:extLst>
                    <a:ext uri="{FF2B5EF4-FFF2-40B4-BE49-F238E27FC236}">
                      <a16:creationId xmlns="" xmlns:a16="http://schemas.microsoft.com/office/drawing/2014/main" id="{DFCEFE2E-7423-457F-A9D8-C48F0FB2B480}"/>
                    </a:ext>
                  </a:extLst>
                </p:cNvPr>
                <p:cNvSpPr txBox="1"/>
                <p:nvPr/>
              </p:nvSpPr>
              <p:spPr>
                <a:xfrm>
                  <a:off x="1281327" y="429351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a:t>
                  </a:r>
                  <a:endParaRPr lang="ko-KR" altLang="en-US" sz="1100" dirty="0"/>
                </a:p>
              </p:txBody>
            </p:sp>
            <p:sp>
              <p:nvSpPr>
                <p:cNvPr id="53" name="직사각형 52">
                  <a:extLst>
                    <a:ext uri="{FF2B5EF4-FFF2-40B4-BE49-F238E27FC236}">
                      <a16:creationId xmlns="" xmlns:a16="http://schemas.microsoft.com/office/drawing/2014/main" id="{CDD215E4-CCAC-4602-820F-8CF462A6E017}"/>
                    </a:ext>
                  </a:extLst>
                </p:cNvPr>
                <p:cNvSpPr/>
                <p:nvPr/>
              </p:nvSpPr>
              <p:spPr>
                <a:xfrm>
                  <a:off x="1645896" y="3750533"/>
                  <a:ext cx="2595600" cy="124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4" name="그룹 53">
                  <a:extLst>
                    <a:ext uri="{FF2B5EF4-FFF2-40B4-BE49-F238E27FC236}">
                      <a16:creationId xmlns="" xmlns:a16="http://schemas.microsoft.com/office/drawing/2014/main" id="{232C4805-CA5E-468A-BB77-D5F4BFAAE451}"/>
                    </a:ext>
                  </a:extLst>
                </p:cNvPr>
                <p:cNvGrpSpPr/>
                <p:nvPr/>
              </p:nvGrpSpPr>
              <p:grpSpPr>
                <a:xfrm>
                  <a:off x="1612454" y="3791913"/>
                  <a:ext cx="2667000" cy="1160572"/>
                  <a:chOff x="4195979" y="3711799"/>
                  <a:chExt cx="3035206" cy="1320800"/>
                </a:xfrm>
              </p:grpSpPr>
              <p:cxnSp>
                <p:nvCxnSpPr>
                  <p:cNvPr id="55" name="직선 연결선 54">
                    <a:extLst>
                      <a:ext uri="{FF2B5EF4-FFF2-40B4-BE49-F238E27FC236}">
                        <a16:creationId xmlns="" xmlns:a16="http://schemas.microsoft.com/office/drawing/2014/main" id="{3EE61580-C95A-4EFC-9593-EDC709A037A8}"/>
                      </a:ext>
                    </a:extLst>
                  </p:cNvPr>
                  <p:cNvCxnSpPr>
                    <a:cxnSpLocks/>
                    <a:stCxn id="30" idx="1"/>
                    <a:endCxn id="30" idx="3"/>
                  </p:cNvCxnSpPr>
                  <p:nvPr/>
                </p:nvCxnSpPr>
                <p:spPr>
                  <a:xfrm>
                    <a:off x="4195979" y="4372199"/>
                    <a:ext cx="3035206" cy="0"/>
                  </a:xfrm>
                  <a:prstGeom prst="lin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직선 연결선 55">
                    <a:extLst>
                      <a:ext uri="{FF2B5EF4-FFF2-40B4-BE49-F238E27FC236}">
                        <a16:creationId xmlns="" xmlns:a16="http://schemas.microsoft.com/office/drawing/2014/main" id="{F44B236C-E454-424E-9400-A510A41A96FE}"/>
                      </a:ext>
                    </a:extLst>
                  </p:cNvPr>
                  <p:cNvCxnSpPr/>
                  <p:nvPr/>
                </p:nvCxnSpPr>
                <p:spPr>
                  <a:xfrm>
                    <a:off x="5707496" y="3711799"/>
                    <a:ext cx="0" cy="1320800"/>
                  </a:xfrm>
                  <a:prstGeom prst="lin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6" name="자유형: 도형 115">
                <a:extLst>
                  <a:ext uri="{FF2B5EF4-FFF2-40B4-BE49-F238E27FC236}">
                    <a16:creationId xmlns="" xmlns:a16="http://schemas.microsoft.com/office/drawing/2014/main" id="{F124B35C-1D9F-4A2E-A269-A3354514970F}"/>
                  </a:ext>
                </a:extLst>
              </p:cNvPr>
              <p:cNvSpPr/>
              <p:nvPr/>
            </p:nvSpPr>
            <p:spPr>
              <a:xfrm>
                <a:off x="5509260" y="3798360"/>
                <a:ext cx="2659379" cy="573529"/>
              </a:xfrm>
              <a:custGeom>
                <a:avLst/>
                <a:gdLst>
                  <a:gd name="connsiteX0" fmla="*/ 0 w 2932176"/>
                  <a:gd name="connsiteY0" fmla="*/ 701302 h 701302"/>
                  <a:gd name="connsiteX1" fmla="*/ 682752 w 2932176"/>
                  <a:gd name="connsiteY1" fmla="*/ 676918 h 701302"/>
                  <a:gd name="connsiteX2" fmla="*/ 1182624 w 2932176"/>
                  <a:gd name="connsiteY2" fmla="*/ 561094 h 701302"/>
                  <a:gd name="connsiteX3" fmla="*/ 1609344 w 2932176"/>
                  <a:gd name="connsiteY3" fmla="*/ 250198 h 701302"/>
                  <a:gd name="connsiteX4" fmla="*/ 2127504 w 2932176"/>
                  <a:gd name="connsiteY4" fmla="*/ 42934 h 701302"/>
                  <a:gd name="connsiteX5" fmla="*/ 2566416 w 2932176"/>
                  <a:gd name="connsiteY5" fmla="*/ 6358 h 701302"/>
                  <a:gd name="connsiteX6" fmla="*/ 2932176 w 2932176"/>
                  <a:gd name="connsiteY6" fmla="*/ 262 h 7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2176" h="701302">
                    <a:moveTo>
                      <a:pt x="0" y="701302"/>
                    </a:moveTo>
                    <a:cubicBezTo>
                      <a:pt x="242824" y="700794"/>
                      <a:pt x="485648" y="700286"/>
                      <a:pt x="682752" y="676918"/>
                    </a:cubicBezTo>
                    <a:cubicBezTo>
                      <a:pt x="879856" y="653550"/>
                      <a:pt x="1028192" y="632214"/>
                      <a:pt x="1182624" y="561094"/>
                    </a:cubicBezTo>
                    <a:cubicBezTo>
                      <a:pt x="1337056" y="489974"/>
                      <a:pt x="1451864" y="336558"/>
                      <a:pt x="1609344" y="250198"/>
                    </a:cubicBezTo>
                    <a:cubicBezTo>
                      <a:pt x="1766824" y="163838"/>
                      <a:pt x="1967992" y="83574"/>
                      <a:pt x="2127504" y="42934"/>
                    </a:cubicBezTo>
                    <a:cubicBezTo>
                      <a:pt x="2287016" y="2294"/>
                      <a:pt x="2432304" y="13470"/>
                      <a:pt x="2566416" y="6358"/>
                    </a:cubicBezTo>
                    <a:cubicBezTo>
                      <a:pt x="2700528" y="-754"/>
                      <a:pt x="2816352" y="-246"/>
                      <a:pt x="2932176" y="262"/>
                    </a:cubicBezTo>
                  </a:path>
                </a:pathLst>
              </a:cu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Tree>
    <p:extLst>
      <p:ext uri="{BB962C8B-B14F-4D97-AF65-F5344CB8AC3E}">
        <p14:creationId xmlns:p14="http://schemas.microsoft.com/office/powerpoint/2010/main" val="418606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p:cNvGrpSpPr/>
          <p:nvPr/>
        </p:nvGrpSpPr>
        <p:grpSpPr>
          <a:xfrm>
            <a:off x="912071" y="2611856"/>
            <a:ext cx="7967452" cy="3425997"/>
            <a:chOff x="912071" y="2611856"/>
            <a:chExt cx="7967452" cy="3425997"/>
          </a:xfrm>
        </p:grpSpPr>
        <p:sp>
          <p:nvSpPr>
            <p:cNvPr id="34"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5"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6" name="직사각형 35">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175108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a:t>
              </a:r>
              <a:r>
                <a:rPr lang="en-US" altLang="ko-KR" dirty="0">
                  <a:solidFill>
                    <a:schemeClr val="bg1"/>
                  </a:solidFill>
                  <a:latin typeface="Samsung Sharp Sans Medium" pitchFamily="2" charset="0"/>
                  <a:cs typeface="Samsung Sharp Sans Medium" pitchFamily="2" charset="0"/>
                </a:rPr>
                <a:t>. From Multilayer Perceptron to Deep Learning</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940" y="5568492"/>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Mimics the neural connections of a biological brain.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can be several hidden layers. </a:t>
            </a:r>
          </a:p>
        </p:txBody>
      </p:sp>
      <p:sp>
        <p:nvSpPr>
          <p:cNvPr id="18" name="직사각형 1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Artificial Neural Network (ANN)</a:t>
            </a:r>
          </a:p>
        </p:txBody>
      </p:sp>
      <p:grpSp>
        <p:nvGrpSpPr>
          <p:cNvPr id="19" name="그룹 18">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artificial neural network (ANN)</a:t>
              </a:r>
            </a:p>
          </p:txBody>
        </p:sp>
      </p:grpSp>
      <p:sp>
        <p:nvSpPr>
          <p:cNvPr id="11" name="TextBox 111">
            <a:extLst>
              <a:ext uri="{FF2B5EF4-FFF2-40B4-BE49-F238E27FC236}">
                <a16:creationId xmlns="" xmlns:a16="http://schemas.microsoft.com/office/drawing/2014/main" id="{A4E7E1BE-56F1-4B10-B2E1-622DA2F39D3F}"/>
              </a:ext>
            </a:extLst>
          </p:cNvPr>
          <p:cNvSpPr txBox="1"/>
          <p:nvPr/>
        </p:nvSpPr>
        <p:spPr>
          <a:xfrm>
            <a:off x="2928791" y="2382841"/>
            <a:ext cx="1148088"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Input Layer</a:t>
            </a:r>
            <a:endParaRPr lang="ko-KR" altLang="en-US" sz="1400" dirty="0">
              <a:solidFill>
                <a:schemeClr val="tx1">
                  <a:lumMod val="85000"/>
                  <a:lumOff val="15000"/>
                </a:schemeClr>
              </a:solidFill>
              <a:latin typeface="SamsungOne 400" panose="020B0503030303020204" pitchFamily="34" charset="0"/>
              <a:cs typeface="Times New Roman" panose="02020603050405020304" pitchFamily="18" charset="0"/>
            </a:endParaRPr>
          </a:p>
        </p:txBody>
      </p:sp>
      <p:sp>
        <p:nvSpPr>
          <p:cNvPr id="15" name="TextBox 113">
            <a:extLst>
              <a:ext uri="{FF2B5EF4-FFF2-40B4-BE49-F238E27FC236}">
                <a16:creationId xmlns="" xmlns:a16="http://schemas.microsoft.com/office/drawing/2014/main" id="{A6922788-3E72-491B-8DAB-A53EB4D989EF}"/>
              </a:ext>
            </a:extLst>
          </p:cNvPr>
          <p:cNvSpPr txBox="1"/>
          <p:nvPr/>
        </p:nvSpPr>
        <p:spPr>
          <a:xfrm>
            <a:off x="4228327" y="2382841"/>
            <a:ext cx="1444876"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Hidden Layers</a:t>
            </a:r>
            <a:endParaRPr lang="ko-KR" altLang="en-US" sz="1400" dirty="0">
              <a:solidFill>
                <a:schemeClr val="tx1">
                  <a:lumMod val="85000"/>
                  <a:lumOff val="15000"/>
                </a:schemeClr>
              </a:solidFill>
              <a:latin typeface="SamsungOne 400" panose="020B0503030303020204" pitchFamily="34" charset="0"/>
              <a:cs typeface="Times New Roman" panose="02020603050405020304" pitchFamily="18" charset="0"/>
            </a:endParaRPr>
          </a:p>
        </p:txBody>
      </p:sp>
      <p:sp>
        <p:nvSpPr>
          <p:cNvPr id="16" name="TextBox 114">
            <a:extLst>
              <a:ext uri="{FF2B5EF4-FFF2-40B4-BE49-F238E27FC236}">
                <a16:creationId xmlns="" xmlns:a16="http://schemas.microsoft.com/office/drawing/2014/main" id="{08D91782-3290-4C6B-BEB6-F44177EB0F6B}"/>
              </a:ext>
            </a:extLst>
          </p:cNvPr>
          <p:cNvSpPr txBox="1"/>
          <p:nvPr/>
        </p:nvSpPr>
        <p:spPr>
          <a:xfrm>
            <a:off x="5737734" y="2382841"/>
            <a:ext cx="1310734"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Output Layer</a:t>
            </a:r>
            <a:endParaRPr lang="ko-KR" altLang="en-US" sz="1400" dirty="0">
              <a:solidFill>
                <a:schemeClr val="tx1">
                  <a:lumMod val="85000"/>
                  <a:lumOff val="15000"/>
                </a:schemeClr>
              </a:solidFill>
              <a:latin typeface="SamsungOne 400" panose="020B0503030303020204" pitchFamily="34" charset="0"/>
              <a:cs typeface="Times New Roman" panose="02020603050405020304" pitchFamily="18" charset="0"/>
            </a:endParaRPr>
          </a:p>
        </p:txBody>
      </p:sp>
      <p:grpSp>
        <p:nvGrpSpPr>
          <p:cNvPr id="17" name="Group 2">
            <a:extLst>
              <a:ext uri="{FF2B5EF4-FFF2-40B4-BE49-F238E27FC236}">
                <a16:creationId xmlns="" xmlns:a16="http://schemas.microsoft.com/office/drawing/2014/main" id="{73C014CD-5A24-4337-B3C8-49310D7AA9DB}"/>
              </a:ext>
            </a:extLst>
          </p:cNvPr>
          <p:cNvGrpSpPr/>
          <p:nvPr/>
        </p:nvGrpSpPr>
        <p:grpSpPr>
          <a:xfrm>
            <a:off x="2323700" y="2713528"/>
            <a:ext cx="5255425" cy="2587680"/>
            <a:chOff x="2323700" y="2851553"/>
            <a:chExt cx="5255425" cy="2587680"/>
          </a:xfrm>
        </p:grpSpPr>
        <mc:AlternateContent xmlns:mc="http://schemas.openxmlformats.org/markup-compatibility/2006" xmlns:a14="http://schemas.microsoft.com/office/drawing/2010/main">
          <mc:Choice Requires="a14">
            <p:sp>
              <p:nvSpPr>
                <p:cNvPr id="22" name="TextBox 93">
                  <a:extLst>
                    <a:ext uri="{FF2B5EF4-FFF2-40B4-BE49-F238E27FC236}">
                      <a16:creationId xmlns="" xmlns:a16="http://schemas.microsoft.com/office/drawing/2014/main" id="{DAFEBFB9-3433-46E3-9B43-D8D79A9D3AD5}"/>
                    </a:ext>
                  </a:extLst>
                </p:cNvPr>
                <p:cNvSpPr txBox="1"/>
                <p:nvPr/>
              </p:nvSpPr>
              <p:spPr>
                <a:xfrm>
                  <a:off x="2323700" y="3895191"/>
                  <a:ext cx="450682"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altLang="ko-KR" sz="2400" i="1">
                            <a:solidFill>
                              <a:srgbClr val="FF0000"/>
                            </a:solidFill>
                            <a:latin typeface="Cambria Math" panose="02040503050406030204" pitchFamily="18" charset="0"/>
                          </a:rPr>
                          <m:t>𝑋</m:t>
                        </m:r>
                      </m:oMath>
                    </m:oMathPara>
                  </a14:m>
                  <a:endParaRPr lang="ko-KR" altLang="en-US" sz="2400" dirty="0">
                    <a:solidFill>
                      <a:srgbClr val="FF0000"/>
                    </a:solidFill>
                    <a:latin typeface="SamsungOne 700" panose="020B0803030303020204" pitchFamily="34" charset="0"/>
                  </a:endParaRPr>
                </a:p>
              </p:txBody>
            </p:sp>
          </mc:Choice>
          <mc:Fallback xmlns="">
            <p:sp>
              <p:nvSpPr>
                <p:cNvPr id="22" name="TextBox 93">
                  <a:extLst>
                    <a:ext uri="{FF2B5EF4-FFF2-40B4-BE49-F238E27FC236}">
                      <a16:creationId xmlns:a14="http://schemas.microsoft.com/office/drawing/2010/main" xmlns="" xmlns:a16="http://schemas.microsoft.com/office/drawing/2014/main" xmlns:lc="http://schemas.openxmlformats.org/drawingml/2006/lockedCanvas" id="{DAFEBFB9-3433-46E3-9B43-D8D79A9D3AD5}"/>
                    </a:ext>
                  </a:extLst>
                </p:cNvPr>
                <p:cNvSpPr txBox="1">
                  <a:spLocks noRot="1" noChangeAspect="1" noMove="1" noResize="1" noEditPoints="1" noAdjustHandles="1" noChangeArrowheads="1" noChangeShapeType="1" noTextEdit="1"/>
                </p:cNvSpPr>
                <p:nvPr/>
              </p:nvSpPr>
              <p:spPr>
                <a:xfrm>
                  <a:off x="2323700" y="3895191"/>
                  <a:ext cx="450682" cy="461665"/>
                </a:xfrm>
                <a:prstGeom prst="rect">
                  <a:avLst/>
                </a:prstGeom>
                <a:blipFill rotWithShape="0">
                  <a:blip r:embed="rId3"/>
                  <a:stretch>
                    <a:fillRect/>
                  </a:stretch>
                </a:blipFill>
              </p:spPr>
              <p:txBody>
                <a:bodyPr/>
                <a:lstStyle/>
                <a:p>
                  <a:r>
                    <a:rPr lang="en-US">
                      <a:noFill/>
                    </a:rPr>
                    <a:t> </a:t>
                  </a:r>
                </a:p>
              </p:txBody>
            </p:sp>
          </mc:Fallback>
        </mc:AlternateContent>
        <p:sp>
          <p:nvSpPr>
            <p:cNvPr id="23" name="직사각형 22">
              <a:extLst>
                <a:ext uri="{FF2B5EF4-FFF2-40B4-BE49-F238E27FC236}">
                  <a16:creationId xmlns="" xmlns:a16="http://schemas.microsoft.com/office/drawing/2014/main" id="{A2F9F507-1541-4BE8-A255-C185344E15FD}"/>
                </a:ext>
              </a:extLst>
            </p:cNvPr>
            <p:cNvSpPr/>
            <p:nvPr/>
          </p:nvSpPr>
          <p:spPr>
            <a:xfrm>
              <a:off x="3007647" y="2851553"/>
              <a:ext cx="1001562" cy="2587680"/>
            </a:xfrm>
            <a:prstGeom prst="rect">
              <a:avLst/>
            </a:prstGeom>
            <a:solidFill>
              <a:srgbClr val="0070C0">
                <a:alpha val="5000"/>
              </a:srgbClr>
            </a:solid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4" name="직사각형 23">
              <a:extLst>
                <a:ext uri="{FF2B5EF4-FFF2-40B4-BE49-F238E27FC236}">
                  <a16:creationId xmlns="" xmlns:a16="http://schemas.microsoft.com/office/drawing/2014/main" id="{7ADC3B89-B70B-4297-8998-CF801FA67778}"/>
                </a:ext>
              </a:extLst>
            </p:cNvPr>
            <p:cNvSpPr/>
            <p:nvPr/>
          </p:nvSpPr>
          <p:spPr>
            <a:xfrm>
              <a:off x="4151888" y="2851553"/>
              <a:ext cx="1597754" cy="2587680"/>
            </a:xfrm>
            <a:prstGeom prst="rect">
              <a:avLst/>
            </a:prstGeom>
            <a:solidFill>
              <a:schemeClr val="bg1">
                <a:lumMod val="65000"/>
                <a:alpha val="5000"/>
              </a:schemeClr>
            </a:solidFill>
            <a:ln w="63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25" name="직사각형 24">
              <a:extLst>
                <a:ext uri="{FF2B5EF4-FFF2-40B4-BE49-F238E27FC236}">
                  <a16:creationId xmlns="" xmlns:a16="http://schemas.microsoft.com/office/drawing/2014/main" id="{5F2DF377-BE99-44EE-9307-2992D240C944}"/>
                </a:ext>
              </a:extLst>
            </p:cNvPr>
            <p:cNvSpPr/>
            <p:nvPr/>
          </p:nvSpPr>
          <p:spPr>
            <a:xfrm>
              <a:off x="5892321" y="2851553"/>
              <a:ext cx="1001563" cy="2587680"/>
            </a:xfrm>
            <a:prstGeom prst="rect">
              <a:avLst/>
            </a:prstGeom>
            <a:solidFill>
              <a:srgbClr val="FF0000">
                <a:alpha val="5000"/>
              </a:srgbClr>
            </a:solid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nvGrpSpPr>
            <p:cNvPr id="26" name="그룹 25">
              <a:extLst>
                <a:ext uri="{FF2B5EF4-FFF2-40B4-BE49-F238E27FC236}">
                  <a16:creationId xmlns="" xmlns:a16="http://schemas.microsoft.com/office/drawing/2014/main" id="{F76ABB42-790D-4861-A457-2E52F324ECB3}"/>
                </a:ext>
              </a:extLst>
            </p:cNvPr>
            <p:cNvGrpSpPr/>
            <p:nvPr/>
          </p:nvGrpSpPr>
          <p:grpSpPr>
            <a:xfrm>
              <a:off x="3307733" y="3063555"/>
              <a:ext cx="390205" cy="2159304"/>
              <a:chOff x="3907938" y="2178661"/>
              <a:chExt cx="360000" cy="1992152"/>
            </a:xfrm>
          </p:grpSpPr>
          <p:sp>
            <p:nvSpPr>
              <p:cNvPr id="78" name="타원 77">
                <a:extLst>
                  <a:ext uri="{FF2B5EF4-FFF2-40B4-BE49-F238E27FC236}">
                    <a16:creationId xmlns="" xmlns:a16="http://schemas.microsoft.com/office/drawing/2014/main" id="{2FB988B7-A932-4AA5-B37D-F83BB4BFDC23}"/>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79" name="타원 78">
                <a:extLst>
                  <a:ext uri="{FF2B5EF4-FFF2-40B4-BE49-F238E27FC236}">
                    <a16:creationId xmlns="" xmlns:a16="http://schemas.microsoft.com/office/drawing/2014/main" id="{942D4B09-CD03-437A-B001-759EB1CA7E48}"/>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0" name="타원 79">
                <a:extLst>
                  <a:ext uri="{FF2B5EF4-FFF2-40B4-BE49-F238E27FC236}">
                    <a16:creationId xmlns="" xmlns:a16="http://schemas.microsoft.com/office/drawing/2014/main" id="{F5BCEFBB-EF13-4C72-917C-AF9AC5081F7A}"/>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1" name="타원 80">
                <a:extLst>
                  <a:ext uri="{FF2B5EF4-FFF2-40B4-BE49-F238E27FC236}">
                    <a16:creationId xmlns="" xmlns:a16="http://schemas.microsoft.com/office/drawing/2014/main" id="{AF278D42-6300-4E43-A2E9-36186A6E1D8F}"/>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27" name="그룹 26">
              <a:extLst>
                <a:ext uri="{FF2B5EF4-FFF2-40B4-BE49-F238E27FC236}">
                  <a16:creationId xmlns="" xmlns:a16="http://schemas.microsoft.com/office/drawing/2014/main" id="{EE96C59E-1C24-40F8-BB9B-DD0B6C835000}"/>
                </a:ext>
              </a:extLst>
            </p:cNvPr>
            <p:cNvGrpSpPr/>
            <p:nvPr/>
          </p:nvGrpSpPr>
          <p:grpSpPr>
            <a:xfrm>
              <a:off x="4320482" y="3365892"/>
              <a:ext cx="390205" cy="1567060"/>
              <a:chOff x="3907938" y="4353690"/>
              <a:chExt cx="360000" cy="1445754"/>
            </a:xfrm>
          </p:grpSpPr>
          <p:sp>
            <p:nvSpPr>
              <p:cNvPr id="75" name="타원 74">
                <a:extLst>
                  <a:ext uri="{FF2B5EF4-FFF2-40B4-BE49-F238E27FC236}">
                    <a16:creationId xmlns="" xmlns:a16="http://schemas.microsoft.com/office/drawing/2014/main" id="{D54486F9-AA93-40B3-A54D-BD2A2AD57AF6}"/>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6" name="타원 75">
                <a:extLst>
                  <a:ext uri="{FF2B5EF4-FFF2-40B4-BE49-F238E27FC236}">
                    <a16:creationId xmlns="" xmlns:a16="http://schemas.microsoft.com/office/drawing/2014/main" id="{409CE961-4E6B-4C06-A33A-ED987EF08024}"/>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7" name="타원 76">
                <a:extLst>
                  <a:ext uri="{FF2B5EF4-FFF2-40B4-BE49-F238E27FC236}">
                    <a16:creationId xmlns="" xmlns:a16="http://schemas.microsoft.com/office/drawing/2014/main" id="{66530F1A-4E60-48E3-9369-12AD80686AF7}"/>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28" name="그룹 27">
              <a:extLst>
                <a:ext uri="{FF2B5EF4-FFF2-40B4-BE49-F238E27FC236}">
                  <a16:creationId xmlns="" xmlns:a16="http://schemas.microsoft.com/office/drawing/2014/main" id="{B133AF7B-5065-48B7-8715-FADA806BBE1A}"/>
                </a:ext>
              </a:extLst>
            </p:cNvPr>
            <p:cNvGrpSpPr/>
            <p:nvPr/>
          </p:nvGrpSpPr>
          <p:grpSpPr>
            <a:xfrm>
              <a:off x="5195051" y="3069769"/>
              <a:ext cx="390205" cy="2159304"/>
              <a:chOff x="3907938" y="2178661"/>
              <a:chExt cx="360000" cy="1992152"/>
            </a:xfrm>
            <a:solidFill>
              <a:srgbClr val="7030A0">
                <a:alpha val="30000"/>
              </a:srgbClr>
            </a:solidFill>
          </p:grpSpPr>
          <p:sp>
            <p:nvSpPr>
              <p:cNvPr id="71" name="타원 70">
                <a:extLst>
                  <a:ext uri="{FF2B5EF4-FFF2-40B4-BE49-F238E27FC236}">
                    <a16:creationId xmlns="" xmlns:a16="http://schemas.microsoft.com/office/drawing/2014/main" id="{FBD90B4E-358F-436B-9DFC-241E9B00A243}"/>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2" name="타원 71">
                <a:extLst>
                  <a:ext uri="{FF2B5EF4-FFF2-40B4-BE49-F238E27FC236}">
                    <a16:creationId xmlns="" xmlns:a16="http://schemas.microsoft.com/office/drawing/2014/main" id="{EEEE25E7-885C-4823-81BB-2DA57EDD3F4E}"/>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3" name="타원 72">
                <a:extLst>
                  <a:ext uri="{FF2B5EF4-FFF2-40B4-BE49-F238E27FC236}">
                    <a16:creationId xmlns="" xmlns:a16="http://schemas.microsoft.com/office/drawing/2014/main" id="{9E99D10A-7FF3-4BEB-8D42-E8E60B3FC312}"/>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4" name="타원 73">
                <a:extLst>
                  <a:ext uri="{FF2B5EF4-FFF2-40B4-BE49-F238E27FC236}">
                    <a16:creationId xmlns="" xmlns:a16="http://schemas.microsoft.com/office/drawing/2014/main" id="{E1CC40C5-4B1A-4597-B84E-5FF8D580C3B2}"/>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cxnSp>
          <p:nvCxnSpPr>
            <p:cNvPr id="29" name="직선 화살표 연결선 28">
              <a:extLst>
                <a:ext uri="{FF2B5EF4-FFF2-40B4-BE49-F238E27FC236}">
                  <a16:creationId xmlns="" xmlns:a16="http://schemas.microsoft.com/office/drawing/2014/main" id="{C058939E-DF71-4F56-83F5-00EFC57AFC2F}"/>
                </a:ext>
              </a:extLst>
            </p:cNvPr>
            <p:cNvCxnSpPr>
              <a:cxnSpLocks/>
              <a:stCxn id="78" idx="6"/>
              <a:endCxn id="77" idx="2"/>
            </p:cNvCxnSpPr>
            <p:nvPr/>
          </p:nvCxnSpPr>
          <p:spPr>
            <a:xfrm>
              <a:off x="3697938" y="3258656"/>
              <a:ext cx="622544" cy="30233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FDC2F848-BF47-43FF-AD0E-6C36FC6D0031}"/>
                </a:ext>
              </a:extLst>
            </p:cNvPr>
            <p:cNvCxnSpPr>
              <a:cxnSpLocks/>
              <a:stCxn id="78" idx="6"/>
              <a:endCxn id="75" idx="2"/>
            </p:cNvCxnSpPr>
            <p:nvPr/>
          </p:nvCxnSpPr>
          <p:spPr>
            <a:xfrm>
              <a:off x="3697938" y="3258656"/>
              <a:ext cx="622544" cy="89076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9DC4E264-E455-4F69-9BE8-730B2735DD25}"/>
                </a:ext>
              </a:extLst>
            </p:cNvPr>
            <p:cNvCxnSpPr>
              <a:cxnSpLocks/>
              <a:stCxn id="78" idx="6"/>
              <a:endCxn id="76" idx="2"/>
            </p:cNvCxnSpPr>
            <p:nvPr/>
          </p:nvCxnSpPr>
          <p:spPr>
            <a:xfrm>
              <a:off x="3697938" y="3258656"/>
              <a:ext cx="622544" cy="147918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8BBCBBE4-764F-49B2-9AD0-756E81A1B380}"/>
                </a:ext>
              </a:extLst>
            </p:cNvPr>
            <p:cNvCxnSpPr>
              <a:cxnSpLocks/>
              <a:stCxn id="79" idx="6"/>
              <a:endCxn id="77" idx="2"/>
            </p:cNvCxnSpPr>
            <p:nvPr/>
          </p:nvCxnSpPr>
          <p:spPr>
            <a:xfrm flipV="1">
              <a:off x="3697938" y="3560991"/>
              <a:ext cx="622544" cy="28990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78D15501-2FC3-4C49-8681-00A4F883CB64}"/>
                </a:ext>
              </a:extLst>
            </p:cNvPr>
            <p:cNvCxnSpPr>
              <a:cxnSpLocks/>
              <a:stCxn id="79" idx="6"/>
              <a:endCxn id="75" idx="2"/>
            </p:cNvCxnSpPr>
            <p:nvPr/>
          </p:nvCxnSpPr>
          <p:spPr>
            <a:xfrm>
              <a:off x="3697938" y="3850899"/>
              <a:ext cx="622544" cy="29851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1153FF1F-556A-4FE0-9564-69F17CE1F844}"/>
                </a:ext>
              </a:extLst>
            </p:cNvPr>
            <p:cNvCxnSpPr>
              <a:cxnSpLocks/>
              <a:stCxn id="79" idx="6"/>
              <a:endCxn id="76" idx="2"/>
            </p:cNvCxnSpPr>
            <p:nvPr/>
          </p:nvCxnSpPr>
          <p:spPr>
            <a:xfrm>
              <a:off x="3697938" y="3850899"/>
              <a:ext cx="622544" cy="886946"/>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FBD407C8-09F2-4BB9-A340-2EF7C18FF8B9}"/>
                </a:ext>
              </a:extLst>
            </p:cNvPr>
            <p:cNvCxnSpPr>
              <a:cxnSpLocks/>
              <a:stCxn id="80" idx="6"/>
              <a:endCxn id="77" idx="2"/>
            </p:cNvCxnSpPr>
            <p:nvPr/>
          </p:nvCxnSpPr>
          <p:spPr>
            <a:xfrm flipV="1">
              <a:off x="3697938" y="3560991"/>
              <a:ext cx="622544" cy="87833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E636D7D7-8F94-4904-B0C4-DB58424DF29D}"/>
                </a:ext>
              </a:extLst>
            </p:cNvPr>
            <p:cNvCxnSpPr>
              <a:cxnSpLocks/>
              <a:stCxn id="80" idx="6"/>
              <a:endCxn id="75" idx="2"/>
            </p:cNvCxnSpPr>
            <p:nvPr/>
          </p:nvCxnSpPr>
          <p:spPr>
            <a:xfrm flipV="1">
              <a:off x="3697938" y="4149418"/>
              <a:ext cx="622544" cy="28990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77997E2A-4D1C-45E7-9253-EF58D8E52C31}"/>
                </a:ext>
              </a:extLst>
            </p:cNvPr>
            <p:cNvCxnSpPr>
              <a:cxnSpLocks/>
              <a:stCxn id="80" idx="6"/>
              <a:endCxn id="76" idx="2"/>
            </p:cNvCxnSpPr>
            <p:nvPr/>
          </p:nvCxnSpPr>
          <p:spPr>
            <a:xfrm>
              <a:off x="3697938" y="4439326"/>
              <a:ext cx="622544" cy="29851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 xmlns:a16="http://schemas.microsoft.com/office/drawing/2014/main" id="{8879FEEE-BA69-4CEA-A632-DDCAD841FF70}"/>
                </a:ext>
              </a:extLst>
            </p:cNvPr>
            <p:cNvCxnSpPr>
              <a:cxnSpLocks/>
              <a:stCxn id="81" idx="6"/>
              <a:endCxn id="77" idx="2"/>
            </p:cNvCxnSpPr>
            <p:nvPr/>
          </p:nvCxnSpPr>
          <p:spPr>
            <a:xfrm flipV="1">
              <a:off x="3697938" y="3560991"/>
              <a:ext cx="622544" cy="146676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 xmlns:a16="http://schemas.microsoft.com/office/drawing/2014/main" id="{6D9A5BDE-F0A5-4BED-A003-A1D694CE3238}"/>
                </a:ext>
              </a:extLst>
            </p:cNvPr>
            <p:cNvCxnSpPr>
              <a:cxnSpLocks/>
              <a:stCxn id="81" idx="6"/>
              <a:endCxn id="75" idx="2"/>
            </p:cNvCxnSpPr>
            <p:nvPr/>
          </p:nvCxnSpPr>
          <p:spPr>
            <a:xfrm flipV="1">
              <a:off x="3697938" y="4149418"/>
              <a:ext cx="622544" cy="87833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65C439EE-D2DF-4B50-8C3D-51544C8503D0}"/>
                </a:ext>
              </a:extLst>
            </p:cNvPr>
            <p:cNvCxnSpPr>
              <a:cxnSpLocks/>
              <a:stCxn id="81" idx="6"/>
              <a:endCxn id="76" idx="2"/>
            </p:cNvCxnSpPr>
            <p:nvPr/>
          </p:nvCxnSpPr>
          <p:spPr>
            <a:xfrm flipV="1">
              <a:off x="3697938" y="4737845"/>
              <a:ext cx="622544" cy="28990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0A3F8C49-FFAC-4667-972F-882A4BF02545}"/>
                </a:ext>
              </a:extLst>
            </p:cNvPr>
            <p:cNvCxnSpPr>
              <a:cxnSpLocks/>
              <a:stCxn id="77" idx="6"/>
              <a:endCxn id="71" idx="2"/>
            </p:cNvCxnSpPr>
            <p:nvPr/>
          </p:nvCxnSpPr>
          <p:spPr>
            <a:xfrm flipV="1">
              <a:off x="4710687" y="3264870"/>
              <a:ext cx="484363" cy="296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63080BA5-1D3E-496D-A468-DC58C9059E0B}"/>
                </a:ext>
              </a:extLst>
            </p:cNvPr>
            <p:cNvCxnSpPr>
              <a:cxnSpLocks/>
              <a:stCxn id="77" idx="6"/>
              <a:endCxn id="72" idx="2"/>
            </p:cNvCxnSpPr>
            <p:nvPr/>
          </p:nvCxnSpPr>
          <p:spPr>
            <a:xfrm>
              <a:off x="4710687" y="3560991"/>
              <a:ext cx="484363" cy="296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463F591F-94C7-4F0F-8E25-C56B85FE0EAC}"/>
                </a:ext>
              </a:extLst>
            </p:cNvPr>
            <p:cNvCxnSpPr>
              <a:cxnSpLocks/>
              <a:stCxn id="77" idx="6"/>
              <a:endCxn id="73" idx="2"/>
            </p:cNvCxnSpPr>
            <p:nvPr/>
          </p:nvCxnSpPr>
          <p:spPr>
            <a:xfrm>
              <a:off x="4710687" y="3560991"/>
              <a:ext cx="484363" cy="88454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 xmlns:a16="http://schemas.microsoft.com/office/drawing/2014/main" id="{9CDF1B7D-D335-4E77-B86E-C6B1F6C37471}"/>
                </a:ext>
              </a:extLst>
            </p:cNvPr>
            <p:cNvCxnSpPr>
              <a:cxnSpLocks/>
              <a:stCxn id="77" idx="6"/>
              <a:endCxn id="74" idx="2"/>
            </p:cNvCxnSpPr>
            <p:nvPr/>
          </p:nvCxnSpPr>
          <p:spPr>
            <a:xfrm>
              <a:off x="4710687" y="3560991"/>
              <a:ext cx="484363" cy="147297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 xmlns:a16="http://schemas.microsoft.com/office/drawing/2014/main" id="{CF021EF2-9998-4911-861E-1762031F9555}"/>
                </a:ext>
              </a:extLst>
            </p:cNvPr>
            <p:cNvCxnSpPr>
              <a:cxnSpLocks/>
              <a:stCxn id="75" idx="6"/>
              <a:endCxn id="71" idx="2"/>
            </p:cNvCxnSpPr>
            <p:nvPr/>
          </p:nvCxnSpPr>
          <p:spPr>
            <a:xfrm flipV="1">
              <a:off x="4710687" y="3264870"/>
              <a:ext cx="484363" cy="88454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32EDBC0F-4774-4DFE-9496-250486225116}"/>
                </a:ext>
              </a:extLst>
            </p:cNvPr>
            <p:cNvCxnSpPr>
              <a:cxnSpLocks/>
              <a:stCxn id="75" idx="6"/>
              <a:endCxn id="72" idx="2"/>
            </p:cNvCxnSpPr>
            <p:nvPr/>
          </p:nvCxnSpPr>
          <p:spPr>
            <a:xfrm flipV="1">
              <a:off x="4710687" y="3857113"/>
              <a:ext cx="484363" cy="2923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0844051B-8004-43FB-B655-4E3FF8956924}"/>
                </a:ext>
              </a:extLst>
            </p:cNvPr>
            <p:cNvCxnSpPr>
              <a:cxnSpLocks/>
              <a:stCxn id="75" idx="6"/>
              <a:endCxn id="73" idx="2"/>
            </p:cNvCxnSpPr>
            <p:nvPr/>
          </p:nvCxnSpPr>
          <p:spPr>
            <a:xfrm>
              <a:off x="4710687" y="4149418"/>
              <a:ext cx="484363" cy="296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 xmlns:a16="http://schemas.microsoft.com/office/drawing/2014/main" id="{89C4151B-77A9-4536-9850-3454B708FCB2}"/>
                </a:ext>
              </a:extLst>
            </p:cNvPr>
            <p:cNvCxnSpPr>
              <a:cxnSpLocks/>
              <a:stCxn id="75" idx="6"/>
              <a:endCxn id="74" idx="2"/>
            </p:cNvCxnSpPr>
            <p:nvPr/>
          </p:nvCxnSpPr>
          <p:spPr>
            <a:xfrm>
              <a:off x="4710687" y="4149418"/>
              <a:ext cx="484363" cy="88454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499EE0F5-D9EA-43D9-8A79-B1AAD90BA4E4}"/>
                </a:ext>
              </a:extLst>
            </p:cNvPr>
            <p:cNvCxnSpPr>
              <a:cxnSpLocks/>
              <a:stCxn id="76" idx="6"/>
              <a:endCxn id="71" idx="2"/>
            </p:cNvCxnSpPr>
            <p:nvPr/>
          </p:nvCxnSpPr>
          <p:spPr>
            <a:xfrm flipV="1">
              <a:off x="4710687" y="3264870"/>
              <a:ext cx="484363" cy="147297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5CEA3B8F-6D74-4980-B376-6C47E9E90DE1}"/>
                </a:ext>
              </a:extLst>
            </p:cNvPr>
            <p:cNvCxnSpPr>
              <a:cxnSpLocks/>
              <a:stCxn id="76" idx="6"/>
              <a:endCxn id="72" idx="2"/>
            </p:cNvCxnSpPr>
            <p:nvPr/>
          </p:nvCxnSpPr>
          <p:spPr>
            <a:xfrm flipV="1">
              <a:off x="4710687" y="3857113"/>
              <a:ext cx="484363" cy="88073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038F3F42-EF42-4318-AACC-37FC356B6A45}"/>
                </a:ext>
              </a:extLst>
            </p:cNvPr>
            <p:cNvCxnSpPr>
              <a:cxnSpLocks/>
              <a:stCxn id="76" idx="6"/>
              <a:endCxn id="73" idx="2"/>
            </p:cNvCxnSpPr>
            <p:nvPr/>
          </p:nvCxnSpPr>
          <p:spPr>
            <a:xfrm flipV="1">
              <a:off x="4710687" y="4445540"/>
              <a:ext cx="484363" cy="2923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E90DC827-0421-4098-BFF4-57E100D71B0A}"/>
                </a:ext>
              </a:extLst>
            </p:cNvPr>
            <p:cNvCxnSpPr>
              <a:cxnSpLocks/>
              <a:stCxn id="76" idx="6"/>
              <a:endCxn id="74" idx="2"/>
            </p:cNvCxnSpPr>
            <p:nvPr/>
          </p:nvCxnSpPr>
          <p:spPr>
            <a:xfrm>
              <a:off x="4710687" y="4737845"/>
              <a:ext cx="484363" cy="296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3944A054-7A7E-4833-A121-2CCBEC094482}"/>
                </a:ext>
              </a:extLst>
            </p:cNvPr>
            <p:cNvCxnSpPr>
              <a:cxnSpLocks/>
              <a:stCxn id="71" idx="6"/>
              <a:endCxn id="69" idx="2"/>
            </p:cNvCxnSpPr>
            <p:nvPr/>
          </p:nvCxnSpPr>
          <p:spPr>
            <a:xfrm>
              <a:off x="5585256" y="3264870"/>
              <a:ext cx="622544" cy="58602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FA0E8079-4701-4C33-912A-99949EBA3BE5}"/>
                </a:ext>
              </a:extLst>
            </p:cNvPr>
            <p:cNvCxnSpPr>
              <a:cxnSpLocks/>
              <a:stCxn id="71" idx="6"/>
              <a:endCxn id="70" idx="2"/>
            </p:cNvCxnSpPr>
            <p:nvPr/>
          </p:nvCxnSpPr>
          <p:spPr>
            <a:xfrm>
              <a:off x="5585256" y="3264870"/>
              <a:ext cx="622544" cy="11744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 xmlns:a16="http://schemas.microsoft.com/office/drawing/2014/main" id="{DD1E9601-7EE1-46AD-A6B5-6E99B5D0CD13}"/>
                </a:ext>
              </a:extLst>
            </p:cNvPr>
            <p:cNvCxnSpPr>
              <a:cxnSpLocks/>
              <a:stCxn id="72" idx="6"/>
              <a:endCxn id="69" idx="2"/>
            </p:cNvCxnSpPr>
            <p:nvPr/>
          </p:nvCxnSpPr>
          <p:spPr>
            <a:xfrm flipV="1">
              <a:off x="5585256" y="3850899"/>
              <a:ext cx="622544" cy="621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489736E2-082A-418C-B99D-E244097764BE}"/>
                </a:ext>
              </a:extLst>
            </p:cNvPr>
            <p:cNvCxnSpPr>
              <a:cxnSpLocks/>
              <a:stCxn id="72" idx="6"/>
              <a:endCxn id="70" idx="2"/>
            </p:cNvCxnSpPr>
            <p:nvPr/>
          </p:nvCxnSpPr>
          <p:spPr>
            <a:xfrm>
              <a:off x="5585256" y="3857113"/>
              <a:ext cx="622544" cy="58221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A57B8C73-3720-4797-B150-800A1AF31EFC}"/>
                </a:ext>
              </a:extLst>
            </p:cNvPr>
            <p:cNvCxnSpPr>
              <a:cxnSpLocks/>
              <a:stCxn id="73" idx="6"/>
              <a:endCxn id="69" idx="2"/>
            </p:cNvCxnSpPr>
            <p:nvPr/>
          </p:nvCxnSpPr>
          <p:spPr>
            <a:xfrm flipV="1">
              <a:off x="5585256" y="3850899"/>
              <a:ext cx="622544" cy="59464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 xmlns:a16="http://schemas.microsoft.com/office/drawing/2014/main" id="{E0F47679-8C43-453B-A6A6-0AAA30B80731}"/>
                </a:ext>
              </a:extLst>
            </p:cNvPr>
            <p:cNvCxnSpPr>
              <a:cxnSpLocks/>
              <a:stCxn id="73" idx="6"/>
              <a:endCxn id="70" idx="2"/>
            </p:cNvCxnSpPr>
            <p:nvPr/>
          </p:nvCxnSpPr>
          <p:spPr>
            <a:xfrm flipV="1">
              <a:off x="5585256" y="4439326"/>
              <a:ext cx="622544" cy="621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 xmlns:a16="http://schemas.microsoft.com/office/drawing/2014/main" id="{48A3C417-9C4F-449C-AEF7-A9C338C19F22}"/>
                </a:ext>
              </a:extLst>
            </p:cNvPr>
            <p:cNvCxnSpPr>
              <a:cxnSpLocks/>
              <a:stCxn id="74" idx="6"/>
              <a:endCxn id="69" idx="2"/>
            </p:cNvCxnSpPr>
            <p:nvPr/>
          </p:nvCxnSpPr>
          <p:spPr>
            <a:xfrm flipV="1">
              <a:off x="5585256" y="3850899"/>
              <a:ext cx="622544" cy="118306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2EC253E0-3003-411F-A1B9-672148683D48}"/>
                </a:ext>
              </a:extLst>
            </p:cNvPr>
            <p:cNvCxnSpPr>
              <a:cxnSpLocks/>
              <a:stCxn id="74" idx="6"/>
              <a:endCxn id="70" idx="2"/>
            </p:cNvCxnSpPr>
            <p:nvPr/>
          </p:nvCxnSpPr>
          <p:spPr>
            <a:xfrm flipV="1">
              <a:off x="5585256" y="4439326"/>
              <a:ext cx="622544" cy="59464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95">
                  <a:extLst>
                    <a:ext uri="{FF2B5EF4-FFF2-40B4-BE49-F238E27FC236}">
                      <a16:creationId xmlns="" xmlns:a16="http://schemas.microsoft.com/office/drawing/2014/main" id="{A84A842C-D540-4909-A83F-C54FD1BE11B1}"/>
                    </a:ext>
                  </a:extLst>
                </p:cNvPr>
                <p:cNvSpPr txBox="1"/>
                <p:nvPr/>
              </p:nvSpPr>
              <p:spPr>
                <a:xfrm>
                  <a:off x="7128443" y="3895191"/>
                  <a:ext cx="450682"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altLang="ko-KR" sz="2400" i="1">
                            <a:solidFill>
                              <a:srgbClr val="FF0000"/>
                            </a:solidFill>
                            <a:latin typeface="Cambria Math" panose="02040503050406030204" pitchFamily="18" charset="0"/>
                          </a:rPr>
                          <m:t>𝑌</m:t>
                        </m:r>
                      </m:oMath>
                    </m:oMathPara>
                  </a14:m>
                  <a:endParaRPr lang="ko-KR" altLang="en-US" sz="2400" dirty="0">
                    <a:solidFill>
                      <a:srgbClr val="FF0000"/>
                    </a:solidFill>
                    <a:latin typeface="SamsungOne 700" panose="020B0803030303020204" pitchFamily="34" charset="0"/>
                  </a:endParaRPr>
                </a:p>
              </p:txBody>
            </p:sp>
          </mc:Choice>
          <mc:Fallback xmlns="">
            <p:sp>
              <p:nvSpPr>
                <p:cNvPr id="61" name="TextBox 95">
                  <a:extLst>
                    <a:ext uri="{FF2B5EF4-FFF2-40B4-BE49-F238E27FC236}">
                      <a16:creationId xmlns:a14="http://schemas.microsoft.com/office/drawing/2010/main" xmlns="" xmlns:a16="http://schemas.microsoft.com/office/drawing/2014/main" xmlns:lc="http://schemas.openxmlformats.org/drawingml/2006/lockedCanvas" id="{A84A842C-D540-4909-A83F-C54FD1BE11B1}"/>
                    </a:ext>
                  </a:extLst>
                </p:cNvPr>
                <p:cNvSpPr txBox="1">
                  <a:spLocks noRot="1" noChangeAspect="1" noMove="1" noResize="1" noEditPoints="1" noAdjustHandles="1" noChangeArrowheads="1" noChangeShapeType="1" noTextEdit="1"/>
                </p:cNvSpPr>
                <p:nvPr/>
              </p:nvSpPr>
              <p:spPr>
                <a:xfrm>
                  <a:off x="7128443" y="3895191"/>
                  <a:ext cx="450682" cy="461665"/>
                </a:xfrm>
                <a:prstGeom prst="rect">
                  <a:avLst/>
                </a:prstGeom>
                <a:blipFill rotWithShape="0">
                  <a:blip r:embed="rId4"/>
                  <a:stretch>
                    <a:fillRect/>
                  </a:stretch>
                </a:blipFill>
              </p:spPr>
              <p:txBody>
                <a:bodyPr/>
                <a:lstStyle/>
                <a:p>
                  <a:r>
                    <a:rPr lang="en-US">
                      <a:noFill/>
                    </a:rPr>
                    <a:t> </a:t>
                  </a:r>
                </a:p>
              </p:txBody>
            </p:sp>
          </mc:Fallback>
        </mc:AlternateContent>
        <p:cxnSp>
          <p:nvCxnSpPr>
            <p:cNvPr id="62" name="직선 화살표 연결선 61">
              <a:extLst>
                <a:ext uri="{FF2B5EF4-FFF2-40B4-BE49-F238E27FC236}">
                  <a16:creationId xmlns="" xmlns:a16="http://schemas.microsoft.com/office/drawing/2014/main" id="{9D5EE6B6-B7CD-4E97-8D8F-7714781DDA07}"/>
                </a:ext>
              </a:extLst>
            </p:cNvPr>
            <p:cNvCxnSpPr>
              <a:cxnSpLocks/>
            </p:cNvCxnSpPr>
            <p:nvPr/>
          </p:nvCxnSpPr>
          <p:spPr>
            <a:xfrm>
              <a:off x="6593797" y="3850898"/>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BEE45C85-90FF-4521-BCD8-47B37CBFEB32}"/>
                </a:ext>
              </a:extLst>
            </p:cNvPr>
            <p:cNvCxnSpPr>
              <a:cxnSpLocks/>
            </p:cNvCxnSpPr>
            <p:nvPr/>
          </p:nvCxnSpPr>
          <p:spPr>
            <a:xfrm>
              <a:off x="6591612" y="4445539"/>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 xmlns:a16="http://schemas.microsoft.com/office/drawing/2014/main" id="{8366E565-2B5B-44F1-9BDC-3BDADB648EDA}"/>
                </a:ext>
              </a:extLst>
            </p:cNvPr>
            <p:cNvCxnSpPr>
              <a:cxnSpLocks/>
            </p:cNvCxnSpPr>
            <p:nvPr/>
          </p:nvCxnSpPr>
          <p:spPr>
            <a:xfrm>
              <a:off x="2732080" y="3263671"/>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 xmlns:a16="http://schemas.microsoft.com/office/drawing/2014/main" id="{5B3923AC-E94A-48E4-8010-D167DC23326D}"/>
                </a:ext>
              </a:extLst>
            </p:cNvPr>
            <p:cNvCxnSpPr>
              <a:cxnSpLocks/>
            </p:cNvCxnSpPr>
            <p:nvPr/>
          </p:nvCxnSpPr>
          <p:spPr>
            <a:xfrm>
              <a:off x="2735679" y="3858035"/>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 xmlns:a16="http://schemas.microsoft.com/office/drawing/2014/main" id="{99A2AE3E-93E8-4D5F-AD65-6FF757BB9D61}"/>
                </a:ext>
              </a:extLst>
            </p:cNvPr>
            <p:cNvCxnSpPr>
              <a:cxnSpLocks/>
            </p:cNvCxnSpPr>
            <p:nvPr/>
          </p:nvCxnSpPr>
          <p:spPr>
            <a:xfrm>
              <a:off x="2729856" y="4435785"/>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 xmlns:a16="http://schemas.microsoft.com/office/drawing/2014/main" id="{77B36887-86C7-43A4-AB5B-8693AC61D628}"/>
                </a:ext>
              </a:extLst>
            </p:cNvPr>
            <p:cNvCxnSpPr>
              <a:cxnSpLocks/>
            </p:cNvCxnSpPr>
            <p:nvPr/>
          </p:nvCxnSpPr>
          <p:spPr>
            <a:xfrm>
              <a:off x="2738553" y="5026553"/>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8" name="그룹 67">
              <a:extLst>
                <a:ext uri="{FF2B5EF4-FFF2-40B4-BE49-F238E27FC236}">
                  <a16:creationId xmlns="" xmlns:a16="http://schemas.microsoft.com/office/drawing/2014/main" id="{795DDDC2-8125-456B-BA43-AD358AE7D6A7}"/>
                </a:ext>
              </a:extLst>
            </p:cNvPr>
            <p:cNvGrpSpPr/>
            <p:nvPr/>
          </p:nvGrpSpPr>
          <p:grpSpPr>
            <a:xfrm>
              <a:off x="6207800" y="3655792"/>
              <a:ext cx="390205" cy="978631"/>
              <a:chOff x="6488396" y="2883195"/>
              <a:chExt cx="360000" cy="902877"/>
            </a:xfrm>
            <a:solidFill>
              <a:srgbClr val="FF0000">
                <a:alpha val="30000"/>
              </a:srgbClr>
            </a:solidFill>
          </p:grpSpPr>
          <p:sp>
            <p:nvSpPr>
              <p:cNvPr id="69" name="타원 68">
                <a:extLst>
                  <a:ext uri="{FF2B5EF4-FFF2-40B4-BE49-F238E27FC236}">
                    <a16:creationId xmlns="" xmlns:a16="http://schemas.microsoft.com/office/drawing/2014/main" id="{709D6813-FB26-405E-9993-DEDA157D7C00}"/>
                  </a:ext>
                </a:extLst>
              </p:cNvPr>
              <p:cNvSpPr/>
              <p:nvPr/>
            </p:nvSpPr>
            <p:spPr>
              <a:xfrm>
                <a:off x="6488396" y="2883195"/>
                <a:ext cx="360000" cy="36000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0" name="타원 69">
                <a:extLst>
                  <a:ext uri="{FF2B5EF4-FFF2-40B4-BE49-F238E27FC236}">
                    <a16:creationId xmlns="" xmlns:a16="http://schemas.microsoft.com/office/drawing/2014/main" id="{34D921F1-5073-4DCD-82E4-BC8818672732}"/>
                  </a:ext>
                </a:extLst>
              </p:cNvPr>
              <p:cNvSpPr/>
              <p:nvPr/>
            </p:nvSpPr>
            <p:spPr>
              <a:xfrm>
                <a:off x="6488396" y="3426072"/>
                <a:ext cx="360000" cy="36000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spTree>
    <p:extLst>
      <p:ext uri="{BB962C8B-B14F-4D97-AF65-F5344CB8AC3E}">
        <p14:creationId xmlns:p14="http://schemas.microsoft.com/office/powerpoint/2010/main" val="236799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Artificial Neural Network (ANN)?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104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a logistic regression (even for the multi-class variant), the decision boundaries are linear.</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 xmlns:a16="http://schemas.microsoft.com/office/drawing/2014/main" id="{5A207C34-248B-467D-BCB8-6880F9B06E6D}"/>
              </a:ext>
            </a:extLst>
          </p:cNvPr>
          <p:cNvGrpSpPr/>
          <p:nvPr/>
        </p:nvGrpSpPr>
        <p:grpSpPr>
          <a:xfrm>
            <a:off x="2018288" y="2276872"/>
            <a:ext cx="1260000" cy="1260000"/>
            <a:chOff x="2063932" y="2223725"/>
            <a:chExt cx="1260000" cy="1260000"/>
          </a:xfrm>
        </p:grpSpPr>
        <p:grpSp>
          <p:nvGrpSpPr>
            <p:cNvPr id="85" name="그룹 84">
              <a:extLst>
                <a:ext uri="{FF2B5EF4-FFF2-40B4-BE49-F238E27FC236}">
                  <a16:creationId xmlns="" xmlns:a16="http://schemas.microsoft.com/office/drawing/2014/main" id="{9391FE6F-5CAC-4B94-96BE-7755BCA1851C}"/>
                </a:ext>
              </a:extLst>
            </p:cNvPr>
            <p:cNvGrpSpPr/>
            <p:nvPr/>
          </p:nvGrpSpPr>
          <p:grpSpPr>
            <a:xfrm>
              <a:off x="2063932" y="2223725"/>
              <a:ext cx="1260000" cy="1260000"/>
              <a:chOff x="2063932" y="2223725"/>
              <a:chExt cx="1260000" cy="1260000"/>
            </a:xfrm>
          </p:grpSpPr>
          <p:cxnSp>
            <p:nvCxnSpPr>
              <p:cNvPr id="103" name="직선 화살표 연결선 102">
                <a:extLst>
                  <a:ext uri="{FF2B5EF4-FFF2-40B4-BE49-F238E27FC236}">
                    <a16:creationId xmlns="" xmlns:a16="http://schemas.microsoft.com/office/drawing/2014/main" id="{0A679435-62F0-48C8-88F0-94DACBC1C15C}"/>
                  </a:ext>
                </a:extLst>
              </p:cNvPr>
              <p:cNvCxnSpPr/>
              <p:nvPr/>
            </p:nvCxnSpPr>
            <p:spPr>
              <a:xfrm flipV="1">
                <a:off x="2190206" y="2223725"/>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 xmlns:a16="http://schemas.microsoft.com/office/drawing/2014/main" id="{C64F786A-6A6B-46FA-820B-D99E791BFA41}"/>
                  </a:ext>
                </a:extLst>
              </p:cNvPr>
              <p:cNvCxnSpPr>
                <a:cxnSpLocks/>
              </p:cNvCxnSpPr>
              <p:nvPr/>
            </p:nvCxnSpPr>
            <p:spPr>
              <a:xfrm rot="5400000" flipV="1">
                <a:off x="2693932" y="2698343"/>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6" name="타원 85">
              <a:extLst>
                <a:ext uri="{FF2B5EF4-FFF2-40B4-BE49-F238E27FC236}">
                  <a16:creationId xmlns="" xmlns:a16="http://schemas.microsoft.com/office/drawing/2014/main" id="{C7688C42-6AAE-40EC-8873-63C00B9947D3}"/>
                </a:ext>
              </a:extLst>
            </p:cNvPr>
            <p:cNvSpPr/>
            <p:nvPr/>
          </p:nvSpPr>
          <p:spPr>
            <a:xfrm>
              <a:off x="2351584" y="2983890"/>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7" name="타원 86">
              <a:extLst>
                <a:ext uri="{FF2B5EF4-FFF2-40B4-BE49-F238E27FC236}">
                  <a16:creationId xmlns="" xmlns:a16="http://schemas.microsoft.com/office/drawing/2014/main" id="{28500FCB-B967-4382-A9BA-CE6FBB90A083}"/>
                </a:ext>
              </a:extLst>
            </p:cNvPr>
            <p:cNvSpPr/>
            <p:nvPr/>
          </p:nvSpPr>
          <p:spPr>
            <a:xfrm>
              <a:off x="2446348" y="2838797"/>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8" name="타원 87">
              <a:extLst>
                <a:ext uri="{FF2B5EF4-FFF2-40B4-BE49-F238E27FC236}">
                  <a16:creationId xmlns="" xmlns:a16="http://schemas.microsoft.com/office/drawing/2014/main" id="{C86D60A7-C6F6-4744-94C5-F35036B7B0A0}"/>
                </a:ext>
              </a:extLst>
            </p:cNvPr>
            <p:cNvSpPr/>
            <p:nvPr/>
          </p:nvSpPr>
          <p:spPr>
            <a:xfrm>
              <a:off x="2548961" y="3027197"/>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9" name="타원 88">
              <a:extLst>
                <a:ext uri="{FF2B5EF4-FFF2-40B4-BE49-F238E27FC236}">
                  <a16:creationId xmlns="" xmlns:a16="http://schemas.microsoft.com/office/drawing/2014/main" id="{CEAD34D8-0E84-41F4-A2CC-938950206B30}"/>
                </a:ext>
              </a:extLst>
            </p:cNvPr>
            <p:cNvSpPr/>
            <p:nvPr/>
          </p:nvSpPr>
          <p:spPr>
            <a:xfrm>
              <a:off x="2787012" y="2947890"/>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0" name="타원 89">
              <a:extLst>
                <a:ext uri="{FF2B5EF4-FFF2-40B4-BE49-F238E27FC236}">
                  <a16:creationId xmlns="" xmlns:a16="http://schemas.microsoft.com/office/drawing/2014/main" id="{7F4C3E00-B4BE-457D-A492-55C06EC188A2}"/>
                </a:ext>
              </a:extLst>
            </p:cNvPr>
            <p:cNvSpPr/>
            <p:nvPr/>
          </p:nvSpPr>
          <p:spPr>
            <a:xfrm>
              <a:off x="2751012" y="3220335"/>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1" name="타원 90">
              <a:extLst>
                <a:ext uri="{FF2B5EF4-FFF2-40B4-BE49-F238E27FC236}">
                  <a16:creationId xmlns="" xmlns:a16="http://schemas.microsoft.com/office/drawing/2014/main" id="{33FEA41A-0B0C-4EC0-A0AE-AD4998DA6FEA}"/>
                </a:ext>
              </a:extLst>
            </p:cNvPr>
            <p:cNvSpPr/>
            <p:nvPr/>
          </p:nvSpPr>
          <p:spPr>
            <a:xfrm>
              <a:off x="2685069" y="2797158"/>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2" name="타원 91">
              <a:extLst>
                <a:ext uri="{FF2B5EF4-FFF2-40B4-BE49-F238E27FC236}">
                  <a16:creationId xmlns="" xmlns:a16="http://schemas.microsoft.com/office/drawing/2014/main" id="{59C6AD52-9145-4AAB-8201-F16010A35C97}"/>
                </a:ext>
              </a:extLst>
            </p:cNvPr>
            <p:cNvSpPr/>
            <p:nvPr/>
          </p:nvSpPr>
          <p:spPr>
            <a:xfrm>
              <a:off x="2398609" y="2648571"/>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3" name="타원 92">
              <a:extLst>
                <a:ext uri="{FF2B5EF4-FFF2-40B4-BE49-F238E27FC236}">
                  <a16:creationId xmlns="" xmlns:a16="http://schemas.microsoft.com/office/drawing/2014/main" id="{48F2968F-AEB5-49B4-9755-8D6657C0AD1B}"/>
                </a:ext>
              </a:extLst>
            </p:cNvPr>
            <p:cNvSpPr/>
            <p:nvPr/>
          </p:nvSpPr>
          <p:spPr>
            <a:xfrm>
              <a:off x="2904578" y="3169812"/>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cxnSp>
          <p:nvCxnSpPr>
            <p:cNvPr id="94" name="직선 연결선 93">
              <a:extLst>
                <a:ext uri="{FF2B5EF4-FFF2-40B4-BE49-F238E27FC236}">
                  <a16:creationId xmlns="" xmlns:a16="http://schemas.microsoft.com/office/drawing/2014/main" id="{DCEBCBD8-9B07-42FC-AAF7-BB281919D2E3}"/>
                </a:ext>
              </a:extLst>
            </p:cNvPr>
            <p:cNvCxnSpPr>
              <a:cxnSpLocks/>
            </p:cNvCxnSpPr>
            <p:nvPr/>
          </p:nvCxnSpPr>
          <p:spPr>
            <a:xfrm>
              <a:off x="2390431" y="2360896"/>
              <a:ext cx="888587" cy="841435"/>
            </a:xfrm>
            <a:prstGeom prst="line">
              <a:avLst/>
            </a:prstGeom>
            <a:ln w="12700">
              <a:solidFill>
                <a:srgbClr val="00B050">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95" name="이등변 삼각형 94">
              <a:extLst>
                <a:ext uri="{FF2B5EF4-FFF2-40B4-BE49-F238E27FC236}">
                  <a16:creationId xmlns="" xmlns:a16="http://schemas.microsoft.com/office/drawing/2014/main" id="{4B0FB65F-3A30-4C46-9AB0-27D263E34408}"/>
                </a:ext>
              </a:extLst>
            </p:cNvPr>
            <p:cNvSpPr/>
            <p:nvPr/>
          </p:nvSpPr>
          <p:spPr>
            <a:xfrm>
              <a:off x="2693932" y="241285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6" name="이등변 삼각형 95">
              <a:extLst>
                <a:ext uri="{FF2B5EF4-FFF2-40B4-BE49-F238E27FC236}">
                  <a16:creationId xmlns="" xmlns:a16="http://schemas.microsoft.com/office/drawing/2014/main" id="{C7C91BBA-7769-41CA-945A-FDF1E1BB2E52}"/>
                </a:ext>
              </a:extLst>
            </p:cNvPr>
            <p:cNvSpPr/>
            <p:nvPr/>
          </p:nvSpPr>
          <p:spPr>
            <a:xfrm>
              <a:off x="2829184" y="237685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7" name="이등변 삼각형 96">
              <a:extLst>
                <a:ext uri="{FF2B5EF4-FFF2-40B4-BE49-F238E27FC236}">
                  <a16:creationId xmlns="" xmlns:a16="http://schemas.microsoft.com/office/drawing/2014/main" id="{A7A9CB6A-E5EC-4552-A3F8-7EFA300D4FF5}"/>
                </a:ext>
              </a:extLst>
            </p:cNvPr>
            <p:cNvSpPr/>
            <p:nvPr/>
          </p:nvSpPr>
          <p:spPr>
            <a:xfrm>
              <a:off x="2868681" y="261074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8" name="이등변 삼각형 97">
              <a:extLst>
                <a:ext uri="{FF2B5EF4-FFF2-40B4-BE49-F238E27FC236}">
                  <a16:creationId xmlns="" xmlns:a16="http://schemas.microsoft.com/office/drawing/2014/main" id="{390080F8-BFAE-4064-AA1B-886052BE4E4A}"/>
                </a:ext>
              </a:extLst>
            </p:cNvPr>
            <p:cNvSpPr/>
            <p:nvPr/>
          </p:nvSpPr>
          <p:spPr>
            <a:xfrm>
              <a:off x="3092081" y="2553554"/>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9" name="이등변 삼각형 98">
              <a:extLst>
                <a:ext uri="{FF2B5EF4-FFF2-40B4-BE49-F238E27FC236}">
                  <a16:creationId xmlns="" xmlns:a16="http://schemas.microsoft.com/office/drawing/2014/main" id="{EC642A28-60B9-440C-90C2-6A52FD55AFDA}"/>
                </a:ext>
              </a:extLst>
            </p:cNvPr>
            <p:cNvSpPr/>
            <p:nvPr/>
          </p:nvSpPr>
          <p:spPr>
            <a:xfrm>
              <a:off x="3128081" y="289800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0" name="이등변 삼각형 99">
              <a:extLst>
                <a:ext uri="{FF2B5EF4-FFF2-40B4-BE49-F238E27FC236}">
                  <a16:creationId xmlns="" xmlns:a16="http://schemas.microsoft.com/office/drawing/2014/main" id="{AD15003A-BE5A-4CFC-9E8E-2CE15023BEDE}"/>
                </a:ext>
              </a:extLst>
            </p:cNvPr>
            <p:cNvSpPr/>
            <p:nvPr/>
          </p:nvSpPr>
          <p:spPr>
            <a:xfrm>
              <a:off x="3243018" y="234085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1" name="이등변 삼각형 100">
              <a:extLst>
                <a:ext uri="{FF2B5EF4-FFF2-40B4-BE49-F238E27FC236}">
                  <a16:creationId xmlns="" xmlns:a16="http://schemas.microsoft.com/office/drawing/2014/main" id="{3F431D1C-9765-4EC9-A6A6-15E0A3EFCCE6}"/>
                </a:ext>
              </a:extLst>
            </p:cNvPr>
            <p:cNvSpPr/>
            <p:nvPr/>
          </p:nvSpPr>
          <p:spPr>
            <a:xfrm>
              <a:off x="2621932" y="2288671"/>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2" name="이등변 삼각형 101">
              <a:extLst>
                <a:ext uri="{FF2B5EF4-FFF2-40B4-BE49-F238E27FC236}">
                  <a16:creationId xmlns="" xmlns:a16="http://schemas.microsoft.com/office/drawing/2014/main" id="{34935374-619B-44D1-9D3C-66C29D4E7EE4}"/>
                </a:ext>
              </a:extLst>
            </p:cNvPr>
            <p:cNvSpPr/>
            <p:nvPr/>
          </p:nvSpPr>
          <p:spPr>
            <a:xfrm>
              <a:off x="3020081" y="2717991"/>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1" name="그룹 10">
            <a:extLst>
              <a:ext uri="{FF2B5EF4-FFF2-40B4-BE49-F238E27FC236}">
                <a16:creationId xmlns="" xmlns:a16="http://schemas.microsoft.com/office/drawing/2014/main" id="{E6DB04DB-F7EB-4CC9-BF32-AA5FE207F0E2}"/>
              </a:ext>
            </a:extLst>
          </p:cNvPr>
          <p:cNvGrpSpPr/>
          <p:nvPr/>
        </p:nvGrpSpPr>
        <p:grpSpPr>
          <a:xfrm>
            <a:off x="6590936" y="2276872"/>
            <a:ext cx="1260000" cy="1260000"/>
            <a:chOff x="7932344" y="2340076"/>
            <a:chExt cx="1260000" cy="1260000"/>
          </a:xfrm>
        </p:grpSpPr>
        <p:grpSp>
          <p:nvGrpSpPr>
            <p:cNvPr id="65" name="그룹 64">
              <a:extLst>
                <a:ext uri="{FF2B5EF4-FFF2-40B4-BE49-F238E27FC236}">
                  <a16:creationId xmlns="" xmlns:a16="http://schemas.microsoft.com/office/drawing/2014/main" id="{5D21583E-64C9-4621-ACA3-0953F599D82F}"/>
                </a:ext>
              </a:extLst>
            </p:cNvPr>
            <p:cNvGrpSpPr/>
            <p:nvPr/>
          </p:nvGrpSpPr>
          <p:grpSpPr>
            <a:xfrm>
              <a:off x="7932344" y="2340076"/>
              <a:ext cx="1260000" cy="1260000"/>
              <a:chOff x="2063932" y="2223725"/>
              <a:chExt cx="1260000" cy="1260000"/>
            </a:xfrm>
          </p:grpSpPr>
          <p:cxnSp>
            <p:nvCxnSpPr>
              <p:cNvPr id="83" name="직선 화살표 연결선 82">
                <a:extLst>
                  <a:ext uri="{FF2B5EF4-FFF2-40B4-BE49-F238E27FC236}">
                    <a16:creationId xmlns="" xmlns:a16="http://schemas.microsoft.com/office/drawing/2014/main" id="{86EEFAA9-4E6C-4732-B629-027014B2512F}"/>
                  </a:ext>
                </a:extLst>
              </p:cNvPr>
              <p:cNvCxnSpPr/>
              <p:nvPr/>
            </p:nvCxnSpPr>
            <p:spPr>
              <a:xfrm flipV="1">
                <a:off x="2190206" y="2223725"/>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 xmlns:a16="http://schemas.microsoft.com/office/drawing/2014/main" id="{15F4CECB-40F7-4F85-9594-8D48A36323B5}"/>
                  </a:ext>
                </a:extLst>
              </p:cNvPr>
              <p:cNvCxnSpPr>
                <a:cxnSpLocks/>
              </p:cNvCxnSpPr>
              <p:nvPr/>
            </p:nvCxnSpPr>
            <p:spPr>
              <a:xfrm rot="5400000" flipV="1">
                <a:off x="2693932" y="2698343"/>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6" name="직선 연결선 65">
              <a:extLst>
                <a:ext uri="{FF2B5EF4-FFF2-40B4-BE49-F238E27FC236}">
                  <a16:creationId xmlns="" xmlns:a16="http://schemas.microsoft.com/office/drawing/2014/main" id="{2168AD66-FDA1-48BB-A4F6-26CC7B27C415}"/>
                </a:ext>
              </a:extLst>
            </p:cNvPr>
            <p:cNvCxnSpPr>
              <a:cxnSpLocks/>
            </p:cNvCxnSpPr>
            <p:nvPr/>
          </p:nvCxnSpPr>
          <p:spPr>
            <a:xfrm flipH="1">
              <a:off x="8671248" y="2477022"/>
              <a:ext cx="173741" cy="859664"/>
            </a:xfrm>
            <a:prstGeom prst="line">
              <a:avLst/>
            </a:prstGeom>
            <a:ln w="12700">
              <a:solidFill>
                <a:srgbClr val="00B050">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67" name="이등변 삼각형 66">
              <a:extLst>
                <a:ext uri="{FF2B5EF4-FFF2-40B4-BE49-F238E27FC236}">
                  <a16:creationId xmlns="" xmlns:a16="http://schemas.microsoft.com/office/drawing/2014/main" id="{9BA96C24-B962-4057-BAF0-DFECD33364BE}"/>
                </a:ext>
              </a:extLst>
            </p:cNvPr>
            <p:cNvSpPr/>
            <p:nvPr/>
          </p:nvSpPr>
          <p:spPr>
            <a:xfrm>
              <a:off x="8165859" y="2963608"/>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8" name="이등변 삼각형 67">
              <a:extLst>
                <a:ext uri="{FF2B5EF4-FFF2-40B4-BE49-F238E27FC236}">
                  <a16:creationId xmlns="" xmlns:a16="http://schemas.microsoft.com/office/drawing/2014/main" id="{7F6FFD8F-909B-4AF7-84D0-51273DB95341}"/>
                </a:ext>
              </a:extLst>
            </p:cNvPr>
            <p:cNvSpPr/>
            <p:nvPr/>
          </p:nvSpPr>
          <p:spPr>
            <a:xfrm>
              <a:off x="8301111" y="2927608"/>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9" name="이등변 삼각형 68">
              <a:extLst>
                <a:ext uri="{FF2B5EF4-FFF2-40B4-BE49-F238E27FC236}">
                  <a16:creationId xmlns="" xmlns:a16="http://schemas.microsoft.com/office/drawing/2014/main" id="{4B0CCCF9-D14E-483C-8D4B-713880E32D60}"/>
                </a:ext>
              </a:extLst>
            </p:cNvPr>
            <p:cNvSpPr/>
            <p:nvPr/>
          </p:nvSpPr>
          <p:spPr>
            <a:xfrm>
              <a:off x="8340608" y="3161494"/>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0" name="이등변 삼각형 69">
              <a:extLst>
                <a:ext uri="{FF2B5EF4-FFF2-40B4-BE49-F238E27FC236}">
                  <a16:creationId xmlns="" xmlns:a16="http://schemas.microsoft.com/office/drawing/2014/main" id="{2099E23C-425B-4E24-98CE-8A02CB12594F}"/>
                </a:ext>
              </a:extLst>
            </p:cNvPr>
            <p:cNvSpPr/>
            <p:nvPr/>
          </p:nvSpPr>
          <p:spPr>
            <a:xfrm>
              <a:off x="8564008" y="3104305"/>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1" name="이등변 삼각형 70">
              <a:extLst>
                <a:ext uri="{FF2B5EF4-FFF2-40B4-BE49-F238E27FC236}">
                  <a16:creationId xmlns="" xmlns:a16="http://schemas.microsoft.com/office/drawing/2014/main" id="{7DA90412-C15A-46A7-88CA-2750366760A3}"/>
                </a:ext>
              </a:extLst>
            </p:cNvPr>
            <p:cNvSpPr/>
            <p:nvPr/>
          </p:nvSpPr>
          <p:spPr>
            <a:xfrm>
              <a:off x="8565759" y="2617944"/>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2" name="이등변 삼각형 71">
              <a:extLst>
                <a:ext uri="{FF2B5EF4-FFF2-40B4-BE49-F238E27FC236}">
                  <a16:creationId xmlns="" xmlns:a16="http://schemas.microsoft.com/office/drawing/2014/main" id="{253FEFE4-D1F3-40BC-B696-F6CAFA0C8FEB}"/>
                </a:ext>
              </a:extLst>
            </p:cNvPr>
            <p:cNvSpPr/>
            <p:nvPr/>
          </p:nvSpPr>
          <p:spPr>
            <a:xfrm>
              <a:off x="8536392" y="288328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3" name="이등변 삼각형 72">
              <a:extLst>
                <a:ext uri="{FF2B5EF4-FFF2-40B4-BE49-F238E27FC236}">
                  <a16:creationId xmlns="" xmlns:a16="http://schemas.microsoft.com/office/drawing/2014/main" id="{51B1F9F8-596E-4D46-80DE-25A97425E4EB}"/>
                </a:ext>
              </a:extLst>
            </p:cNvPr>
            <p:cNvSpPr/>
            <p:nvPr/>
          </p:nvSpPr>
          <p:spPr>
            <a:xfrm>
              <a:off x="8289058" y="268533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4" name="이등변 삼각형 73">
              <a:extLst>
                <a:ext uri="{FF2B5EF4-FFF2-40B4-BE49-F238E27FC236}">
                  <a16:creationId xmlns="" xmlns:a16="http://schemas.microsoft.com/office/drawing/2014/main" id="{9FFB721C-4E73-4565-B65A-1ECBB17C50A3}"/>
                </a:ext>
              </a:extLst>
            </p:cNvPr>
            <p:cNvSpPr/>
            <p:nvPr/>
          </p:nvSpPr>
          <p:spPr>
            <a:xfrm>
              <a:off x="8492008" y="326874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5" name="직사각형 74">
              <a:extLst>
                <a:ext uri="{FF2B5EF4-FFF2-40B4-BE49-F238E27FC236}">
                  <a16:creationId xmlns="" xmlns:a16="http://schemas.microsoft.com/office/drawing/2014/main" id="{4FF4DCFC-8D60-4EBD-BDD2-4C8BD33FE742}"/>
                </a:ext>
              </a:extLst>
            </p:cNvPr>
            <p:cNvSpPr/>
            <p:nvPr/>
          </p:nvSpPr>
          <p:spPr>
            <a:xfrm>
              <a:off x="8917997" y="2653944"/>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6" name="직사각형 75">
              <a:extLst>
                <a:ext uri="{FF2B5EF4-FFF2-40B4-BE49-F238E27FC236}">
                  <a16:creationId xmlns="" xmlns:a16="http://schemas.microsoft.com/office/drawing/2014/main" id="{95C018E2-A868-480C-BC84-AD237F224E51}"/>
                </a:ext>
              </a:extLst>
            </p:cNvPr>
            <p:cNvSpPr/>
            <p:nvPr/>
          </p:nvSpPr>
          <p:spPr>
            <a:xfrm>
              <a:off x="8943940" y="2886744"/>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7" name="직사각형 76">
              <a:extLst>
                <a:ext uri="{FF2B5EF4-FFF2-40B4-BE49-F238E27FC236}">
                  <a16:creationId xmlns="" xmlns:a16="http://schemas.microsoft.com/office/drawing/2014/main" id="{DC8E15D9-660A-41A6-8221-C3F208929DB5}"/>
                </a:ext>
              </a:extLst>
            </p:cNvPr>
            <p:cNvSpPr/>
            <p:nvPr/>
          </p:nvSpPr>
          <p:spPr>
            <a:xfrm>
              <a:off x="9103629" y="2782854"/>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8" name="직사각형 77">
              <a:extLst>
                <a:ext uri="{FF2B5EF4-FFF2-40B4-BE49-F238E27FC236}">
                  <a16:creationId xmlns="" xmlns:a16="http://schemas.microsoft.com/office/drawing/2014/main" id="{A1E919FF-C5F8-4D5C-9242-DB4EF8BFBCE7}"/>
                </a:ext>
              </a:extLst>
            </p:cNvPr>
            <p:cNvSpPr/>
            <p:nvPr/>
          </p:nvSpPr>
          <p:spPr>
            <a:xfrm>
              <a:off x="9027005" y="323901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9" name="직사각형 78">
              <a:extLst>
                <a:ext uri="{FF2B5EF4-FFF2-40B4-BE49-F238E27FC236}">
                  <a16:creationId xmlns="" xmlns:a16="http://schemas.microsoft.com/office/drawing/2014/main" id="{F5B68DF7-0C95-4C44-B66D-013FAC245786}"/>
                </a:ext>
              </a:extLst>
            </p:cNvPr>
            <p:cNvSpPr/>
            <p:nvPr/>
          </p:nvSpPr>
          <p:spPr>
            <a:xfrm>
              <a:off x="9084765" y="305124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0" name="직사각형 79">
              <a:extLst>
                <a:ext uri="{FF2B5EF4-FFF2-40B4-BE49-F238E27FC236}">
                  <a16:creationId xmlns="" xmlns:a16="http://schemas.microsoft.com/office/drawing/2014/main" id="{E90F9F2D-A0F9-44E4-A5C6-7913DA0E0FBD}"/>
                </a:ext>
              </a:extLst>
            </p:cNvPr>
            <p:cNvSpPr/>
            <p:nvPr/>
          </p:nvSpPr>
          <p:spPr>
            <a:xfrm>
              <a:off x="9099005" y="2550129"/>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1" name="직사각형 80">
              <a:extLst>
                <a:ext uri="{FF2B5EF4-FFF2-40B4-BE49-F238E27FC236}">
                  <a16:creationId xmlns="" xmlns:a16="http://schemas.microsoft.com/office/drawing/2014/main" id="{4DE1D298-D7FF-4DFA-AEE8-64671B4D4AA3}"/>
                </a:ext>
              </a:extLst>
            </p:cNvPr>
            <p:cNvSpPr/>
            <p:nvPr/>
          </p:nvSpPr>
          <p:spPr>
            <a:xfrm>
              <a:off x="8952229" y="2463726"/>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2" name="직사각형 81">
              <a:extLst>
                <a:ext uri="{FF2B5EF4-FFF2-40B4-BE49-F238E27FC236}">
                  <a16:creationId xmlns="" xmlns:a16="http://schemas.microsoft.com/office/drawing/2014/main" id="{E40B9FA1-F383-4235-9A35-3872EE2C12CC}"/>
                </a:ext>
              </a:extLst>
            </p:cNvPr>
            <p:cNvSpPr/>
            <p:nvPr/>
          </p:nvSpPr>
          <p:spPr>
            <a:xfrm>
              <a:off x="8819736" y="3114151"/>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2" name="그룹 11">
            <a:extLst>
              <a:ext uri="{FF2B5EF4-FFF2-40B4-BE49-F238E27FC236}">
                <a16:creationId xmlns="" xmlns:a16="http://schemas.microsoft.com/office/drawing/2014/main" id="{2E2B77EC-B788-4E82-B8C8-B886C300F750}"/>
              </a:ext>
            </a:extLst>
          </p:cNvPr>
          <p:cNvGrpSpPr/>
          <p:nvPr/>
        </p:nvGrpSpPr>
        <p:grpSpPr>
          <a:xfrm>
            <a:off x="2021187" y="4365164"/>
            <a:ext cx="1260000" cy="1260000"/>
            <a:chOff x="13354940" y="4803591"/>
            <a:chExt cx="1260000" cy="1260000"/>
          </a:xfrm>
        </p:grpSpPr>
        <p:grpSp>
          <p:nvGrpSpPr>
            <p:cNvPr id="44" name="그룹 43">
              <a:extLst>
                <a:ext uri="{FF2B5EF4-FFF2-40B4-BE49-F238E27FC236}">
                  <a16:creationId xmlns="" xmlns:a16="http://schemas.microsoft.com/office/drawing/2014/main" id="{B4E7C9F9-AD9D-48F6-B11F-2FE43F068791}"/>
                </a:ext>
              </a:extLst>
            </p:cNvPr>
            <p:cNvGrpSpPr/>
            <p:nvPr/>
          </p:nvGrpSpPr>
          <p:grpSpPr>
            <a:xfrm>
              <a:off x="13354940" y="4803591"/>
              <a:ext cx="1260000" cy="1260000"/>
              <a:chOff x="2063932" y="2223725"/>
              <a:chExt cx="1260000" cy="1260000"/>
            </a:xfrm>
          </p:grpSpPr>
          <p:cxnSp>
            <p:nvCxnSpPr>
              <p:cNvPr id="63" name="직선 화살표 연결선 62">
                <a:extLst>
                  <a:ext uri="{FF2B5EF4-FFF2-40B4-BE49-F238E27FC236}">
                    <a16:creationId xmlns="" xmlns:a16="http://schemas.microsoft.com/office/drawing/2014/main" id="{C1D06E9B-C6EF-4372-A085-86EC5F99FBAD}"/>
                  </a:ext>
                </a:extLst>
              </p:cNvPr>
              <p:cNvCxnSpPr/>
              <p:nvPr/>
            </p:nvCxnSpPr>
            <p:spPr>
              <a:xfrm flipV="1">
                <a:off x="2190206" y="2223725"/>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 xmlns:a16="http://schemas.microsoft.com/office/drawing/2014/main" id="{15E1B612-1100-48AE-B7CF-4EEF4BC4C0E6}"/>
                  </a:ext>
                </a:extLst>
              </p:cNvPr>
              <p:cNvCxnSpPr>
                <a:cxnSpLocks/>
              </p:cNvCxnSpPr>
              <p:nvPr/>
            </p:nvCxnSpPr>
            <p:spPr>
              <a:xfrm rot="5400000" flipV="1">
                <a:off x="2693932" y="2698343"/>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타원 44">
              <a:extLst>
                <a:ext uri="{FF2B5EF4-FFF2-40B4-BE49-F238E27FC236}">
                  <a16:creationId xmlns="" xmlns:a16="http://schemas.microsoft.com/office/drawing/2014/main" id="{60A1E89E-09E6-4EC8-AD49-853234175BF6}"/>
                </a:ext>
              </a:extLst>
            </p:cNvPr>
            <p:cNvSpPr/>
            <p:nvPr/>
          </p:nvSpPr>
          <p:spPr>
            <a:xfrm>
              <a:off x="13642592" y="5563756"/>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6" name="타원 45">
              <a:extLst>
                <a:ext uri="{FF2B5EF4-FFF2-40B4-BE49-F238E27FC236}">
                  <a16:creationId xmlns="" xmlns:a16="http://schemas.microsoft.com/office/drawing/2014/main" id="{1D54C251-B4FF-42FA-8352-501E44FB2083}"/>
                </a:ext>
              </a:extLst>
            </p:cNvPr>
            <p:cNvSpPr/>
            <p:nvPr/>
          </p:nvSpPr>
          <p:spPr>
            <a:xfrm>
              <a:off x="13737356" y="5418663"/>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7" name="타원 46">
              <a:extLst>
                <a:ext uri="{FF2B5EF4-FFF2-40B4-BE49-F238E27FC236}">
                  <a16:creationId xmlns="" xmlns:a16="http://schemas.microsoft.com/office/drawing/2014/main" id="{C6536DD0-8961-4CB1-8BEF-D512609F0310}"/>
                </a:ext>
              </a:extLst>
            </p:cNvPr>
            <p:cNvSpPr/>
            <p:nvPr/>
          </p:nvSpPr>
          <p:spPr>
            <a:xfrm>
              <a:off x="13839969" y="5607063"/>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8" name="타원 47">
              <a:extLst>
                <a:ext uri="{FF2B5EF4-FFF2-40B4-BE49-F238E27FC236}">
                  <a16:creationId xmlns="" xmlns:a16="http://schemas.microsoft.com/office/drawing/2014/main" id="{6C6A0B15-78EF-4797-B9C8-E5133242BB3F}"/>
                </a:ext>
              </a:extLst>
            </p:cNvPr>
            <p:cNvSpPr/>
            <p:nvPr/>
          </p:nvSpPr>
          <p:spPr>
            <a:xfrm>
              <a:off x="14389400" y="5171312"/>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9" name="타원 48">
              <a:extLst>
                <a:ext uri="{FF2B5EF4-FFF2-40B4-BE49-F238E27FC236}">
                  <a16:creationId xmlns="" xmlns:a16="http://schemas.microsoft.com/office/drawing/2014/main" id="{E15485B3-7EB4-48E8-9F4A-9DBC4E75FCB3}"/>
                </a:ext>
              </a:extLst>
            </p:cNvPr>
            <p:cNvSpPr/>
            <p:nvPr/>
          </p:nvSpPr>
          <p:spPr>
            <a:xfrm>
              <a:off x="14042020" y="5800201"/>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0" name="타원 49">
              <a:extLst>
                <a:ext uri="{FF2B5EF4-FFF2-40B4-BE49-F238E27FC236}">
                  <a16:creationId xmlns="" xmlns:a16="http://schemas.microsoft.com/office/drawing/2014/main" id="{11C961D9-5C62-4EF7-8EEA-543B634EEBB8}"/>
                </a:ext>
              </a:extLst>
            </p:cNvPr>
            <p:cNvSpPr/>
            <p:nvPr/>
          </p:nvSpPr>
          <p:spPr>
            <a:xfrm>
              <a:off x="14507756" y="5006071"/>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1" name="타원 50">
              <a:extLst>
                <a:ext uri="{FF2B5EF4-FFF2-40B4-BE49-F238E27FC236}">
                  <a16:creationId xmlns="" xmlns:a16="http://schemas.microsoft.com/office/drawing/2014/main" id="{3C0974C3-F0CB-4530-83DF-7F8C48097BF3}"/>
                </a:ext>
              </a:extLst>
            </p:cNvPr>
            <p:cNvSpPr/>
            <p:nvPr/>
          </p:nvSpPr>
          <p:spPr>
            <a:xfrm>
              <a:off x="14266539" y="4970071"/>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2" name="타원 51">
              <a:extLst>
                <a:ext uri="{FF2B5EF4-FFF2-40B4-BE49-F238E27FC236}">
                  <a16:creationId xmlns="" xmlns:a16="http://schemas.microsoft.com/office/drawing/2014/main" id="{332F1A03-20B3-42DC-80D1-932D9235851A}"/>
                </a:ext>
              </a:extLst>
            </p:cNvPr>
            <p:cNvSpPr/>
            <p:nvPr/>
          </p:nvSpPr>
          <p:spPr>
            <a:xfrm>
              <a:off x="14078018" y="5610345"/>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3" name="이등변 삼각형 52">
              <a:extLst>
                <a:ext uri="{FF2B5EF4-FFF2-40B4-BE49-F238E27FC236}">
                  <a16:creationId xmlns="" xmlns:a16="http://schemas.microsoft.com/office/drawing/2014/main" id="{4394DC77-DA80-4A0A-9712-FF695FF37532}"/>
                </a:ext>
              </a:extLst>
            </p:cNvPr>
            <p:cNvSpPr/>
            <p:nvPr/>
          </p:nvSpPr>
          <p:spPr>
            <a:xfrm>
              <a:off x="13942496" y="525764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4" name="이등변 삼각형 53">
              <a:extLst>
                <a:ext uri="{FF2B5EF4-FFF2-40B4-BE49-F238E27FC236}">
                  <a16:creationId xmlns="" xmlns:a16="http://schemas.microsoft.com/office/drawing/2014/main" id="{7D98C888-BFCC-41A8-BEEA-765CDABB74C8}"/>
                </a:ext>
              </a:extLst>
            </p:cNvPr>
            <p:cNvSpPr/>
            <p:nvPr/>
          </p:nvSpPr>
          <p:spPr>
            <a:xfrm>
              <a:off x="13722718" y="4934071"/>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5" name="이등변 삼각형 54">
              <a:extLst>
                <a:ext uri="{FF2B5EF4-FFF2-40B4-BE49-F238E27FC236}">
                  <a16:creationId xmlns="" xmlns:a16="http://schemas.microsoft.com/office/drawing/2014/main" id="{6A09848B-CDB9-4106-BA4A-CA10FC2C71D1}"/>
                </a:ext>
              </a:extLst>
            </p:cNvPr>
            <p:cNvSpPr/>
            <p:nvPr/>
          </p:nvSpPr>
          <p:spPr>
            <a:xfrm>
              <a:off x="14086833" y="538266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6" name="이등변 삼각형 55">
              <a:extLst>
                <a:ext uri="{FF2B5EF4-FFF2-40B4-BE49-F238E27FC236}">
                  <a16:creationId xmlns="" xmlns:a16="http://schemas.microsoft.com/office/drawing/2014/main" id="{DB41C32E-66A1-46A0-AC34-9B9078B887CE}"/>
                </a:ext>
              </a:extLst>
            </p:cNvPr>
            <p:cNvSpPr/>
            <p:nvPr/>
          </p:nvSpPr>
          <p:spPr>
            <a:xfrm>
              <a:off x="14335372" y="5386499"/>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7" name="이등변 삼각형 56">
              <a:extLst>
                <a:ext uri="{FF2B5EF4-FFF2-40B4-BE49-F238E27FC236}">
                  <a16:creationId xmlns="" xmlns:a16="http://schemas.microsoft.com/office/drawing/2014/main" id="{140C2D46-430B-46FB-B8CE-ED8C13DBF8C1}"/>
                </a:ext>
              </a:extLst>
            </p:cNvPr>
            <p:cNvSpPr/>
            <p:nvPr/>
          </p:nvSpPr>
          <p:spPr>
            <a:xfrm>
              <a:off x="14335372" y="557307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8" name="이등변 삼각형 57">
              <a:extLst>
                <a:ext uri="{FF2B5EF4-FFF2-40B4-BE49-F238E27FC236}">
                  <a16:creationId xmlns="" xmlns:a16="http://schemas.microsoft.com/office/drawing/2014/main" id="{41E459B8-9C0B-46F4-A28B-89647C332F5A}"/>
                </a:ext>
              </a:extLst>
            </p:cNvPr>
            <p:cNvSpPr/>
            <p:nvPr/>
          </p:nvSpPr>
          <p:spPr>
            <a:xfrm>
              <a:off x="14050833" y="502872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9" name="이등변 삼각형 58">
              <a:extLst>
                <a:ext uri="{FF2B5EF4-FFF2-40B4-BE49-F238E27FC236}">
                  <a16:creationId xmlns="" xmlns:a16="http://schemas.microsoft.com/office/drawing/2014/main" id="{56996C12-3E34-4ECC-A61A-A1C4970EF518}"/>
                </a:ext>
              </a:extLst>
            </p:cNvPr>
            <p:cNvSpPr/>
            <p:nvPr/>
          </p:nvSpPr>
          <p:spPr>
            <a:xfrm>
              <a:off x="13816883" y="5133800"/>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0" name="이등변 삼각형 59">
              <a:extLst>
                <a:ext uri="{FF2B5EF4-FFF2-40B4-BE49-F238E27FC236}">
                  <a16:creationId xmlns="" xmlns:a16="http://schemas.microsoft.com/office/drawing/2014/main" id="{F1DC3F8D-F36E-44DD-B364-577155D105AC}"/>
                </a:ext>
              </a:extLst>
            </p:cNvPr>
            <p:cNvSpPr/>
            <p:nvPr/>
          </p:nvSpPr>
          <p:spPr>
            <a:xfrm>
              <a:off x="14146402" y="5237935"/>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1" name="타원 60">
              <a:extLst>
                <a:ext uri="{FF2B5EF4-FFF2-40B4-BE49-F238E27FC236}">
                  <a16:creationId xmlns="" xmlns:a16="http://schemas.microsoft.com/office/drawing/2014/main" id="{82B664C6-C1A0-4888-8E71-2716B1CA48E0}"/>
                </a:ext>
              </a:extLst>
            </p:cNvPr>
            <p:cNvSpPr/>
            <p:nvPr/>
          </p:nvSpPr>
          <p:spPr>
            <a:xfrm>
              <a:off x="14520030" y="5336774"/>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2" name="자유형: 도형 2">
              <a:extLst>
                <a:ext uri="{FF2B5EF4-FFF2-40B4-BE49-F238E27FC236}">
                  <a16:creationId xmlns="" xmlns:a16="http://schemas.microsoft.com/office/drawing/2014/main" id="{711EF623-8C7F-416F-A833-B5A074A66341}"/>
                </a:ext>
              </a:extLst>
            </p:cNvPr>
            <p:cNvSpPr/>
            <p:nvPr/>
          </p:nvSpPr>
          <p:spPr>
            <a:xfrm>
              <a:off x="13550985" y="4821383"/>
              <a:ext cx="1028765" cy="938571"/>
            </a:xfrm>
            <a:custGeom>
              <a:avLst/>
              <a:gdLst>
                <a:gd name="connsiteX0" fmla="*/ 0 w 1092714"/>
                <a:gd name="connsiteY0" fmla="*/ 182088 h 938571"/>
                <a:gd name="connsiteX1" fmla="*/ 241465 w 1092714"/>
                <a:gd name="connsiteY1" fmla="*/ 463137 h 938571"/>
                <a:gd name="connsiteX2" fmla="*/ 403761 w 1092714"/>
                <a:gd name="connsiteY2" fmla="*/ 649184 h 938571"/>
                <a:gd name="connsiteX3" fmla="*/ 661060 w 1092714"/>
                <a:gd name="connsiteY3" fmla="*/ 732312 h 938571"/>
                <a:gd name="connsiteX4" fmla="*/ 886691 w 1092714"/>
                <a:gd name="connsiteY4" fmla="*/ 938150 h 938571"/>
                <a:gd name="connsiteX5" fmla="*/ 1092530 w 1092714"/>
                <a:gd name="connsiteY5" fmla="*/ 779813 h 938571"/>
                <a:gd name="connsiteX6" fmla="*/ 926275 w 1092714"/>
                <a:gd name="connsiteY6" fmla="*/ 573974 h 938571"/>
                <a:gd name="connsiteX7" fmla="*/ 728353 w 1092714"/>
                <a:gd name="connsiteY7" fmla="*/ 332509 h 938571"/>
                <a:gd name="connsiteX8" fmla="*/ 558140 w 1092714"/>
                <a:gd name="connsiteY8" fmla="*/ 126670 h 938571"/>
                <a:gd name="connsiteX9" fmla="*/ 435429 w 1092714"/>
                <a:gd name="connsiteY9" fmla="*/ 126670 h 938571"/>
                <a:gd name="connsiteX10" fmla="*/ 316675 w 1092714"/>
                <a:gd name="connsiteY10" fmla="*/ 0 h 93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714" h="938571">
                  <a:moveTo>
                    <a:pt x="0" y="182088"/>
                  </a:moveTo>
                  <a:lnTo>
                    <a:pt x="241465" y="463137"/>
                  </a:lnTo>
                  <a:cubicBezTo>
                    <a:pt x="308758" y="540986"/>
                    <a:pt x="333829" y="604322"/>
                    <a:pt x="403761" y="649184"/>
                  </a:cubicBezTo>
                  <a:cubicBezTo>
                    <a:pt x="473693" y="694046"/>
                    <a:pt x="580572" y="684151"/>
                    <a:pt x="661060" y="732312"/>
                  </a:cubicBezTo>
                  <a:cubicBezTo>
                    <a:pt x="741548" y="780473"/>
                    <a:pt x="814779" y="930233"/>
                    <a:pt x="886691" y="938150"/>
                  </a:cubicBezTo>
                  <a:cubicBezTo>
                    <a:pt x="958603" y="946067"/>
                    <a:pt x="1085933" y="840509"/>
                    <a:pt x="1092530" y="779813"/>
                  </a:cubicBezTo>
                  <a:cubicBezTo>
                    <a:pt x="1099127" y="719117"/>
                    <a:pt x="926275" y="573974"/>
                    <a:pt x="926275" y="573974"/>
                  </a:cubicBezTo>
                  <a:lnTo>
                    <a:pt x="728353" y="332509"/>
                  </a:lnTo>
                  <a:cubicBezTo>
                    <a:pt x="666997" y="257958"/>
                    <a:pt x="606961" y="160976"/>
                    <a:pt x="558140" y="126670"/>
                  </a:cubicBezTo>
                  <a:cubicBezTo>
                    <a:pt x="509319" y="92364"/>
                    <a:pt x="475673" y="147782"/>
                    <a:pt x="435429" y="126670"/>
                  </a:cubicBezTo>
                  <a:cubicBezTo>
                    <a:pt x="395185" y="105558"/>
                    <a:pt x="355930" y="52779"/>
                    <a:pt x="316675" y="0"/>
                  </a:cubicBezTo>
                </a:path>
              </a:pathLst>
            </a:custGeom>
            <a:noFill/>
            <a:ln>
              <a:solidFill>
                <a:srgbClr val="00B050">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3" name="그룹 12">
            <a:extLst>
              <a:ext uri="{FF2B5EF4-FFF2-40B4-BE49-F238E27FC236}">
                <a16:creationId xmlns="" xmlns:a16="http://schemas.microsoft.com/office/drawing/2014/main" id="{483164B9-537D-418A-AE40-D27B7CCAE1AA}"/>
              </a:ext>
            </a:extLst>
          </p:cNvPr>
          <p:cNvGrpSpPr/>
          <p:nvPr/>
        </p:nvGrpSpPr>
        <p:grpSpPr>
          <a:xfrm>
            <a:off x="6624537" y="4365104"/>
            <a:ext cx="1260000" cy="1260000"/>
            <a:chOff x="17958290" y="4803531"/>
            <a:chExt cx="1260000" cy="1260000"/>
          </a:xfrm>
        </p:grpSpPr>
        <p:grpSp>
          <p:nvGrpSpPr>
            <p:cNvPr id="14" name="그룹 13">
              <a:extLst>
                <a:ext uri="{FF2B5EF4-FFF2-40B4-BE49-F238E27FC236}">
                  <a16:creationId xmlns="" xmlns:a16="http://schemas.microsoft.com/office/drawing/2014/main" id="{FFBA1AFF-062C-4969-A971-CA40BB03356B}"/>
                </a:ext>
              </a:extLst>
            </p:cNvPr>
            <p:cNvGrpSpPr/>
            <p:nvPr/>
          </p:nvGrpSpPr>
          <p:grpSpPr>
            <a:xfrm>
              <a:off x="17958290" y="4803531"/>
              <a:ext cx="1260000" cy="1260000"/>
              <a:chOff x="2063932" y="2223725"/>
              <a:chExt cx="1260000" cy="1260000"/>
            </a:xfrm>
          </p:grpSpPr>
          <p:cxnSp>
            <p:nvCxnSpPr>
              <p:cNvPr id="42" name="직선 화살표 연결선 41">
                <a:extLst>
                  <a:ext uri="{FF2B5EF4-FFF2-40B4-BE49-F238E27FC236}">
                    <a16:creationId xmlns="" xmlns:a16="http://schemas.microsoft.com/office/drawing/2014/main" id="{B83ACBDF-D749-4777-A944-B5AADF9CB1A6}"/>
                  </a:ext>
                </a:extLst>
              </p:cNvPr>
              <p:cNvCxnSpPr/>
              <p:nvPr/>
            </p:nvCxnSpPr>
            <p:spPr>
              <a:xfrm flipV="1">
                <a:off x="2190206" y="2223725"/>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70E7D7E9-62C6-4BDE-A1A8-F2138E97BA67}"/>
                  </a:ext>
                </a:extLst>
              </p:cNvPr>
              <p:cNvCxnSpPr>
                <a:cxnSpLocks/>
              </p:cNvCxnSpPr>
              <p:nvPr/>
            </p:nvCxnSpPr>
            <p:spPr>
              <a:xfrm rot="5400000" flipV="1">
                <a:off x="2693932" y="2698343"/>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5" name="이등변 삼각형 14">
              <a:extLst>
                <a:ext uri="{FF2B5EF4-FFF2-40B4-BE49-F238E27FC236}">
                  <a16:creationId xmlns="" xmlns:a16="http://schemas.microsoft.com/office/drawing/2014/main" id="{7AC7E948-E167-48EB-A7C8-92A18EF05356}"/>
                </a:ext>
              </a:extLst>
            </p:cNvPr>
            <p:cNvSpPr/>
            <p:nvPr/>
          </p:nvSpPr>
          <p:spPr>
            <a:xfrm>
              <a:off x="18191805" y="542706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6" name="이등변 삼각형 15">
              <a:extLst>
                <a:ext uri="{FF2B5EF4-FFF2-40B4-BE49-F238E27FC236}">
                  <a16:creationId xmlns="" xmlns:a16="http://schemas.microsoft.com/office/drawing/2014/main" id="{F76434E3-7795-4FBF-9D3F-61CCCDFF2861}"/>
                </a:ext>
              </a:extLst>
            </p:cNvPr>
            <p:cNvSpPr/>
            <p:nvPr/>
          </p:nvSpPr>
          <p:spPr>
            <a:xfrm>
              <a:off x="18327057" y="539106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 name="이등변 삼각형 16">
              <a:extLst>
                <a:ext uri="{FF2B5EF4-FFF2-40B4-BE49-F238E27FC236}">
                  <a16:creationId xmlns="" xmlns:a16="http://schemas.microsoft.com/office/drawing/2014/main" id="{B1D79356-4348-4D0B-A72C-413D91A8B4A9}"/>
                </a:ext>
              </a:extLst>
            </p:cNvPr>
            <p:cNvSpPr/>
            <p:nvPr/>
          </p:nvSpPr>
          <p:spPr>
            <a:xfrm>
              <a:off x="18366554" y="5624949"/>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8" name="이등변 삼각형 17">
              <a:extLst>
                <a:ext uri="{FF2B5EF4-FFF2-40B4-BE49-F238E27FC236}">
                  <a16:creationId xmlns="" xmlns:a16="http://schemas.microsoft.com/office/drawing/2014/main" id="{11884747-C9F7-4A9C-A859-1A0809448EFF}"/>
                </a:ext>
              </a:extLst>
            </p:cNvPr>
            <p:cNvSpPr/>
            <p:nvPr/>
          </p:nvSpPr>
          <p:spPr>
            <a:xfrm>
              <a:off x="18543967" y="5556140"/>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9" name="이등변 삼각형 18">
              <a:extLst>
                <a:ext uri="{FF2B5EF4-FFF2-40B4-BE49-F238E27FC236}">
                  <a16:creationId xmlns="" xmlns:a16="http://schemas.microsoft.com/office/drawing/2014/main" id="{CBD46F59-4EA1-4035-8388-51A43F552E64}"/>
                </a:ext>
              </a:extLst>
            </p:cNvPr>
            <p:cNvSpPr/>
            <p:nvPr/>
          </p:nvSpPr>
          <p:spPr>
            <a:xfrm>
              <a:off x="18765334" y="526761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0" name="이등변 삼각형 19">
              <a:extLst>
                <a:ext uri="{FF2B5EF4-FFF2-40B4-BE49-F238E27FC236}">
                  <a16:creationId xmlns="" xmlns:a16="http://schemas.microsoft.com/office/drawing/2014/main" id="{A3136DF9-28EC-469B-9F68-C436B5F002CD}"/>
                </a:ext>
              </a:extLst>
            </p:cNvPr>
            <p:cNvSpPr/>
            <p:nvPr/>
          </p:nvSpPr>
          <p:spPr>
            <a:xfrm>
              <a:off x="18600737" y="5317074"/>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1" name="이등변 삼각형 20">
              <a:extLst>
                <a:ext uri="{FF2B5EF4-FFF2-40B4-BE49-F238E27FC236}">
                  <a16:creationId xmlns="" xmlns:a16="http://schemas.microsoft.com/office/drawing/2014/main" id="{38ACAF20-9647-4E60-AE0C-9640398B5EA4}"/>
                </a:ext>
              </a:extLst>
            </p:cNvPr>
            <p:cNvSpPr/>
            <p:nvPr/>
          </p:nvSpPr>
          <p:spPr>
            <a:xfrm>
              <a:off x="18257965" y="5173741"/>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2" name="이등변 삼각형 21">
              <a:extLst>
                <a:ext uri="{FF2B5EF4-FFF2-40B4-BE49-F238E27FC236}">
                  <a16:creationId xmlns="" xmlns:a16="http://schemas.microsoft.com/office/drawing/2014/main" id="{87EEEC17-DB43-4745-BD39-5204B96D0830}"/>
                </a:ext>
              </a:extLst>
            </p:cNvPr>
            <p:cNvSpPr/>
            <p:nvPr/>
          </p:nvSpPr>
          <p:spPr>
            <a:xfrm>
              <a:off x="18517954" y="573219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6" name="직사각형 25">
              <a:extLst>
                <a:ext uri="{FF2B5EF4-FFF2-40B4-BE49-F238E27FC236}">
                  <a16:creationId xmlns="" xmlns:a16="http://schemas.microsoft.com/office/drawing/2014/main" id="{D8D8242E-7F37-4BBD-9256-48E0FF84F2D7}"/>
                </a:ext>
              </a:extLst>
            </p:cNvPr>
            <p:cNvSpPr/>
            <p:nvPr/>
          </p:nvSpPr>
          <p:spPr>
            <a:xfrm>
              <a:off x="18224268" y="496665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0" name="직사각형 29">
              <a:extLst>
                <a:ext uri="{FF2B5EF4-FFF2-40B4-BE49-F238E27FC236}">
                  <a16:creationId xmlns="" xmlns:a16="http://schemas.microsoft.com/office/drawing/2014/main" id="{21205511-E4D6-4147-A3B4-F91CF1FE4953}"/>
                </a:ext>
              </a:extLst>
            </p:cNvPr>
            <p:cNvSpPr/>
            <p:nvPr/>
          </p:nvSpPr>
          <p:spPr>
            <a:xfrm>
              <a:off x="18897956" y="5563696"/>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1" name="직사각형 30">
              <a:extLst>
                <a:ext uri="{FF2B5EF4-FFF2-40B4-BE49-F238E27FC236}">
                  <a16:creationId xmlns="" xmlns:a16="http://schemas.microsoft.com/office/drawing/2014/main" id="{30A03EFC-37BC-460D-A1DA-C00A4630BC0B}"/>
                </a:ext>
              </a:extLst>
            </p:cNvPr>
            <p:cNvSpPr/>
            <p:nvPr/>
          </p:nvSpPr>
          <p:spPr>
            <a:xfrm>
              <a:off x="18740081" y="5064722"/>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2" name="직사각형 31">
              <a:extLst>
                <a:ext uri="{FF2B5EF4-FFF2-40B4-BE49-F238E27FC236}">
                  <a16:creationId xmlns="" xmlns:a16="http://schemas.microsoft.com/office/drawing/2014/main" id="{80D5551F-631B-427C-B770-70DB828E1684}"/>
                </a:ext>
              </a:extLst>
            </p:cNvPr>
            <p:cNvSpPr/>
            <p:nvPr/>
          </p:nvSpPr>
          <p:spPr>
            <a:xfrm>
              <a:off x="18812081" y="5725315"/>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3" name="직사각형 32">
              <a:extLst>
                <a:ext uri="{FF2B5EF4-FFF2-40B4-BE49-F238E27FC236}">
                  <a16:creationId xmlns="" xmlns:a16="http://schemas.microsoft.com/office/drawing/2014/main" id="{D108EB35-973B-4AF4-B90F-57C4B6F11C54}"/>
                </a:ext>
              </a:extLst>
            </p:cNvPr>
            <p:cNvSpPr/>
            <p:nvPr/>
          </p:nvSpPr>
          <p:spPr>
            <a:xfrm>
              <a:off x="18920936" y="521924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4" name="직사각형 33">
              <a:extLst>
                <a:ext uri="{FF2B5EF4-FFF2-40B4-BE49-F238E27FC236}">
                  <a16:creationId xmlns="" xmlns:a16="http://schemas.microsoft.com/office/drawing/2014/main" id="{3A69E1E7-4152-4BDB-8B0E-36FDA1196FA7}"/>
                </a:ext>
              </a:extLst>
            </p:cNvPr>
            <p:cNvSpPr/>
            <p:nvPr/>
          </p:nvSpPr>
          <p:spPr>
            <a:xfrm>
              <a:off x="18559176" y="4868269"/>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5" name="직사각형 34">
              <a:extLst>
                <a:ext uri="{FF2B5EF4-FFF2-40B4-BE49-F238E27FC236}">
                  <a16:creationId xmlns="" xmlns:a16="http://schemas.microsoft.com/office/drawing/2014/main" id="{A17CAE4B-F84E-40F3-92B5-14CDC470A203}"/>
                </a:ext>
              </a:extLst>
            </p:cNvPr>
            <p:cNvSpPr/>
            <p:nvPr/>
          </p:nvSpPr>
          <p:spPr>
            <a:xfrm>
              <a:off x="18497595" y="5101387"/>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6" name="직사각형 35">
              <a:extLst>
                <a:ext uri="{FF2B5EF4-FFF2-40B4-BE49-F238E27FC236}">
                  <a16:creationId xmlns="" xmlns:a16="http://schemas.microsoft.com/office/drawing/2014/main" id="{13375B1A-FCDD-4C92-8CDC-E0BDBCC4B403}"/>
                </a:ext>
              </a:extLst>
            </p:cNvPr>
            <p:cNvSpPr/>
            <p:nvPr/>
          </p:nvSpPr>
          <p:spPr>
            <a:xfrm>
              <a:off x="18697218" y="5542480"/>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7" name="직사각형 36">
              <a:extLst>
                <a:ext uri="{FF2B5EF4-FFF2-40B4-BE49-F238E27FC236}">
                  <a16:creationId xmlns="" xmlns:a16="http://schemas.microsoft.com/office/drawing/2014/main" id="{8B78E3AF-C438-4912-B78A-7E53E2517AE5}"/>
                </a:ext>
              </a:extLst>
            </p:cNvPr>
            <p:cNvSpPr/>
            <p:nvPr/>
          </p:nvSpPr>
          <p:spPr>
            <a:xfrm>
              <a:off x="19004673" y="538266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8" name="직사각형 37">
              <a:extLst>
                <a:ext uri="{FF2B5EF4-FFF2-40B4-BE49-F238E27FC236}">
                  <a16:creationId xmlns="" xmlns:a16="http://schemas.microsoft.com/office/drawing/2014/main" id="{762FC26F-E6B4-400C-8E79-9014B88EDCC9}"/>
                </a:ext>
              </a:extLst>
            </p:cNvPr>
            <p:cNvSpPr/>
            <p:nvPr/>
          </p:nvSpPr>
          <p:spPr>
            <a:xfrm>
              <a:off x="19073336" y="5646772"/>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9" name="직사각형 38">
              <a:extLst>
                <a:ext uri="{FF2B5EF4-FFF2-40B4-BE49-F238E27FC236}">
                  <a16:creationId xmlns="" xmlns:a16="http://schemas.microsoft.com/office/drawing/2014/main" id="{562F2435-2EFE-4E4F-AD91-CF47A4540C7E}"/>
                </a:ext>
              </a:extLst>
            </p:cNvPr>
            <p:cNvSpPr/>
            <p:nvPr/>
          </p:nvSpPr>
          <p:spPr>
            <a:xfrm>
              <a:off x="19037336" y="5056931"/>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0" name="직사각형 39">
              <a:extLst>
                <a:ext uri="{FF2B5EF4-FFF2-40B4-BE49-F238E27FC236}">
                  <a16:creationId xmlns="" xmlns:a16="http://schemas.microsoft.com/office/drawing/2014/main" id="{0C8D21FB-3F9B-400D-B751-B0002F06E4D3}"/>
                </a:ext>
              </a:extLst>
            </p:cNvPr>
            <p:cNvSpPr/>
            <p:nvPr/>
          </p:nvSpPr>
          <p:spPr>
            <a:xfrm>
              <a:off x="18779552" y="486559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1" name="자유형: 도형 3">
              <a:extLst>
                <a:ext uri="{FF2B5EF4-FFF2-40B4-BE49-F238E27FC236}">
                  <a16:creationId xmlns="" xmlns:a16="http://schemas.microsoft.com/office/drawing/2014/main" id="{0C1F0875-E2BF-4D1E-8792-9244FB0347CA}"/>
                </a:ext>
              </a:extLst>
            </p:cNvPr>
            <p:cNvSpPr/>
            <p:nvPr/>
          </p:nvSpPr>
          <p:spPr>
            <a:xfrm>
              <a:off x="18188847" y="5103818"/>
              <a:ext cx="733936" cy="734276"/>
            </a:xfrm>
            <a:custGeom>
              <a:avLst/>
              <a:gdLst>
                <a:gd name="connsiteX0" fmla="*/ 0 w 769068"/>
                <a:gd name="connsiteY0" fmla="*/ 88817 h 734276"/>
                <a:gd name="connsiteX1" fmla="*/ 148952 w 769068"/>
                <a:gd name="connsiteY1" fmla="*/ 1929 h 734276"/>
                <a:gd name="connsiteX2" fmla="*/ 306179 w 769068"/>
                <a:gd name="connsiteY2" fmla="*/ 163293 h 734276"/>
                <a:gd name="connsiteX3" fmla="*/ 533745 w 769068"/>
                <a:gd name="connsiteY3" fmla="*/ 142605 h 734276"/>
                <a:gd name="connsiteX4" fmla="*/ 678559 w 769068"/>
                <a:gd name="connsiteY4" fmla="*/ 130193 h 734276"/>
                <a:gd name="connsiteX5" fmla="*/ 761311 w 769068"/>
                <a:gd name="connsiteY5" fmla="*/ 287420 h 734276"/>
                <a:gd name="connsiteX6" fmla="*/ 484094 w 769068"/>
                <a:gd name="connsiteY6" fmla="*/ 407409 h 734276"/>
                <a:gd name="connsiteX7" fmla="*/ 554433 w 769068"/>
                <a:gd name="connsiteY7" fmla="*/ 734276 h 73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068" h="734276">
                  <a:moveTo>
                    <a:pt x="0" y="88817"/>
                  </a:moveTo>
                  <a:cubicBezTo>
                    <a:pt x="48961" y="39166"/>
                    <a:pt x="97922" y="-10484"/>
                    <a:pt x="148952" y="1929"/>
                  </a:cubicBezTo>
                  <a:cubicBezTo>
                    <a:pt x="199982" y="14342"/>
                    <a:pt x="242047" y="139847"/>
                    <a:pt x="306179" y="163293"/>
                  </a:cubicBezTo>
                  <a:cubicBezTo>
                    <a:pt x="370311" y="186739"/>
                    <a:pt x="533745" y="142605"/>
                    <a:pt x="533745" y="142605"/>
                  </a:cubicBezTo>
                  <a:cubicBezTo>
                    <a:pt x="595808" y="137088"/>
                    <a:pt x="640631" y="106057"/>
                    <a:pt x="678559" y="130193"/>
                  </a:cubicBezTo>
                  <a:cubicBezTo>
                    <a:pt x="716487" y="154329"/>
                    <a:pt x="793722" y="241217"/>
                    <a:pt x="761311" y="287420"/>
                  </a:cubicBezTo>
                  <a:cubicBezTo>
                    <a:pt x="728900" y="333623"/>
                    <a:pt x="518574" y="332933"/>
                    <a:pt x="484094" y="407409"/>
                  </a:cubicBezTo>
                  <a:cubicBezTo>
                    <a:pt x="449614" y="481885"/>
                    <a:pt x="506851" y="679108"/>
                    <a:pt x="554433" y="734276"/>
                  </a:cubicBezTo>
                </a:path>
              </a:pathLst>
            </a:custGeom>
            <a:noFill/>
            <a:ln>
              <a:solidFill>
                <a:srgbClr val="00B050">
                  <a:alpha val="5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05" name="그룹 10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6" name="직사각형 10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a:t>
              </a:r>
              <a:r>
                <a:rPr lang="en-US" altLang="ko-KR" dirty="0">
                  <a:solidFill>
                    <a:schemeClr val="bg1"/>
                  </a:solidFill>
                  <a:latin typeface="Samsung Sharp Sans Medium" pitchFamily="2" charset="0"/>
                  <a:cs typeface="Samsung Sharp Sans Medium" pitchFamily="2" charset="0"/>
                </a:rPr>
                <a:t>. From Multilayer Perceptron to Deep Learning</a:t>
              </a:r>
            </a:p>
          </p:txBody>
        </p:sp>
        <p:sp>
          <p:nvSpPr>
            <p:cNvPr id="107" name="직사각형 10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08" name="직사각형 107">
            <a:extLst>
              <a:ext uri="{FF2B5EF4-FFF2-40B4-BE49-F238E27FC236}">
                <a16:creationId xmlns="" xmlns:a16="http://schemas.microsoft.com/office/drawing/2014/main" id="{0FC22B8B-2B20-4DEE-A878-1E8AE09A8D5D}"/>
              </a:ext>
            </a:extLst>
          </p:cNvPr>
          <p:cNvSpPr/>
          <p:nvPr/>
        </p:nvSpPr>
        <p:spPr>
          <a:xfrm>
            <a:off x="712182" y="382037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 about the cases that require non-linear decision boundaries? </a:t>
            </a:r>
            <a:r>
              <a:rPr lang="en-US" altLang="ko-KR" sz="12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ANN with hidden layers!</a:t>
            </a:r>
          </a:p>
        </p:txBody>
      </p:sp>
    </p:spTree>
    <p:extLst>
      <p:ext uri="{BB962C8B-B14F-4D97-AF65-F5344CB8AC3E}">
        <p14:creationId xmlns:p14="http://schemas.microsoft.com/office/powerpoint/2010/main" val="3820546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ANN training: forward propagation</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When the values of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𝑋</m:t>
                        </m:r>
                      </m:e>
                      <m:sub>
                        <m:r>
                          <a:rPr lang="en-US" altLang="ko-KR" sz="1300" i="1">
                            <a:solidFill>
                              <a:prstClr val="black"/>
                            </a:solidFill>
                            <a:latin typeface="Cambria Math" panose="02040503050406030204" pitchFamily="18" charset="0"/>
                          </a:rPr>
                          <m:t>𝑖</m:t>
                        </m:r>
                      </m:sub>
                    </m:sSub>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given, apply the weights and propagate the signal forward to the next layer.</a:t>
                </a:r>
              </a:p>
            </p:txBody>
          </p:sp>
        </mc:Choice>
        <mc:Fallback xmlns="">
          <p:sp>
            <p:nvSpPr>
              <p:cNvPr id="9" name="직사각형 8">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1700808"/>
                <a:ext cx="8632825" cy="345461"/>
              </a:xfrm>
              <a:prstGeom prst="rect">
                <a:avLst/>
              </a:prstGeom>
              <a:blipFill rotWithShape="0">
                <a:blip r:embed="rId3"/>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내용 개체 틀 2">
                <a:extLst>
                  <a:ext uri="{FF2B5EF4-FFF2-40B4-BE49-F238E27FC236}">
                    <a16:creationId xmlns="" xmlns:a16="http://schemas.microsoft.com/office/drawing/2014/main" id="{A4C9C9A4-3EB9-48EB-9422-33743EC5A490}"/>
                  </a:ext>
                </a:extLst>
              </p:cNvPr>
              <p:cNvSpPr txBox="1">
                <a:spLocks/>
              </p:cNvSpPr>
              <p:nvPr/>
            </p:nvSpPr>
            <p:spPr>
              <a:xfrm>
                <a:off x="2295170" y="5181987"/>
                <a:ext cx="5163172" cy="699470"/>
              </a:xfrm>
              <a:prstGeom prst="rect">
                <a:avLst/>
              </a:prstGeom>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1</m:t>
                                    </m:r>
                                  </m:sub>
                                  <m:sup>
                                    <m:r>
                                      <a:rPr lang="en-US" altLang="ko-KR" sz="1200" i="1">
                                        <a:latin typeface="Cambria Math" panose="02040503050406030204" pitchFamily="18" charset="0"/>
                                        <a:ea typeface="Cambria Math" panose="02040503050406030204" pitchFamily="18" charset="0"/>
                                      </a:rPr>
                                      <m:t>1</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2</m:t>
                                    </m:r>
                                  </m:sub>
                                  <m:sup>
                                    <m:r>
                                      <a:rPr lang="en-US" altLang="ko-KR" sz="1200" i="1">
                                        <a:latin typeface="Cambria Math" panose="02040503050406030204" pitchFamily="18" charset="0"/>
                                        <a:ea typeface="Cambria Math" panose="02040503050406030204" pitchFamily="18" charset="0"/>
                                      </a:rPr>
                                      <m:t>1</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3</m:t>
                                    </m:r>
                                  </m:sub>
                                  <m:sup>
                                    <m:r>
                                      <a:rPr lang="en-US" altLang="ko-KR" sz="1200" i="1">
                                        <a:latin typeface="Cambria Math" panose="02040503050406030204" pitchFamily="18" charset="0"/>
                                        <a:ea typeface="Cambria Math" panose="02040503050406030204" pitchFamily="18" charset="0"/>
                                      </a:rPr>
                                      <m:t>1</m:t>
                                    </m:r>
                                  </m:sup>
                                </m:sSubSup>
                              </m:e>
                            </m:mr>
                          </m:m>
                        </m:e>
                      </m:d>
                      <m:r>
                        <a:rPr lang="en-US" altLang="ko-KR" sz="1200" i="1">
                          <a:latin typeface="Cambria Math" panose="02040503050406030204" pitchFamily="18" charset="0"/>
                          <a:ea typeface="Cambria Math" panose="02040503050406030204" pitchFamily="18" charset="0"/>
                        </a:rPr>
                        <m:t>=</m:t>
                      </m:r>
                      <m:r>
                        <a:rPr lang="en-US" altLang="ko-KR" sz="1200" i="1">
                          <a:latin typeface="Cambria Math" panose="02040503050406030204" pitchFamily="18" charset="0"/>
                          <a:ea typeface="Cambria Math" panose="02040503050406030204" pitchFamily="18" charset="0"/>
                        </a:rPr>
                        <m:t>𝐴𝑐𝑡𝑖𝑣𝑎𝑡𝑖𝑜𝑛</m:t>
                      </m:r>
                      <m:d>
                        <m:dPr>
                          <m:ctrlPr>
                            <a:rPr lang="en-US" altLang="ko-KR" sz="1200" i="1">
                              <a:latin typeface="Cambria Math" panose="02040503050406030204" pitchFamily="18" charset="0"/>
                              <a:ea typeface="Cambria Math" panose="02040503050406030204" pitchFamily="18" charset="0"/>
                            </a:rPr>
                          </m:ctrlPr>
                        </m:dPr>
                        <m:e>
                          <m:d>
                            <m:dPr>
                              <m:begChr m:val="["/>
                              <m:endChr m:val="]"/>
                              <m:ctrlPr>
                                <a:rPr lang="en-US" altLang="ko-KR" sz="1200" i="1">
                                  <a:latin typeface="Cambria Math" panose="02040503050406030204" pitchFamily="18" charset="0"/>
                                </a:rPr>
                              </m:ctrlPr>
                            </m:dPr>
                            <m:e>
                              <m:m>
                                <m:mPr>
                                  <m:mcs>
                                    <m:mc>
                                      <m:mcPr>
                                        <m:count m:val="1"/>
                                        <m:mcJc m:val="center"/>
                                      </m:mcPr>
                                    </m:mc>
                                  </m:mcs>
                                  <m:ctrlPr>
                                    <a:rPr lang="en-US" altLang="ko-KR" sz="1200" i="1">
                                      <a:solidFill>
                                        <a:srgbClr val="0070C0"/>
                                      </a:solidFill>
                                      <a:latin typeface="Cambria Math" panose="02040503050406030204" pitchFamily="18" charset="0"/>
                                    </a:rPr>
                                  </m:ctrlPr>
                                </m:mPr>
                                <m:mr>
                                  <m:e>
                                    <m:m>
                                      <m:mPr>
                                        <m:mcs>
                                          <m:mc>
                                            <m:mcPr>
                                              <m:count m:val="2"/>
                                              <m:mcJc m:val="center"/>
                                            </m:mcPr>
                                          </m:mc>
                                        </m:mcs>
                                        <m:ctrlPr>
                                          <a:rPr lang="en-US" altLang="ko-KR" sz="1200" i="1">
                                            <a:solidFill>
                                              <a:srgbClr val="0070C0"/>
                                            </a:solidFill>
                                            <a:latin typeface="Cambria Math" panose="02040503050406030204" pitchFamily="18" charset="0"/>
                                          </a:rPr>
                                        </m:ctrlPr>
                                      </m:mPr>
                                      <m:mr>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11</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12</m:t>
                                                    </m:r>
                                                  </m:sub>
                                                </m:sSub>
                                              </m:e>
                                            </m:mr>
                                          </m:m>
                                        </m:e>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13</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14</m:t>
                                                    </m:r>
                                                  </m:sub>
                                                </m:sSub>
                                              </m:e>
                                            </m:mr>
                                          </m:m>
                                        </m:e>
                                      </m:mr>
                                      <m:mr>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21</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22</m:t>
                                                    </m:r>
                                                  </m:sub>
                                                </m:sSub>
                                              </m:e>
                                            </m:mr>
                                          </m:m>
                                        </m:e>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23</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24</m:t>
                                                    </m:r>
                                                  </m:sub>
                                                </m:sSub>
                                              </m:e>
                                            </m:mr>
                                          </m:m>
                                        </m:e>
                                      </m:mr>
                                    </m:m>
                                  </m:e>
                                </m:mr>
                                <m:mr>
                                  <m:e>
                                    <m:m>
                                      <m:mPr>
                                        <m:mcs>
                                          <m:mc>
                                            <m:mcPr>
                                              <m:count m:val="2"/>
                                              <m:mcJc m:val="center"/>
                                            </m:mcPr>
                                          </m:mc>
                                        </m:mcs>
                                        <m:ctrlPr>
                                          <a:rPr lang="en-US" altLang="ko-KR" sz="1200" i="1">
                                            <a:solidFill>
                                              <a:srgbClr val="0070C0"/>
                                            </a:solidFill>
                                            <a:latin typeface="Cambria Math" panose="02040503050406030204" pitchFamily="18" charset="0"/>
                                          </a:rPr>
                                        </m:ctrlPr>
                                      </m:mPr>
                                      <m:mr>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31</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32</m:t>
                                                    </m:r>
                                                  </m:sub>
                                                </m:sSub>
                                              </m:e>
                                            </m:mr>
                                          </m:m>
                                        </m:e>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33</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34</m:t>
                                                    </m:r>
                                                  </m:sub>
                                                </m:sSub>
                                              </m:e>
                                            </m:mr>
                                          </m:m>
                                        </m:e>
                                      </m:mr>
                                    </m:m>
                                  </m:e>
                                </m:mr>
                              </m:m>
                            </m:e>
                          </m:d>
                          <m:r>
                            <a:rPr lang="en-US" altLang="ko-KR" sz="1200" i="1">
                              <a:latin typeface="Cambria Math" panose="02040503050406030204" pitchFamily="18" charset="0"/>
                              <a:ea typeface="Cambria Math" panose="02040503050406030204" pitchFamily="18" charset="0"/>
                            </a:rPr>
                            <m:t>∙</m:t>
                          </m:r>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1</m:t>
                                              </m:r>
                                            </m:sub>
                                          </m:sSub>
                                        </m:e>
                                      </m:mr>
                                      <m:mr>
                                        <m:e>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2</m:t>
                                              </m:r>
                                            </m:sub>
                                          </m:sSub>
                                        </m:e>
                                      </m:mr>
                                    </m:m>
                                  </m:e>
                                </m:mr>
                                <m:m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3</m:t>
                                              </m:r>
                                            </m:sub>
                                          </m:sSub>
                                        </m:e>
                                      </m:mr>
                                      <m:mr>
                                        <m:e>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4</m:t>
                                              </m:r>
                                            </m:sub>
                                          </m:sSub>
                                        </m:e>
                                      </m:mr>
                                    </m:m>
                                  </m:e>
                                </m:mr>
                              </m:m>
                            </m:e>
                          </m:d>
                          <m:r>
                            <a:rPr lang="en-US" altLang="ko-KR" sz="1200" i="1">
                              <a:latin typeface="Cambria Math" panose="02040503050406030204" pitchFamily="18" charset="0"/>
                              <a:ea typeface="Cambria Math" panose="02040503050406030204" pitchFamily="18" charset="0"/>
                            </a:rPr>
                            <m:t>+</m:t>
                          </m:r>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solidFill>
                                        <a:srgbClr val="0070C0"/>
                                      </a:solidFill>
                                      <a:latin typeface="Cambria Math" panose="02040503050406030204" pitchFamily="18" charset="0"/>
                                      <a:ea typeface="Cambria Math" panose="02040503050406030204" pitchFamily="18" charset="0"/>
                                    </a:rPr>
                                  </m:ctrlPr>
                                </m:mPr>
                                <m:mr>
                                  <m:e>
                                    <m:sSub>
                                      <m:sSubPr>
                                        <m:ctrlPr>
                                          <a:rPr lang="en-US" altLang="ko-KR" sz="1200" i="1">
                                            <a:solidFill>
                                              <a:srgbClr val="0070C0"/>
                                            </a:solidFill>
                                            <a:latin typeface="Cambria Math" panose="02040503050406030204" pitchFamily="18" charset="0"/>
                                            <a:ea typeface="Cambria Math" panose="02040503050406030204" pitchFamily="18" charset="0"/>
                                          </a:rPr>
                                        </m:ctrlPr>
                                      </m:sSubPr>
                                      <m:e>
                                        <m:r>
                                          <a:rPr lang="en-US" altLang="ko-KR" sz="1200" i="1">
                                            <a:solidFill>
                                              <a:srgbClr val="0070C0"/>
                                            </a:solidFill>
                                            <a:latin typeface="Cambria Math" panose="02040503050406030204" pitchFamily="18" charset="0"/>
                                            <a:ea typeface="Cambria Math" panose="02040503050406030204" pitchFamily="18" charset="0"/>
                                          </a:rPr>
                                          <m:t>𝑏</m:t>
                                        </m:r>
                                      </m:e>
                                      <m:sub>
                                        <m:r>
                                          <a:rPr lang="en-US" altLang="ko-KR" sz="1200" i="1">
                                            <a:solidFill>
                                              <a:srgbClr val="0070C0"/>
                                            </a:solidFill>
                                            <a:latin typeface="Cambria Math" panose="02040503050406030204" pitchFamily="18" charset="0"/>
                                            <a:ea typeface="Cambria Math" panose="02040503050406030204" pitchFamily="18" charset="0"/>
                                          </a:rPr>
                                          <m:t>1</m:t>
                                        </m:r>
                                      </m:sub>
                                    </m:sSub>
                                  </m:e>
                                </m:mr>
                                <m:mr>
                                  <m:e>
                                    <m:sSub>
                                      <m:sSubPr>
                                        <m:ctrlPr>
                                          <a:rPr lang="en-US" altLang="ko-KR" sz="1200" i="1">
                                            <a:solidFill>
                                              <a:srgbClr val="0070C0"/>
                                            </a:solidFill>
                                            <a:latin typeface="Cambria Math" panose="02040503050406030204" pitchFamily="18" charset="0"/>
                                            <a:ea typeface="Cambria Math" panose="02040503050406030204" pitchFamily="18" charset="0"/>
                                          </a:rPr>
                                        </m:ctrlPr>
                                      </m:sSubPr>
                                      <m:e>
                                        <m:r>
                                          <a:rPr lang="en-US" altLang="ko-KR" sz="1200" i="1">
                                            <a:solidFill>
                                              <a:srgbClr val="0070C0"/>
                                            </a:solidFill>
                                            <a:latin typeface="Cambria Math" panose="02040503050406030204" pitchFamily="18" charset="0"/>
                                            <a:ea typeface="Cambria Math" panose="02040503050406030204" pitchFamily="18" charset="0"/>
                                          </a:rPr>
                                          <m:t>𝑏</m:t>
                                        </m:r>
                                      </m:e>
                                      <m:sub>
                                        <m:r>
                                          <a:rPr lang="en-US" altLang="ko-KR" sz="1200" i="1">
                                            <a:solidFill>
                                              <a:srgbClr val="0070C0"/>
                                            </a:solidFill>
                                            <a:latin typeface="Cambria Math" panose="02040503050406030204" pitchFamily="18" charset="0"/>
                                            <a:ea typeface="Cambria Math" panose="02040503050406030204" pitchFamily="18" charset="0"/>
                                          </a:rPr>
                                          <m:t>2</m:t>
                                        </m:r>
                                      </m:sub>
                                    </m:sSub>
                                  </m:e>
                                </m:mr>
                                <m:mr>
                                  <m:e>
                                    <m:sSub>
                                      <m:sSubPr>
                                        <m:ctrlPr>
                                          <a:rPr lang="en-US" altLang="ko-KR" sz="1200" i="1">
                                            <a:solidFill>
                                              <a:srgbClr val="0070C0"/>
                                            </a:solidFill>
                                            <a:latin typeface="Cambria Math" panose="02040503050406030204" pitchFamily="18" charset="0"/>
                                            <a:ea typeface="Cambria Math" panose="02040503050406030204" pitchFamily="18" charset="0"/>
                                          </a:rPr>
                                        </m:ctrlPr>
                                      </m:sSubPr>
                                      <m:e>
                                        <m:r>
                                          <a:rPr lang="en-US" altLang="ko-KR" sz="1200" i="1">
                                            <a:solidFill>
                                              <a:srgbClr val="0070C0"/>
                                            </a:solidFill>
                                            <a:latin typeface="Cambria Math" panose="02040503050406030204" pitchFamily="18" charset="0"/>
                                            <a:ea typeface="Cambria Math" panose="02040503050406030204" pitchFamily="18" charset="0"/>
                                          </a:rPr>
                                          <m:t>𝑏</m:t>
                                        </m:r>
                                      </m:e>
                                      <m:sub>
                                        <m:r>
                                          <a:rPr lang="en-US" altLang="ko-KR" sz="1200" i="1">
                                            <a:solidFill>
                                              <a:srgbClr val="0070C0"/>
                                            </a:solidFill>
                                            <a:latin typeface="Cambria Math" panose="02040503050406030204" pitchFamily="18" charset="0"/>
                                            <a:ea typeface="Cambria Math" panose="02040503050406030204" pitchFamily="18" charset="0"/>
                                          </a:rPr>
                                          <m:t>3</m:t>
                                        </m:r>
                                      </m:sub>
                                    </m:sSub>
                                  </m:e>
                                </m:mr>
                              </m:m>
                            </m:e>
                          </m:d>
                        </m:e>
                      </m:d>
                    </m:oMath>
                  </m:oMathPara>
                </a14:m>
                <a:endParaRPr lang="en-US" altLang="ko-KR" sz="1200" dirty="0"/>
              </a:p>
            </p:txBody>
          </p:sp>
        </mc:Choice>
        <mc:Fallback xmlns="">
          <p:sp>
            <p:nvSpPr>
              <p:cNvPr id="105" name="내용 개체 틀 2">
                <a:extLst>
                  <a:ext uri="{FF2B5EF4-FFF2-40B4-BE49-F238E27FC236}">
                    <a16:creationId xmlns:a16="http://schemas.microsoft.com/office/drawing/2014/main" xmlns:a14="http://schemas.microsoft.com/office/drawing/2010/main" xmlns="" id="{A4C9C9A4-3EB9-48EB-9422-33743EC5A490}"/>
                  </a:ext>
                </a:extLst>
              </p:cNvPr>
              <p:cNvSpPr txBox="1">
                <a:spLocks noRot="1" noChangeAspect="1" noMove="1" noResize="1" noEditPoints="1" noAdjustHandles="1" noChangeArrowheads="1" noChangeShapeType="1" noTextEdit="1"/>
              </p:cNvSpPr>
              <p:nvPr/>
            </p:nvSpPr>
            <p:spPr>
              <a:xfrm>
                <a:off x="2295170" y="5181987"/>
                <a:ext cx="5163172" cy="699470"/>
              </a:xfrm>
              <a:prstGeom prst="rect">
                <a:avLst/>
              </a:prstGeom>
              <a:blipFill rotWithShape="0">
                <a:blip r:embed="rId4"/>
                <a:stretch>
                  <a:fillRect/>
                </a:stretch>
              </a:blipFill>
            </p:spPr>
            <p:txBody>
              <a:bodyPr/>
              <a:lstStyle/>
              <a:p>
                <a:r>
                  <a:rPr lang="ko-KR" altLang="en-US">
                    <a:noFill/>
                  </a:rPr>
                  <a:t> </a:t>
                </a:r>
              </a:p>
            </p:txBody>
          </p:sp>
        </mc:Fallback>
      </mc:AlternateContent>
      <p:grpSp>
        <p:nvGrpSpPr>
          <p:cNvPr id="106" name="그룹 105">
            <a:extLst>
              <a:ext uri="{FF2B5EF4-FFF2-40B4-BE49-F238E27FC236}">
                <a16:creationId xmlns="" xmlns:a16="http://schemas.microsoft.com/office/drawing/2014/main" id="{E41FF821-007C-4085-8818-ADFF82575685}"/>
              </a:ext>
            </a:extLst>
          </p:cNvPr>
          <p:cNvGrpSpPr/>
          <p:nvPr/>
        </p:nvGrpSpPr>
        <p:grpSpPr>
          <a:xfrm>
            <a:off x="3007196" y="2789529"/>
            <a:ext cx="3739111" cy="2229605"/>
            <a:chOff x="2890285" y="2744788"/>
            <a:chExt cx="4113545" cy="2452875"/>
          </a:xfrm>
        </p:grpSpPr>
        <p:grpSp>
          <p:nvGrpSpPr>
            <p:cNvPr id="107" name="그룹 106">
              <a:extLst>
                <a:ext uri="{FF2B5EF4-FFF2-40B4-BE49-F238E27FC236}">
                  <a16:creationId xmlns="" xmlns:a16="http://schemas.microsoft.com/office/drawing/2014/main" id="{558E4B09-C494-4DD4-8B4D-63C257A49B2F}"/>
                </a:ext>
              </a:extLst>
            </p:cNvPr>
            <p:cNvGrpSpPr/>
            <p:nvPr/>
          </p:nvGrpSpPr>
          <p:grpSpPr>
            <a:xfrm>
              <a:off x="3432138" y="3199778"/>
              <a:ext cx="360000" cy="1992152"/>
              <a:chOff x="3907938" y="2178661"/>
              <a:chExt cx="360000" cy="1992152"/>
            </a:xfrm>
          </p:grpSpPr>
          <p:sp>
            <p:nvSpPr>
              <p:cNvPr id="171" name="타원 170">
                <a:extLst>
                  <a:ext uri="{FF2B5EF4-FFF2-40B4-BE49-F238E27FC236}">
                    <a16:creationId xmlns="" xmlns:a16="http://schemas.microsoft.com/office/drawing/2014/main" id="{D12A1A30-6D7A-4AC8-979B-831CCAAC26DE}"/>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solidFill>
                    <a:srgbClr val="FF0000"/>
                  </a:solidFill>
                </a:endParaRPr>
              </a:p>
            </p:txBody>
          </p:sp>
          <p:sp>
            <p:nvSpPr>
              <p:cNvPr id="172" name="타원 171">
                <a:extLst>
                  <a:ext uri="{FF2B5EF4-FFF2-40B4-BE49-F238E27FC236}">
                    <a16:creationId xmlns="" xmlns:a16="http://schemas.microsoft.com/office/drawing/2014/main" id="{2261E68F-8FBB-4972-9D8C-05E1900E4E94}"/>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173" name="타원 172">
                <a:extLst>
                  <a:ext uri="{FF2B5EF4-FFF2-40B4-BE49-F238E27FC236}">
                    <a16:creationId xmlns="" xmlns:a16="http://schemas.microsoft.com/office/drawing/2014/main" id="{6CA1C9BE-EFB6-4DB6-B1C6-6EFEAF11B6BF}"/>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74" name="타원 173">
                <a:extLst>
                  <a:ext uri="{FF2B5EF4-FFF2-40B4-BE49-F238E27FC236}">
                    <a16:creationId xmlns="" xmlns:a16="http://schemas.microsoft.com/office/drawing/2014/main" id="{13544C94-364F-4483-9DEB-C590E8E029D3}"/>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108" name="그룹 107">
              <a:extLst>
                <a:ext uri="{FF2B5EF4-FFF2-40B4-BE49-F238E27FC236}">
                  <a16:creationId xmlns="" xmlns:a16="http://schemas.microsoft.com/office/drawing/2014/main" id="{929D0B46-F54A-458A-AF56-B126FFA946A3}"/>
                </a:ext>
              </a:extLst>
            </p:cNvPr>
            <p:cNvGrpSpPr/>
            <p:nvPr/>
          </p:nvGrpSpPr>
          <p:grpSpPr>
            <a:xfrm>
              <a:off x="4366491" y="3478710"/>
              <a:ext cx="360000" cy="1445754"/>
              <a:chOff x="3907938" y="4353690"/>
              <a:chExt cx="360000" cy="1445754"/>
            </a:xfrm>
          </p:grpSpPr>
          <p:sp>
            <p:nvSpPr>
              <p:cNvPr id="168" name="타원 167">
                <a:extLst>
                  <a:ext uri="{FF2B5EF4-FFF2-40B4-BE49-F238E27FC236}">
                    <a16:creationId xmlns="" xmlns:a16="http://schemas.microsoft.com/office/drawing/2014/main" id="{B44702A0-8F19-4293-A4DC-FEC0EB626213}"/>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9" name="타원 168">
                <a:extLst>
                  <a:ext uri="{FF2B5EF4-FFF2-40B4-BE49-F238E27FC236}">
                    <a16:creationId xmlns="" xmlns:a16="http://schemas.microsoft.com/office/drawing/2014/main" id="{21AE787F-174C-48E1-BB9C-86E740D9CF15}"/>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70" name="타원 169">
                <a:extLst>
                  <a:ext uri="{FF2B5EF4-FFF2-40B4-BE49-F238E27FC236}">
                    <a16:creationId xmlns="" xmlns:a16="http://schemas.microsoft.com/office/drawing/2014/main" id="{AE907766-FE5C-4B91-A200-4E72536A86F7}"/>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109" name="그룹 108">
              <a:extLst>
                <a:ext uri="{FF2B5EF4-FFF2-40B4-BE49-F238E27FC236}">
                  <a16:creationId xmlns="" xmlns:a16="http://schemas.microsoft.com/office/drawing/2014/main" id="{0F5C27E6-D6F2-4211-B1BF-B4C490732651}"/>
                </a:ext>
              </a:extLst>
            </p:cNvPr>
            <p:cNvGrpSpPr/>
            <p:nvPr/>
          </p:nvGrpSpPr>
          <p:grpSpPr>
            <a:xfrm>
              <a:off x="5173360" y="3205511"/>
              <a:ext cx="360000" cy="1992152"/>
              <a:chOff x="3907938" y="2178661"/>
              <a:chExt cx="360000" cy="1992152"/>
            </a:xfrm>
            <a:solidFill>
              <a:srgbClr val="7030A0">
                <a:alpha val="30000"/>
              </a:srgbClr>
            </a:solidFill>
          </p:grpSpPr>
          <p:sp>
            <p:nvSpPr>
              <p:cNvPr id="164" name="타원 163">
                <a:extLst>
                  <a:ext uri="{FF2B5EF4-FFF2-40B4-BE49-F238E27FC236}">
                    <a16:creationId xmlns="" xmlns:a16="http://schemas.microsoft.com/office/drawing/2014/main" id="{5BB9891D-75A9-4DE2-A0CC-231F8DA93947}"/>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5" name="타원 164">
                <a:extLst>
                  <a:ext uri="{FF2B5EF4-FFF2-40B4-BE49-F238E27FC236}">
                    <a16:creationId xmlns="" xmlns:a16="http://schemas.microsoft.com/office/drawing/2014/main" id="{E33167A4-FEA5-4E6E-809D-84A44940560E}"/>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6" name="타원 165">
                <a:extLst>
                  <a:ext uri="{FF2B5EF4-FFF2-40B4-BE49-F238E27FC236}">
                    <a16:creationId xmlns="" xmlns:a16="http://schemas.microsoft.com/office/drawing/2014/main" id="{A1543080-EA19-4507-8DF7-812564F148DC}"/>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7" name="타원 166">
                <a:extLst>
                  <a:ext uri="{FF2B5EF4-FFF2-40B4-BE49-F238E27FC236}">
                    <a16:creationId xmlns="" xmlns:a16="http://schemas.microsoft.com/office/drawing/2014/main" id="{5E5FD5CF-157F-4E66-AEE9-07BA5D115079}"/>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sp>
          <p:nvSpPr>
            <p:cNvPr id="110" name="타원 109">
              <a:extLst>
                <a:ext uri="{FF2B5EF4-FFF2-40B4-BE49-F238E27FC236}">
                  <a16:creationId xmlns="" xmlns:a16="http://schemas.microsoft.com/office/drawing/2014/main" id="{7079EC2F-2E28-4BFD-9603-E38C8A3AE993}"/>
                </a:ext>
              </a:extLst>
            </p:cNvPr>
            <p:cNvSpPr/>
            <p:nvPr/>
          </p:nvSpPr>
          <p:spPr>
            <a:xfrm>
              <a:off x="6107713" y="4020498"/>
              <a:ext cx="360000" cy="360000"/>
            </a:xfrm>
            <a:prstGeom prst="ellipse">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cxnSp>
          <p:nvCxnSpPr>
            <p:cNvPr id="111" name="직선 화살표 연결선 110">
              <a:extLst>
                <a:ext uri="{FF2B5EF4-FFF2-40B4-BE49-F238E27FC236}">
                  <a16:creationId xmlns="" xmlns:a16="http://schemas.microsoft.com/office/drawing/2014/main" id="{EE008BF6-6A3C-4EA3-993A-A695D9BFD9F6}"/>
                </a:ext>
              </a:extLst>
            </p:cNvPr>
            <p:cNvCxnSpPr>
              <a:cxnSpLocks/>
              <a:stCxn id="171" idx="6"/>
              <a:endCxn id="170" idx="2"/>
            </p:cNvCxnSpPr>
            <p:nvPr/>
          </p:nvCxnSpPr>
          <p:spPr>
            <a:xfrm>
              <a:off x="3792138" y="3379778"/>
              <a:ext cx="574353" cy="27893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 xmlns:a16="http://schemas.microsoft.com/office/drawing/2014/main" id="{14E9C9C5-371D-4A8E-9E49-9C03667F23F5}"/>
                </a:ext>
              </a:extLst>
            </p:cNvPr>
            <p:cNvCxnSpPr>
              <a:cxnSpLocks/>
              <a:stCxn id="171" idx="6"/>
              <a:endCxn id="168" idx="2"/>
            </p:cNvCxnSpPr>
            <p:nvPr/>
          </p:nvCxnSpPr>
          <p:spPr>
            <a:xfrm>
              <a:off x="3792138" y="3379778"/>
              <a:ext cx="574353" cy="82180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 xmlns:a16="http://schemas.microsoft.com/office/drawing/2014/main" id="{CAF0FBA6-C5F5-4BF6-9196-5A7E3DEB3306}"/>
                </a:ext>
              </a:extLst>
            </p:cNvPr>
            <p:cNvCxnSpPr>
              <a:cxnSpLocks/>
              <a:stCxn id="171" idx="6"/>
              <a:endCxn id="169" idx="2"/>
            </p:cNvCxnSpPr>
            <p:nvPr/>
          </p:nvCxnSpPr>
          <p:spPr>
            <a:xfrm>
              <a:off x="3792138" y="3379778"/>
              <a:ext cx="574353" cy="136468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 xmlns:a16="http://schemas.microsoft.com/office/drawing/2014/main" id="{6026649D-DEC8-4B07-9837-A92DAFF5351A}"/>
                </a:ext>
              </a:extLst>
            </p:cNvPr>
            <p:cNvCxnSpPr>
              <a:cxnSpLocks/>
              <a:stCxn id="172" idx="6"/>
              <a:endCxn id="170" idx="2"/>
            </p:cNvCxnSpPr>
            <p:nvPr/>
          </p:nvCxnSpPr>
          <p:spPr>
            <a:xfrm flipV="1">
              <a:off x="3792138" y="3658710"/>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 xmlns:a16="http://schemas.microsoft.com/office/drawing/2014/main" id="{62B91017-253B-41F7-BBF9-03632F6C9F92}"/>
                </a:ext>
              </a:extLst>
            </p:cNvPr>
            <p:cNvCxnSpPr>
              <a:cxnSpLocks/>
              <a:stCxn id="172" idx="6"/>
              <a:endCxn id="168" idx="2"/>
            </p:cNvCxnSpPr>
            <p:nvPr/>
          </p:nvCxnSpPr>
          <p:spPr>
            <a:xfrm>
              <a:off x="3792138" y="3926176"/>
              <a:ext cx="574353" cy="27541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 xmlns:a16="http://schemas.microsoft.com/office/drawing/2014/main" id="{20BD5C34-9F36-4FBC-98F4-C51788DC2C4C}"/>
                </a:ext>
              </a:extLst>
            </p:cNvPr>
            <p:cNvCxnSpPr>
              <a:cxnSpLocks/>
              <a:stCxn id="172" idx="6"/>
              <a:endCxn id="169" idx="2"/>
            </p:cNvCxnSpPr>
            <p:nvPr/>
          </p:nvCxnSpPr>
          <p:spPr>
            <a:xfrm>
              <a:off x="3792138" y="3926176"/>
              <a:ext cx="574353" cy="8182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 xmlns:a16="http://schemas.microsoft.com/office/drawing/2014/main" id="{CEB01DA7-87E3-4575-A8E1-CD52B40A6818}"/>
                </a:ext>
              </a:extLst>
            </p:cNvPr>
            <p:cNvCxnSpPr>
              <a:cxnSpLocks/>
              <a:stCxn id="173" idx="6"/>
              <a:endCxn id="170" idx="2"/>
            </p:cNvCxnSpPr>
            <p:nvPr/>
          </p:nvCxnSpPr>
          <p:spPr>
            <a:xfrm flipV="1">
              <a:off x="3792138" y="3658710"/>
              <a:ext cx="574353" cy="8103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 xmlns:a16="http://schemas.microsoft.com/office/drawing/2014/main" id="{6D8F0E79-FD30-4E0D-928C-C2AAC4638828}"/>
                </a:ext>
              </a:extLst>
            </p:cNvPr>
            <p:cNvCxnSpPr>
              <a:cxnSpLocks/>
              <a:stCxn id="173" idx="6"/>
              <a:endCxn id="168" idx="2"/>
            </p:cNvCxnSpPr>
            <p:nvPr/>
          </p:nvCxnSpPr>
          <p:spPr>
            <a:xfrm flipV="1">
              <a:off x="3792138" y="4201587"/>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 xmlns:a16="http://schemas.microsoft.com/office/drawing/2014/main" id="{6C9EBCFF-B8CC-4252-91CB-76D0C03C0D7D}"/>
                </a:ext>
              </a:extLst>
            </p:cNvPr>
            <p:cNvCxnSpPr>
              <a:cxnSpLocks/>
              <a:stCxn id="173" idx="6"/>
              <a:endCxn id="169" idx="2"/>
            </p:cNvCxnSpPr>
            <p:nvPr/>
          </p:nvCxnSpPr>
          <p:spPr>
            <a:xfrm>
              <a:off x="3792138" y="4469053"/>
              <a:ext cx="574353" cy="27541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 xmlns:a16="http://schemas.microsoft.com/office/drawing/2014/main" id="{E1BCD531-331F-466C-A830-514F7F8176F3}"/>
                </a:ext>
              </a:extLst>
            </p:cNvPr>
            <p:cNvCxnSpPr>
              <a:cxnSpLocks/>
              <a:stCxn id="174" idx="6"/>
              <a:endCxn id="170" idx="2"/>
            </p:cNvCxnSpPr>
            <p:nvPr/>
          </p:nvCxnSpPr>
          <p:spPr>
            <a:xfrm flipV="1">
              <a:off x="3792138" y="3658710"/>
              <a:ext cx="574353" cy="13532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 xmlns:a16="http://schemas.microsoft.com/office/drawing/2014/main" id="{3FB9F450-16A4-4D6F-8970-B6265938DBA3}"/>
                </a:ext>
              </a:extLst>
            </p:cNvPr>
            <p:cNvCxnSpPr>
              <a:cxnSpLocks/>
              <a:stCxn id="174" idx="6"/>
              <a:endCxn id="168" idx="2"/>
            </p:cNvCxnSpPr>
            <p:nvPr/>
          </p:nvCxnSpPr>
          <p:spPr>
            <a:xfrm flipV="1">
              <a:off x="3792138" y="4201587"/>
              <a:ext cx="574353" cy="8103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 xmlns:a16="http://schemas.microsoft.com/office/drawing/2014/main" id="{13DB3D8A-A7F9-4272-B1A9-066E80E3E6C1}"/>
                </a:ext>
              </a:extLst>
            </p:cNvPr>
            <p:cNvCxnSpPr>
              <a:cxnSpLocks/>
              <a:stCxn id="174" idx="6"/>
              <a:endCxn id="169" idx="2"/>
            </p:cNvCxnSpPr>
            <p:nvPr/>
          </p:nvCxnSpPr>
          <p:spPr>
            <a:xfrm flipV="1">
              <a:off x="3792138" y="4744464"/>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 xmlns:a16="http://schemas.microsoft.com/office/drawing/2014/main" id="{CA947089-FBB9-44B0-890E-2C79FFC1E0F4}"/>
                </a:ext>
              </a:extLst>
            </p:cNvPr>
            <p:cNvCxnSpPr>
              <a:cxnSpLocks/>
              <a:stCxn id="170" idx="6"/>
              <a:endCxn id="164" idx="2"/>
            </p:cNvCxnSpPr>
            <p:nvPr/>
          </p:nvCxnSpPr>
          <p:spPr>
            <a:xfrm flipV="1">
              <a:off x="4726491" y="3385511"/>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 xmlns:a16="http://schemas.microsoft.com/office/drawing/2014/main" id="{C420C871-25EC-42B9-A56E-504B29E96FD7}"/>
                </a:ext>
              </a:extLst>
            </p:cNvPr>
            <p:cNvCxnSpPr>
              <a:cxnSpLocks/>
              <a:stCxn id="170" idx="6"/>
              <a:endCxn id="165" idx="2"/>
            </p:cNvCxnSpPr>
            <p:nvPr/>
          </p:nvCxnSpPr>
          <p:spPr>
            <a:xfrm>
              <a:off x="4726491" y="3658710"/>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 xmlns:a16="http://schemas.microsoft.com/office/drawing/2014/main" id="{C3C3F861-D3E3-40B9-AAE4-AE433A78F912}"/>
                </a:ext>
              </a:extLst>
            </p:cNvPr>
            <p:cNvCxnSpPr>
              <a:cxnSpLocks/>
              <a:stCxn id="170" idx="6"/>
              <a:endCxn id="166" idx="2"/>
            </p:cNvCxnSpPr>
            <p:nvPr/>
          </p:nvCxnSpPr>
          <p:spPr>
            <a:xfrm>
              <a:off x="4726491" y="3658710"/>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 xmlns:a16="http://schemas.microsoft.com/office/drawing/2014/main" id="{05B339DC-EFE4-4FCF-837E-E109C2491FE7}"/>
                </a:ext>
              </a:extLst>
            </p:cNvPr>
            <p:cNvCxnSpPr>
              <a:cxnSpLocks/>
              <a:stCxn id="170" idx="6"/>
              <a:endCxn id="167" idx="2"/>
            </p:cNvCxnSpPr>
            <p:nvPr/>
          </p:nvCxnSpPr>
          <p:spPr>
            <a:xfrm>
              <a:off x="4726491" y="3658710"/>
              <a:ext cx="446869" cy="135895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 xmlns:a16="http://schemas.microsoft.com/office/drawing/2014/main" id="{531AD014-7764-420B-89F4-744ED2C87288}"/>
                </a:ext>
              </a:extLst>
            </p:cNvPr>
            <p:cNvCxnSpPr>
              <a:cxnSpLocks/>
              <a:stCxn id="168" idx="6"/>
              <a:endCxn id="164" idx="2"/>
            </p:cNvCxnSpPr>
            <p:nvPr/>
          </p:nvCxnSpPr>
          <p:spPr>
            <a:xfrm flipV="1">
              <a:off x="4726491" y="3385511"/>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 xmlns:a16="http://schemas.microsoft.com/office/drawing/2014/main" id="{C61F17BE-9C86-4636-BA4B-37E2830CD999}"/>
                </a:ext>
              </a:extLst>
            </p:cNvPr>
            <p:cNvCxnSpPr>
              <a:cxnSpLocks/>
              <a:stCxn id="168" idx="6"/>
              <a:endCxn id="165" idx="2"/>
            </p:cNvCxnSpPr>
            <p:nvPr/>
          </p:nvCxnSpPr>
          <p:spPr>
            <a:xfrm flipV="1">
              <a:off x="4726491" y="3931909"/>
              <a:ext cx="446869"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 xmlns:a16="http://schemas.microsoft.com/office/drawing/2014/main" id="{90FB0982-B6EB-47DA-B058-FB498D859910}"/>
                </a:ext>
              </a:extLst>
            </p:cNvPr>
            <p:cNvCxnSpPr>
              <a:cxnSpLocks/>
              <a:stCxn id="168" idx="6"/>
              <a:endCxn id="166" idx="2"/>
            </p:cNvCxnSpPr>
            <p:nvPr/>
          </p:nvCxnSpPr>
          <p:spPr>
            <a:xfrm>
              <a:off x="4726491" y="4201587"/>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 xmlns:a16="http://schemas.microsoft.com/office/drawing/2014/main" id="{82B8A573-ED8C-44C0-A11B-4AEB1862D4FF}"/>
                </a:ext>
              </a:extLst>
            </p:cNvPr>
            <p:cNvCxnSpPr>
              <a:cxnSpLocks/>
              <a:stCxn id="168" idx="6"/>
              <a:endCxn id="167" idx="2"/>
            </p:cNvCxnSpPr>
            <p:nvPr/>
          </p:nvCxnSpPr>
          <p:spPr>
            <a:xfrm>
              <a:off x="4726491" y="4201587"/>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 xmlns:a16="http://schemas.microsoft.com/office/drawing/2014/main" id="{F9297518-619A-4AFB-BAF3-B3657A63742E}"/>
                </a:ext>
              </a:extLst>
            </p:cNvPr>
            <p:cNvCxnSpPr>
              <a:cxnSpLocks/>
              <a:stCxn id="169" idx="6"/>
              <a:endCxn id="164" idx="2"/>
            </p:cNvCxnSpPr>
            <p:nvPr/>
          </p:nvCxnSpPr>
          <p:spPr>
            <a:xfrm flipV="1">
              <a:off x="4726491" y="3385511"/>
              <a:ext cx="446869" cy="135895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 xmlns:a16="http://schemas.microsoft.com/office/drawing/2014/main" id="{2916BC67-1C06-4578-B171-05A203C9532E}"/>
                </a:ext>
              </a:extLst>
            </p:cNvPr>
            <p:cNvCxnSpPr>
              <a:cxnSpLocks/>
              <a:stCxn id="169" idx="6"/>
              <a:endCxn id="165" idx="2"/>
            </p:cNvCxnSpPr>
            <p:nvPr/>
          </p:nvCxnSpPr>
          <p:spPr>
            <a:xfrm flipV="1">
              <a:off x="4726491" y="3931909"/>
              <a:ext cx="446869" cy="81255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 xmlns:a16="http://schemas.microsoft.com/office/drawing/2014/main" id="{A8E851FB-1D0E-43F8-B934-B5962BF88AD9}"/>
                </a:ext>
              </a:extLst>
            </p:cNvPr>
            <p:cNvCxnSpPr>
              <a:cxnSpLocks/>
              <a:stCxn id="169" idx="6"/>
              <a:endCxn id="166" idx="2"/>
            </p:cNvCxnSpPr>
            <p:nvPr/>
          </p:nvCxnSpPr>
          <p:spPr>
            <a:xfrm flipV="1">
              <a:off x="4726491" y="4474786"/>
              <a:ext cx="446869"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 xmlns:a16="http://schemas.microsoft.com/office/drawing/2014/main" id="{17B71A06-0EC5-458E-BB89-7A01A19F83B9}"/>
                </a:ext>
              </a:extLst>
            </p:cNvPr>
            <p:cNvCxnSpPr>
              <a:cxnSpLocks/>
              <a:stCxn id="169" idx="6"/>
              <a:endCxn id="167" idx="2"/>
            </p:cNvCxnSpPr>
            <p:nvPr/>
          </p:nvCxnSpPr>
          <p:spPr>
            <a:xfrm>
              <a:off x="4726491" y="4744464"/>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 xmlns:a16="http://schemas.microsoft.com/office/drawing/2014/main" id="{EA7B53A6-6030-4D5D-AD0A-405AD4C3FC17}"/>
                </a:ext>
              </a:extLst>
            </p:cNvPr>
            <p:cNvCxnSpPr>
              <a:cxnSpLocks/>
              <a:stCxn id="164" idx="6"/>
              <a:endCxn id="110" idx="2"/>
            </p:cNvCxnSpPr>
            <p:nvPr/>
          </p:nvCxnSpPr>
          <p:spPr>
            <a:xfrm>
              <a:off x="5533360" y="3385511"/>
              <a:ext cx="574353" cy="81498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 xmlns:a16="http://schemas.microsoft.com/office/drawing/2014/main" id="{5A75BD25-D0C0-492D-A44B-80E9D92EDCB8}"/>
                </a:ext>
              </a:extLst>
            </p:cNvPr>
            <p:cNvCxnSpPr>
              <a:cxnSpLocks/>
              <a:stCxn id="165" idx="6"/>
              <a:endCxn id="110" idx="2"/>
            </p:cNvCxnSpPr>
            <p:nvPr/>
          </p:nvCxnSpPr>
          <p:spPr>
            <a:xfrm>
              <a:off x="5533360" y="3931909"/>
              <a:ext cx="574353" cy="26858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 xmlns:a16="http://schemas.microsoft.com/office/drawing/2014/main" id="{1048E480-E3F8-4398-8968-D9788D8CE71D}"/>
                </a:ext>
              </a:extLst>
            </p:cNvPr>
            <p:cNvCxnSpPr>
              <a:cxnSpLocks/>
              <a:stCxn id="166" idx="6"/>
              <a:endCxn id="110" idx="2"/>
            </p:cNvCxnSpPr>
            <p:nvPr/>
          </p:nvCxnSpPr>
          <p:spPr>
            <a:xfrm flipV="1">
              <a:off x="5533360" y="4200498"/>
              <a:ext cx="574353" cy="2742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 xmlns:a16="http://schemas.microsoft.com/office/drawing/2014/main" id="{0B0C4B76-7F43-4DAE-AD86-4281E9528A4F}"/>
                </a:ext>
              </a:extLst>
            </p:cNvPr>
            <p:cNvCxnSpPr>
              <a:cxnSpLocks/>
              <a:stCxn id="167" idx="6"/>
              <a:endCxn id="110" idx="2"/>
            </p:cNvCxnSpPr>
            <p:nvPr/>
          </p:nvCxnSpPr>
          <p:spPr>
            <a:xfrm flipV="1">
              <a:off x="5533360" y="4200498"/>
              <a:ext cx="574353" cy="81716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 xmlns:a16="http://schemas.microsoft.com/office/drawing/2014/main" id="{8D0C88C0-E009-4048-AB6A-0D2D0E258037}"/>
                </a:ext>
              </a:extLst>
            </p:cNvPr>
            <p:cNvCxnSpPr>
              <a:cxnSpLocks/>
            </p:cNvCxnSpPr>
            <p:nvPr/>
          </p:nvCxnSpPr>
          <p:spPr>
            <a:xfrm>
              <a:off x="6463830" y="4196143"/>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 xmlns:a16="http://schemas.microsoft.com/office/drawing/2014/main" id="{1F688928-FD26-446C-A235-7FC9A43E3358}"/>
                </a:ext>
              </a:extLst>
            </p:cNvPr>
            <p:cNvCxnSpPr>
              <a:cxnSpLocks/>
            </p:cNvCxnSpPr>
            <p:nvPr/>
          </p:nvCxnSpPr>
          <p:spPr>
            <a:xfrm>
              <a:off x="2892337" y="3384404"/>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 xmlns:a16="http://schemas.microsoft.com/office/drawing/2014/main" id="{80F1FFB2-C160-4B71-B95E-F206F3A728F0}"/>
                </a:ext>
              </a:extLst>
            </p:cNvPr>
            <p:cNvCxnSpPr>
              <a:cxnSpLocks/>
            </p:cNvCxnSpPr>
            <p:nvPr/>
          </p:nvCxnSpPr>
          <p:spPr>
            <a:xfrm>
              <a:off x="2895657" y="3932759"/>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 xmlns:a16="http://schemas.microsoft.com/office/drawing/2014/main" id="{526BE655-D5B9-4E5E-94E1-0180D378878E}"/>
                </a:ext>
              </a:extLst>
            </p:cNvPr>
            <p:cNvCxnSpPr>
              <a:cxnSpLocks/>
            </p:cNvCxnSpPr>
            <p:nvPr/>
          </p:nvCxnSpPr>
          <p:spPr>
            <a:xfrm>
              <a:off x="2890285" y="4465786"/>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 xmlns:a16="http://schemas.microsoft.com/office/drawing/2014/main" id="{F7280EF6-61FF-4136-AAC9-ED78FF292FF9}"/>
                </a:ext>
              </a:extLst>
            </p:cNvPr>
            <p:cNvCxnSpPr>
              <a:cxnSpLocks/>
            </p:cNvCxnSpPr>
            <p:nvPr/>
          </p:nvCxnSpPr>
          <p:spPr>
            <a:xfrm>
              <a:off x="2898309" y="5010823"/>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237">
                  <a:extLst>
                    <a:ext uri="{FF2B5EF4-FFF2-40B4-BE49-F238E27FC236}">
                      <a16:creationId xmlns="" xmlns:a16="http://schemas.microsoft.com/office/drawing/2014/main" id="{7BDFB3D8-E2E6-483C-942F-A68767E4D5CC}"/>
                    </a:ext>
                  </a:extLst>
                </p:cNvPr>
                <p:cNvSpPr txBox="1"/>
                <p:nvPr/>
              </p:nvSpPr>
              <p:spPr>
                <a:xfrm>
                  <a:off x="3254214" y="4796242"/>
                  <a:ext cx="574353" cy="3724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4</m:t>
                            </m:r>
                          </m:sub>
                        </m:sSub>
                      </m:oMath>
                    </m:oMathPara>
                  </a14:m>
                  <a:endParaRPr lang="en-US" sz="1600" dirty="0">
                    <a:solidFill>
                      <a:srgbClr val="FF0000"/>
                    </a:solidFill>
                  </a:endParaRPr>
                </a:p>
              </p:txBody>
            </p:sp>
          </mc:Choice>
          <mc:Fallback xmlns="">
            <p:sp>
              <p:nvSpPr>
                <p:cNvPr id="144" name="TextBox 237">
                  <a:extLst>
                    <a:ext uri="{FF2B5EF4-FFF2-40B4-BE49-F238E27FC236}">
                      <a16:creationId xmlns:a14="http://schemas.microsoft.com/office/drawing/2010/main" xmlns="" xmlns:a16="http://schemas.microsoft.com/office/drawing/2014/main" xmlns:lc="http://schemas.openxmlformats.org/drawingml/2006/lockedCanvas" id="{7BDFB3D8-E2E6-483C-942F-A68767E4D5CC}"/>
                    </a:ext>
                  </a:extLst>
                </p:cNvPr>
                <p:cNvSpPr txBox="1">
                  <a:spLocks noRot="1" noChangeAspect="1" noMove="1" noResize="1" noEditPoints="1" noAdjustHandles="1" noChangeArrowheads="1" noChangeShapeType="1" noTextEdit="1"/>
                </p:cNvSpPr>
                <p:nvPr/>
              </p:nvSpPr>
              <p:spPr>
                <a:xfrm>
                  <a:off x="3254214" y="4796242"/>
                  <a:ext cx="574353" cy="37245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
                  <a:extLst>
                    <a:ext uri="{FF2B5EF4-FFF2-40B4-BE49-F238E27FC236}">
                      <a16:creationId xmlns="" xmlns:a16="http://schemas.microsoft.com/office/drawing/2014/main" id="{FC625EB4-2A13-4F3A-B05B-0478E3CFB329}"/>
                    </a:ext>
                  </a:extLst>
                </p:cNvPr>
                <p:cNvSpPr txBox="1"/>
                <p:nvPr/>
              </p:nvSpPr>
              <p:spPr>
                <a:xfrm>
                  <a:off x="3801046" y="3222375"/>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11</m:t>
                            </m:r>
                          </m:sub>
                        </m:sSub>
                      </m:oMath>
                    </m:oMathPara>
                  </a14:m>
                  <a:endParaRPr lang="ko-KR" altLang="en-US" sz="900" dirty="0">
                    <a:solidFill>
                      <a:srgbClr val="0070C0"/>
                    </a:solidFill>
                  </a:endParaRPr>
                </a:p>
              </p:txBody>
            </p:sp>
          </mc:Choice>
          <mc:Fallback xmlns="">
            <p:sp>
              <p:nvSpPr>
                <p:cNvPr id="145" name="TextBox 1">
                  <a:extLst>
                    <a:ext uri="{FF2B5EF4-FFF2-40B4-BE49-F238E27FC236}">
                      <a16:creationId xmlns:a14="http://schemas.microsoft.com/office/drawing/2010/main" xmlns="" xmlns:a16="http://schemas.microsoft.com/office/drawing/2014/main" xmlns:lc="http://schemas.openxmlformats.org/drawingml/2006/lockedCanvas" id="{FC625EB4-2A13-4F3A-B05B-0478E3CFB329}"/>
                    </a:ext>
                  </a:extLst>
                </p:cNvPr>
                <p:cNvSpPr txBox="1">
                  <a:spLocks noRot="1" noChangeAspect="1" noMove="1" noResize="1" noEditPoints="1" noAdjustHandles="1" noChangeArrowheads="1" noChangeShapeType="1" noTextEdit="1"/>
                </p:cNvSpPr>
                <p:nvPr/>
              </p:nvSpPr>
              <p:spPr>
                <a:xfrm>
                  <a:off x="3801046" y="3222375"/>
                  <a:ext cx="358825" cy="25394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65">
                  <a:extLst>
                    <a:ext uri="{FF2B5EF4-FFF2-40B4-BE49-F238E27FC236}">
                      <a16:creationId xmlns="" xmlns:a16="http://schemas.microsoft.com/office/drawing/2014/main" id="{2053ED8F-0832-499E-8766-1C3BBF040C38}"/>
                    </a:ext>
                  </a:extLst>
                </p:cNvPr>
                <p:cNvSpPr txBox="1"/>
                <p:nvPr/>
              </p:nvSpPr>
              <p:spPr>
                <a:xfrm>
                  <a:off x="3717989" y="4153560"/>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13</m:t>
                            </m:r>
                          </m:sub>
                        </m:sSub>
                      </m:oMath>
                    </m:oMathPara>
                  </a14:m>
                  <a:endParaRPr lang="ko-KR" altLang="en-US" sz="900" dirty="0">
                    <a:solidFill>
                      <a:srgbClr val="0070C0"/>
                    </a:solidFill>
                  </a:endParaRPr>
                </a:p>
              </p:txBody>
            </p:sp>
          </mc:Choice>
          <mc:Fallback xmlns="">
            <p:sp>
              <p:nvSpPr>
                <p:cNvPr id="146" name="TextBox 65">
                  <a:extLst>
                    <a:ext uri="{FF2B5EF4-FFF2-40B4-BE49-F238E27FC236}">
                      <a16:creationId xmlns:a14="http://schemas.microsoft.com/office/drawing/2010/main" xmlns="" xmlns:a16="http://schemas.microsoft.com/office/drawing/2014/main" xmlns:lc="http://schemas.openxmlformats.org/drawingml/2006/lockedCanvas" id="{2053ED8F-0832-499E-8766-1C3BBF040C38}"/>
                    </a:ext>
                  </a:extLst>
                </p:cNvPr>
                <p:cNvSpPr txBox="1">
                  <a:spLocks noRot="1" noChangeAspect="1" noMove="1" noResize="1" noEditPoints="1" noAdjustHandles="1" noChangeArrowheads="1" noChangeShapeType="1" noTextEdit="1"/>
                </p:cNvSpPr>
                <p:nvPr/>
              </p:nvSpPr>
              <p:spPr>
                <a:xfrm>
                  <a:off x="3717989" y="4153560"/>
                  <a:ext cx="358825" cy="25394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66">
                  <a:extLst>
                    <a:ext uri="{FF2B5EF4-FFF2-40B4-BE49-F238E27FC236}">
                      <a16:creationId xmlns="" xmlns:a16="http://schemas.microsoft.com/office/drawing/2014/main" id="{7580A839-C3F3-4646-89A2-3102BAC48092}"/>
                    </a:ext>
                  </a:extLst>
                </p:cNvPr>
                <p:cNvSpPr txBox="1"/>
                <p:nvPr/>
              </p:nvSpPr>
              <p:spPr>
                <a:xfrm>
                  <a:off x="3712617" y="3720943"/>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12</m:t>
                            </m:r>
                          </m:sub>
                        </m:sSub>
                      </m:oMath>
                    </m:oMathPara>
                  </a14:m>
                  <a:endParaRPr lang="ko-KR" altLang="en-US" sz="900" dirty="0">
                    <a:solidFill>
                      <a:srgbClr val="0070C0"/>
                    </a:solidFill>
                  </a:endParaRPr>
                </a:p>
              </p:txBody>
            </p:sp>
          </mc:Choice>
          <mc:Fallback xmlns="">
            <p:sp>
              <p:nvSpPr>
                <p:cNvPr id="147" name="TextBox 66">
                  <a:extLst>
                    <a:ext uri="{FF2B5EF4-FFF2-40B4-BE49-F238E27FC236}">
                      <a16:creationId xmlns:a14="http://schemas.microsoft.com/office/drawing/2010/main" xmlns="" xmlns:a16="http://schemas.microsoft.com/office/drawing/2014/main" xmlns:lc="http://schemas.openxmlformats.org/drawingml/2006/lockedCanvas" id="{7580A839-C3F3-4646-89A2-3102BAC48092}"/>
                    </a:ext>
                  </a:extLst>
                </p:cNvPr>
                <p:cNvSpPr txBox="1">
                  <a:spLocks noRot="1" noChangeAspect="1" noMove="1" noResize="1" noEditPoints="1" noAdjustHandles="1" noChangeArrowheads="1" noChangeShapeType="1" noTextEdit="1"/>
                </p:cNvSpPr>
                <p:nvPr/>
              </p:nvSpPr>
              <p:spPr>
                <a:xfrm>
                  <a:off x="3712617" y="3720943"/>
                  <a:ext cx="358825" cy="25394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67">
                  <a:extLst>
                    <a:ext uri="{FF2B5EF4-FFF2-40B4-BE49-F238E27FC236}">
                      <a16:creationId xmlns="" xmlns:a16="http://schemas.microsoft.com/office/drawing/2014/main" id="{B413A234-8600-4BAB-9532-2CD8C41822B7}"/>
                    </a:ext>
                  </a:extLst>
                </p:cNvPr>
                <p:cNvSpPr txBox="1"/>
                <p:nvPr/>
              </p:nvSpPr>
              <p:spPr>
                <a:xfrm>
                  <a:off x="3712617" y="4648976"/>
                  <a:ext cx="358825" cy="253947"/>
                </a:xfrm>
                <a:prstGeom prst="rect">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14</m:t>
                            </m:r>
                          </m:sub>
                        </m:sSub>
                      </m:oMath>
                    </m:oMathPara>
                  </a14:m>
                  <a:endParaRPr lang="ko-KR" altLang="en-US" sz="900" dirty="0">
                    <a:solidFill>
                      <a:srgbClr val="0070C0"/>
                    </a:solidFill>
                  </a:endParaRPr>
                </a:p>
              </p:txBody>
            </p:sp>
          </mc:Choice>
          <mc:Fallback xmlns="">
            <p:sp>
              <p:nvSpPr>
                <p:cNvPr id="148" name="TextBox 67">
                  <a:extLst>
                    <a:ext uri="{FF2B5EF4-FFF2-40B4-BE49-F238E27FC236}">
                      <a16:creationId xmlns:a14="http://schemas.microsoft.com/office/drawing/2010/main" xmlns="" xmlns:a16="http://schemas.microsoft.com/office/drawing/2014/main" xmlns:lc="http://schemas.openxmlformats.org/drawingml/2006/lockedCanvas" id="{B413A234-8600-4BAB-9532-2CD8C41822B7}"/>
                    </a:ext>
                  </a:extLst>
                </p:cNvPr>
                <p:cNvSpPr txBox="1">
                  <a:spLocks noRot="1" noChangeAspect="1" noMove="1" noResize="1" noEditPoints="1" noAdjustHandles="1" noChangeArrowheads="1" noChangeShapeType="1" noTextEdit="1"/>
                </p:cNvSpPr>
                <p:nvPr/>
              </p:nvSpPr>
              <p:spPr>
                <a:xfrm>
                  <a:off x="3712617" y="4648976"/>
                  <a:ext cx="358825" cy="253947"/>
                </a:xfrm>
                <a:prstGeom prst="rect">
                  <a:avLst/>
                </a:prstGeom>
                <a:blipFill rotWithShape="0">
                  <a:blip r:embed="rId9"/>
                  <a:stretch>
                    <a:fillRect/>
                  </a:stretch>
                </a:blipFill>
                <a:ln>
                  <a:noFill/>
                  <a:headEnd type="none" w="med" len="med"/>
                  <a:tailEnd type="triangl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68">
                  <a:extLst>
                    <a:ext uri="{FF2B5EF4-FFF2-40B4-BE49-F238E27FC236}">
                      <a16:creationId xmlns="" xmlns:a16="http://schemas.microsoft.com/office/drawing/2014/main" id="{72BA0B00-E394-4061-8016-F7C836064671}"/>
                    </a:ext>
                  </a:extLst>
                </p:cNvPr>
                <p:cNvSpPr txBox="1"/>
                <p:nvPr/>
              </p:nvSpPr>
              <p:spPr>
                <a:xfrm>
                  <a:off x="3801046" y="3386347"/>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21</m:t>
                            </m:r>
                          </m:sub>
                        </m:sSub>
                      </m:oMath>
                    </m:oMathPara>
                  </a14:m>
                  <a:endParaRPr lang="ko-KR" altLang="en-US" sz="900" dirty="0">
                    <a:solidFill>
                      <a:srgbClr val="0070C0"/>
                    </a:solidFill>
                  </a:endParaRPr>
                </a:p>
              </p:txBody>
            </p:sp>
          </mc:Choice>
          <mc:Fallback xmlns="">
            <p:sp>
              <p:nvSpPr>
                <p:cNvPr id="149" name="TextBox 68">
                  <a:extLst>
                    <a:ext uri="{FF2B5EF4-FFF2-40B4-BE49-F238E27FC236}">
                      <a16:creationId xmlns:a14="http://schemas.microsoft.com/office/drawing/2010/main" xmlns="" xmlns:a16="http://schemas.microsoft.com/office/drawing/2014/main" xmlns:lc="http://schemas.openxmlformats.org/drawingml/2006/lockedCanvas" id="{72BA0B00-E394-4061-8016-F7C836064671}"/>
                    </a:ext>
                  </a:extLst>
                </p:cNvPr>
                <p:cNvSpPr txBox="1">
                  <a:spLocks noRot="1" noChangeAspect="1" noMove="1" noResize="1" noEditPoints="1" noAdjustHandles="1" noChangeArrowheads="1" noChangeShapeType="1" noTextEdit="1"/>
                </p:cNvSpPr>
                <p:nvPr/>
              </p:nvSpPr>
              <p:spPr>
                <a:xfrm>
                  <a:off x="3801046" y="3386347"/>
                  <a:ext cx="358825" cy="253947"/>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69">
                  <a:extLst>
                    <a:ext uri="{FF2B5EF4-FFF2-40B4-BE49-F238E27FC236}">
                      <a16:creationId xmlns="" xmlns:a16="http://schemas.microsoft.com/office/drawing/2014/main" id="{935D6F84-07F5-4AA3-AA63-3E5D84D5043F}"/>
                    </a:ext>
                  </a:extLst>
                </p:cNvPr>
                <p:cNvSpPr txBox="1"/>
                <p:nvPr/>
              </p:nvSpPr>
              <p:spPr>
                <a:xfrm>
                  <a:off x="3775786" y="3861378"/>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22</m:t>
                            </m:r>
                          </m:sub>
                        </m:sSub>
                      </m:oMath>
                    </m:oMathPara>
                  </a14:m>
                  <a:endParaRPr lang="ko-KR" altLang="en-US" sz="900" dirty="0">
                    <a:solidFill>
                      <a:srgbClr val="0070C0"/>
                    </a:solidFill>
                  </a:endParaRPr>
                </a:p>
              </p:txBody>
            </p:sp>
          </mc:Choice>
          <mc:Fallback xmlns="">
            <p:sp>
              <p:nvSpPr>
                <p:cNvPr id="150" name="TextBox 69">
                  <a:extLst>
                    <a:ext uri="{FF2B5EF4-FFF2-40B4-BE49-F238E27FC236}">
                      <a16:creationId xmlns:a14="http://schemas.microsoft.com/office/drawing/2010/main" xmlns="" xmlns:a16="http://schemas.microsoft.com/office/drawing/2014/main" xmlns:lc="http://schemas.openxmlformats.org/drawingml/2006/lockedCanvas" id="{935D6F84-07F5-4AA3-AA63-3E5D84D5043F}"/>
                    </a:ext>
                  </a:extLst>
                </p:cNvPr>
                <p:cNvSpPr txBox="1">
                  <a:spLocks noRot="1" noChangeAspect="1" noMove="1" noResize="1" noEditPoints="1" noAdjustHandles="1" noChangeArrowheads="1" noChangeShapeType="1" noTextEdit="1"/>
                </p:cNvSpPr>
                <p:nvPr/>
              </p:nvSpPr>
              <p:spPr>
                <a:xfrm>
                  <a:off x="3775786" y="3861378"/>
                  <a:ext cx="358825" cy="25394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70">
                  <a:extLst>
                    <a:ext uri="{FF2B5EF4-FFF2-40B4-BE49-F238E27FC236}">
                      <a16:creationId xmlns="" xmlns:a16="http://schemas.microsoft.com/office/drawing/2014/main" id="{FCB9134B-8B1B-4309-B6D7-4AB764EBD56A}"/>
                    </a:ext>
                  </a:extLst>
                </p:cNvPr>
                <p:cNvSpPr txBox="1"/>
                <p:nvPr/>
              </p:nvSpPr>
              <p:spPr>
                <a:xfrm>
                  <a:off x="3712617" y="4277314"/>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23</m:t>
                            </m:r>
                          </m:sub>
                        </m:sSub>
                      </m:oMath>
                    </m:oMathPara>
                  </a14:m>
                  <a:endParaRPr lang="ko-KR" altLang="en-US" sz="900" dirty="0">
                    <a:solidFill>
                      <a:srgbClr val="0070C0"/>
                    </a:solidFill>
                  </a:endParaRPr>
                </a:p>
              </p:txBody>
            </p:sp>
          </mc:Choice>
          <mc:Fallback xmlns="">
            <p:sp>
              <p:nvSpPr>
                <p:cNvPr id="151" name="TextBox 70">
                  <a:extLst>
                    <a:ext uri="{FF2B5EF4-FFF2-40B4-BE49-F238E27FC236}">
                      <a16:creationId xmlns:a14="http://schemas.microsoft.com/office/drawing/2010/main" xmlns="" xmlns:a16="http://schemas.microsoft.com/office/drawing/2014/main" xmlns:lc="http://schemas.openxmlformats.org/drawingml/2006/lockedCanvas" id="{FCB9134B-8B1B-4309-B6D7-4AB764EBD56A}"/>
                    </a:ext>
                  </a:extLst>
                </p:cNvPr>
                <p:cNvSpPr txBox="1">
                  <a:spLocks noRot="1" noChangeAspect="1" noMove="1" noResize="1" noEditPoints="1" noAdjustHandles="1" noChangeArrowheads="1" noChangeShapeType="1" noTextEdit="1"/>
                </p:cNvSpPr>
                <p:nvPr/>
              </p:nvSpPr>
              <p:spPr>
                <a:xfrm>
                  <a:off x="3712617" y="4277314"/>
                  <a:ext cx="358825" cy="253947"/>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71">
                  <a:extLst>
                    <a:ext uri="{FF2B5EF4-FFF2-40B4-BE49-F238E27FC236}">
                      <a16:creationId xmlns="" xmlns:a16="http://schemas.microsoft.com/office/drawing/2014/main" id="{8F579947-F078-459B-94BC-AC59B942A2A2}"/>
                    </a:ext>
                  </a:extLst>
                </p:cNvPr>
                <p:cNvSpPr txBox="1"/>
                <p:nvPr/>
              </p:nvSpPr>
              <p:spPr>
                <a:xfrm>
                  <a:off x="3856467" y="4590241"/>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24</m:t>
                            </m:r>
                          </m:sub>
                        </m:sSub>
                      </m:oMath>
                    </m:oMathPara>
                  </a14:m>
                  <a:endParaRPr lang="ko-KR" altLang="en-US" sz="900" dirty="0">
                    <a:solidFill>
                      <a:srgbClr val="0070C0"/>
                    </a:solidFill>
                  </a:endParaRPr>
                </a:p>
              </p:txBody>
            </p:sp>
          </mc:Choice>
          <mc:Fallback xmlns="">
            <p:sp>
              <p:nvSpPr>
                <p:cNvPr id="152" name="TextBox 71">
                  <a:extLst>
                    <a:ext uri="{FF2B5EF4-FFF2-40B4-BE49-F238E27FC236}">
                      <a16:creationId xmlns:a14="http://schemas.microsoft.com/office/drawing/2010/main" xmlns="" xmlns:a16="http://schemas.microsoft.com/office/drawing/2014/main" xmlns:lc="http://schemas.openxmlformats.org/drawingml/2006/lockedCanvas" id="{8F579947-F078-459B-94BC-AC59B942A2A2}"/>
                    </a:ext>
                  </a:extLst>
                </p:cNvPr>
                <p:cNvSpPr txBox="1">
                  <a:spLocks noRot="1" noChangeAspect="1" noMove="1" noResize="1" noEditPoints="1" noAdjustHandles="1" noChangeArrowheads="1" noChangeShapeType="1" noTextEdit="1"/>
                </p:cNvSpPr>
                <p:nvPr/>
              </p:nvSpPr>
              <p:spPr>
                <a:xfrm>
                  <a:off x="3856467" y="4590241"/>
                  <a:ext cx="358825" cy="253947"/>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72">
                  <a:extLst>
                    <a:ext uri="{FF2B5EF4-FFF2-40B4-BE49-F238E27FC236}">
                      <a16:creationId xmlns="" xmlns:a16="http://schemas.microsoft.com/office/drawing/2014/main" id="{49B4E3B6-1F13-4064-97B9-864B7B2E1140}"/>
                    </a:ext>
                  </a:extLst>
                </p:cNvPr>
                <p:cNvSpPr txBox="1"/>
                <p:nvPr/>
              </p:nvSpPr>
              <p:spPr>
                <a:xfrm>
                  <a:off x="3712617" y="3551616"/>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31</m:t>
                            </m:r>
                          </m:sub>
                        </m:sSub>
                      </m:oMath>
                    </m:oMathPara>
                  </a14:m>
                  <a:endParaRPr lang="ko-KR" altLang="en-US" sz="900" dirty="0">
                    <a:solidFill>
                      <a:srgbClr val="0070C0"/>
                    </a:solidFill>
                  </a:endParaRPr>
                </a:p>
              </p:txBody>
            </p:sp>
          </mc:Choice>
          <mc:Fallback xmlns="">
            <p:sp>
              <p:nvSpPr>
                <p:cNvPr id="153" name="TextBox 72">
                  <a:extLst>
                    <a:ext uri="{FF2B5EF4-FFF2-40B4-BE49-F238E27FC236}">
                      <a16:creationId xmlns:a14="http://schemas.microsoft.com/office/drawing/2010/main" xmlns="" xmlns:a16="http://schemas.microsoft.com/office/drawing/2014/main" xmlns:lc="http://schemas.openxmlformats.org/drawingml/2006/lockedCanvas" id="{49B4E3B6-1F13-4064-97B9-864B7B2E1140}"/>
                    </a:ext>
                  </a:extLst>
                </p:cNvPr>
                <p:cNvSpPr txBox="1">
                  <a:spLocks noRot="1" noChangeAspect="1" noMove="1" noResize="1" noEditPoints="1" noAdjustHandles="1" noChangeArrowheads="1" noChangeShapeType="1" noTextEdit="1"/>
                </p:cNvSpPr>
                <p:nvPr/>
              </p:nvSpPr>
              <p:spPr>
                <a:xfrm>
                  <a:off x="3712617" y="3551616"/>
                  <a:ext cx="358825" cy="253947"/>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73">
                  <a:extLst>
                    <a:ext uri="{FF2B5EF4-FFF2-40B4-BE49-F238E27FC236}">
                      <a16:creationId xmlns="" xmlns:a16="http://schemas.microsoft.com/office/drawing/2014/main" id="{2207D1E3-24EE-4111-B808-D57DB41304A8}"/>
                    </a:ext>
                  </a:extLst>
                </p:cNvPr>
                <p:cNvSpPr txBox="1"/>
                <p:nvPr/>
              </p:nvSpPr>
              <p:spPr>
                <a:xfrm>
                  <a:off x="3712617" y="3968120"/>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32</m:t>
                            </m:r>
                          </m:sub>
                        </m:sSub>
                      </m:oMath>
                    </m:oMathPara>
                  </a14:m>
                  <a:endParaRPr lang="ko-KR" altLang="en-US" sz="900" dirty="0">
                    <a:solidFill>
                      <a:srgbClr val="0070C0"/>
                    </a:solidFill>
                  </a:endParaRPr>
                </a:p>
              </p:txBody>
            </p:sp>
          </mc:Choice>
          <mc:Fallback xmlns="">
            <p:sp>
              <p:nvSpPr>
                <p:cNvPr id="154" name="TextBox 73">
                  <a:extLst>
                    <a:ext uri="{FF2B5EF4-FFF2-40B4-BE49-F238E27FC236}">
                      <a16:creationId xmlns:a14="http://schemas.microsoft.com/office/drawing/2010/main" xmlns="" xmlns:a16="http://schemas.microsoft.com/office/drawing/2014/main" xmlns:lc="http://schemas.openxmlformats.org/drawingml/2006/lockedCanvas" id="{2207D1E3-24EE-4111-B808-D57DB41304A8}"/>
                    </a:ext>
                  </a:extLst>
                </p:cNvPr>
                <p:cNvSpPr txBox="1">
                  <a:spLocks noRot="1" noChangeAspect="1" noMove="1" noResize="1" noEditPoints="1" noAdjustHandles="1" noChangeArrowheads="1" noChangeShapeType="1" noTextEdit="1"/>
                </p:cNvSpPr>
                <p:nvPr/>
              </p:nvSpPr>
              <p:spPr>
                <a:xfrm>
                  <a:off x="3712617" y="3968120"/>
                  <a:ext cx="358825" cy="253947"/>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74">
                  <a:extLst>
                    <a:ext uri="{FF2B5EF4-FFF2-40B4-BE49-F238E27FC236}">
                      <a16:creationId xmlns="" xmlns:a16="http://schemas.microsoft.com/office/drawing/2014/main" id="{C39303E7-DE63-48A3-BDA5-D93FE8C34FB7}"/>
                    </a:ext>
                  </a:extLst>
                </p:cNvPr>
                <p:cNvSpPr txBox="1"/>
                <p:nvPr/>
              </p:nvSpPr>
              <p:spPr>
                <a:xfrm>
                  <a:off x="3717989" y="4386137"/>
                  <a:ext cx="348079"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33</m:t>
                            </m:r>
                          </m:sub>
                        </m:sSub>
                      </m:oMath>
                    </m:oMathPara>
                  </a14:m>
                  <a:endParaRPr lang="ko-KR" altLang="en-US" sz="900" dirty="0">
                    <a:solidFill>
                      <a:srgbClr val="0070C0"/>
                    </a:solidFill>
                  </a:endParaRPr>
                </a:p>
              </p:txBody>
            </p:sp>
          </mc:Choice>
          <mc:Fallback xmlns="">
            <p:sp>
              <p:nvSpPr>
                <p:cNvPr id="155" name="TextBox 74">
                  <a:extLst>
                    <a:ext uri="{FF2B5EF4-FFF2-40B4-BE49-F238E27FC236}">
                      <a16:creationId xmlns:a14="http://schemas.microsoft.com/office/drawing/2010/main" xmlns="" xmlns:a16="http://schemas.microsoft.com/office/drawing/2014/main" xmlns:lc="http://schemas.openxmlformats.org/drawingml/2006/lockedCanvas" id="{C39303E7-DE63-48A3-BDA5-D93FE8C34FB7}"/>
                    </a:ext>
                  </a:extLst>
                </p:cNvPr>
                <p:cNvSpPr txBox="1">
                  <a:spLocks noRot="1" noChangeAspect="1" noMove="1" noResize="1" noEditPoints="1" noAdjustHandles="1" noChangeArrowheads="1" noChangeShapeType="1" noTextEdit="1"/>
                </p:cNvSpPr>
                <p:nvPr/>
              </p:nvSpPr>
              <p:spPr>
                <a:xfrm>
                  <a:off x="3717989" y="4386137"/>
                  <a:ext cx="348079" cy="253947"/>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75">
                  <a:extLst>
                    <a:ext uri="{FF2B5EF4-FFF2-40B4-BE49-F238E27FC236}">
                      <a16:creationId xmlns="" xmlns:a16="http://schemas.microsoft.com/office/drawing/2014/main" id="{7F94C538-B073-4E93-8A05-54AEE3A86BB7}"/>
                    </a:ext>
                  </a:extLst>
                </p:cNvPr>
                <p:cNvSpPr txBox="1"/>
                <p:nvPr/>
              </p:nvSpPr>
              <p:spPr>
                <a:xfrm>
                  <a:off x="3884152" y="4751864"/>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34</m:t>
                            </m:r>
                          </m:sub>
                        </m:sSub>
                      </m:oMath>
                    </m:oMathPara>
                  </a14:m>
                  <a:endParaRPr lang="ko-KR" altLang="en-US" sz="900" dirty="0">
                    <a:solidFill>
                      <a:srgbClr val="0070C0"/>
                    </a:solidFill>
                  </a:endParaRPr>
                </a:p>
              </p:txBody>
            </p:sp>
          </mc:Choice>
          <mc:Fallback xmlns="">
            <p:sp>
              <p:nvSpPr>
                <p:cNvPr id="156" name="TextBox 75">
                  <a:extLst>
                    <a:ext uri="{FF2B5EF4-FFF2-40B4-BE49-F238E27FC236}">
                      <a16:creationId xmlns:a14="http://schemas.microsoft.com/office/drawing/2010/main" xmlns="" xmlns:a16="http://schemas.microsoft.com/office/drawing/2014/main" xmlns:lc="http://schemas.openxmlformats.org/drawingml/2006/lockedCanvas" id="{7F94C538-B073-4E93-8A05-54AEE3A86BB7}"/>
                    </a:ext>
                  </a:extLst>
                </p:cNvPr>
                <p:cNvSpPr txBox="1">
                  <a:spLocks noRot="1" noChangeAspect="1" noMove="1" noResize="1" noEditPoints="1" noAdjustHandles="1" noChangeArrowheads="1" noChangeShapeType="1" noTextEdit="1"/>
                </p:cNvSpPr>
                <p:nvPr/>
              </p:nvSpPr>
              <p:spPr>
                <a:xfrm>
                  <a:off x="3884152" y="4751864"/>
                  <a:ext cx="358825" cy="253947"/>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04">
                  <a:extLst>
                    <a:ext uri="{FF2B5EF4-FFF2-40B4-BE49-F238E27FC236}">
                      <a16:creationId xmlns="" xmlns:a16="http://schemas.microsoft.com/office/drawing/2014/main" id="{95C604DF-C9C6-4B00-8CBA-CD96CD61ECAD}"/>
                    </a:ext>
                  </a:extLst>
                </p:cNvPr>
                <p:cNvSpPr txBox="1"/>
                <p:nvPr/>
              </p:nvSpPr>
              <p:spPr>
                <a:xfrm>
                  <a:off x="4200479" y="3466667"/>
                  <a:ext cx="574353" cy="375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1</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57" name="TextBox 104">
                  <a:extLst>
                    <a:ext uri="{FF2B5EF4-FFF2-40B4-BE49-F238E27FC236}">
                      <a16:creationId xmlns:a14="http://schemas.microsoft.com/office/drawing/2010/main" xmlns="" xmlns:a16="http://schemas.microsoft.com/office/drawing/2014/main" xmlns:lc="http://schemas.openxmlformats.org/drawingml/2006/lockedCanvas" id="{95C604DF-C9C6-4B00-8CBA-CD96CD61ECAD}"/>
                    </a:ext>
                  </a:extLst>
                </p:cNvPr>
                <p:cNvSpPr txBox="1">
                  <a:spLocks noRot="1" noChangeAspect="1" noMove="1" noResize="1" noEditPoints="1" noAdjustHandles="1" noChangeArrowheads="1" noChangeShapeType="1" noTextEdit="1"/>
                </p:cNvSpPr>
                <p:nvPr/>
              </p:nvSpPr>
              <p:spPr>
                <a:xfrm>
                  <a:off x="4200479" y="3466667"/>
                  <a:ext cx="574353" cy="375067"/>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05">
                  <a:extLst>
                    <a:ext uri="{FF2B5EF4-FFF2-40B4-BE49-F238E27FC236}">
                      <a16:creationId xmlns="" xmlns:a16="http://schemas.microsoft.com/office/drawing/2014/main" id="{24F0310F-D350-4D91-926D-58D51095FA59}"/>
                    </a:ext>
                  </a:extLst>
                </p:cNvPr>
                <p:cNvSpPr txBox="1"/>
                <p:nvPr/>
              </p:nvSpPr>
              <p:spPr>
                <a:xfrm>
                  <a:off x="4180236" y="3996519"/>
                  <a:ext cx="574353" cy="37556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2</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58" name="TextBox 105">
                  <a:extLst>
                    <a:ext uri="{FF2B5EF4-FFF2-40B4-BE49-F238E27FC236}">
                      <a16:creationId xmlns:a14="http://schemas.microsoft.com/office/drawing/2010/main" xmlns="" xmlns:a16="http://schemas.microsoft.com/office/drawing/2014/main" xmlns:lc="http://schemas.openxmlformats.org/drawingml/2006/lockedCanvas" id="{24F0310F-D350-4D91-926D-58D51095FA59}"/>
                    </a:ext>
                  </a:extLst>
                </p:cNvPr>
                <p:cNvSpPr txBox="1">
                  <a:spLocks noRot="1" noChangeAspect="1" noMove="1" noResize="1" noEditPoints="1" noAdjustHandles="1" noChangeArrowheads="1" noChangeShapeType="1" noTextEdit="1"/>
                </p:cNvSpPr>
                <p:nvPr/>
              </p:nvSpPr>
              <p:spPr>
                <a:xfrm>
                  <a:off x="4180236" y="3996519"/>
                  <a:ext cx="574353" cy="375561"/>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06">
                  <a:extLst>
                    <a:ext uri="{FF2B5EF4-FFF2-40B4-BE49-F238E27FC236}">
                      <a16:creationId xmlns="" xmlns:a16="http://schemas.microsoft.com/office/drawing/2014/main" id="{51BA7B86-D271-4ADB-971C-EB8AE34A9C1A}"/>
                    </a:ext>
                  </a:extLst>
                </p:cNvPr>
                <p:cNvSpPr txBox="1"/>
                <p:nvPr/>
              </p:nvSpPr>
              <p:spPr>
                <a:xfrm>
                  <a:off x="4188567" y="4541813"/>
                  <a:ext cx="574353" cy="3769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3</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59" name="TextBox 106">
                  <a:extLst>
                    <a:ext uri="{FF2B5EF4-FFF2-40B4-BE49-F238E27FC236}">
                      <a16:creationId xmlns:a14="http://schemas.microsoft.com/office/drawing/2010/main" xmlns="" xmlns:a16="http://schemas.microsoft.com/office/drawing/2014/main" xmlns:lc="http://schemas.openxmlformats.org/drawingml/2006/lockedCanvas" id="{51BA7B86-D271-4ADB-971C-EB8AE34A9C1A}"/>
                    </a:ext>
                  </a:extLst>
                </p:cNvPr>
                <p:cNvSpPr txBox="1">
                  <a:spLocks noRot="1" noChangeAspect="1" noMove="1" noResize="1" noEditPoints="1" noAdjustHandles="1" noChangeArrowheads="1" noChangeShapeType="1" noTextEdit="1"/>
                </p:cNvSpPr>
                <p:nvPr/>
              </p:nvSpPr>
              <p:spPr>
                <a:xfrm>
                  <a:off x="4188567" y="4541813"/>
                  <a:ext cx="574353" cy="376971"/>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07">
                  <a:extLst>
                    <a:ext uri="{FF2B5EF4-FFF2-40B4-BE49-F238E27FC236}">
                      <a16:creationId xmlns="" xmlns:a16="http://schemas.microsoft.com/office/drawing/2014/main" id="{FE03CA0F-CA5B-4E2E-8E2B-3F3DFE7F8D93}"/>
                    </a:ext>
                  </a:extLst>
                </p:cNvPr>
                <p:cNvSpPr txBox="1"/>
                <p:nvPr/>
              </p:nvSpPr>
              <p:spPr>
                <a:xfrm>
                  <a:off x="3279716" y="2744788"/>
                  <a:ext cx="700743" cy="253947"/>
                </a:xfrm>
                <a:prstGeom prst="rect">
                  <a:avLst/>
                </a:prstGeom>
                <a:noFill/>
                <a:ln w="6350">
                  <a:solidFill>
                    <a:schemeClr val="accent1">
                      <a:shade val="50000"/>
                    </a:schemeClr>
                  </a:solidFill>
                  <a:prstDash val="sysDot"/>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 xmlns:m="http://schemas.openxmlformats.org/officeDocument/2006/math">
                      <m:sSub>
                        <m:sSubPr>
                          <m:ctrlPr>
                            <a:rPr lang="en-US" altLang="ko-KR" sz="900" i="1">
                              <a:solidFill>
                                <a:srgbClr val="0070C0"/>
                              </a:solidFill>
                              <a:latin typeface="Cambria Math" panose="02040503050406030204" pitchFamily="18" charset="0"/>
                            </a:rPr>
                          </m:ctrlPr>
                        </m:sSubPr>
                        <m:e>
                          <m:r>
                            <a:rPr lang="en-US" altLang="ko-KR" sz="900" i="1">
                              <a:solidFill>
                                <a:srgbClr val="0070C0"/>
                              </a:solidFill>
                              <a:latin typeface="Cambria Math" panose="02040503050406030204" pitchFamily="18" charset="0"/>
                            </a:rPr>
                            <m:t>𝑏</m:t>
                          </m:r>
                        </m:e>
                        <m:sub>
                          <m:r>
                            <a:rPr lang="en-US" altLang="ko-KR" sz="900" i="1">
                              <a:solidFill>
                                <a:srgbClr val="0070C0"/>
                              </a:solidFill>
                              <a:latin typeface="Cambria Math" panose="02040503050406030204" pitchFamily="18" charset="0"/>
                            </a:rPr>
                            <m:t>1</m:t>
                          </m:r>
                        </m:sub>
                      </m:sSub>
                      <m:r>
                        <a:rPr lang="en-US" altLang="ko-KR" sz="900" i="1">
                          <a:solidFill>
                            <a:srgbClr val="0070C0"/>
                          </a:solidFill>
                          <a:latin typeface="Cambria Math" panose="02040503050406030204" pitchFamily="18" charset="0"/>
                        </a:rPr>
                        <m:t>,</m:t>
                      </m:r>
                      <m:sSub>
                        <m:sSubPr>
                          <m:ctrlPr>
                            <a:rPr lang="en-US" altLang="ko-KR" sz="900" i="1">
                              <a:solidFill>
                                <a:srgbClr val="0070C0"/>
                              </a:solidFill>
                              <a:latin typeface="Cambria Math" panose="02040503050406030204" pitchFamily="18" charset="0"/>
                            </a:rPr>
                          </m:ctrlPr>
                        </m:sSubPr>
                        <m:e>
                          <m:r>
                            <a:rPr lang="en-US" altLang="ko-KR" sz="900" i="1">
                              <a:solidFill>
                                <a:srgbClr val="0070C0"/>
                              </a:solidFill>
                              <a:latin typeface="Cambria Math" panose="02040503050406030204" pitchFamily="18" charset="0"/>
                            </a:rPr>
                            <m:t>𝑏</m:t>
                          </m:r>
                        </m:e>
                        <m:sub>
                          <m:r>
                            <a:rPr lang="en-US" altLang="ko-KR" sz="900" i="1">
                              <a:solidFill>
                                <a:srgbClr val="0070C0"/>
                              </a:solidFill>
                              <a:latin typeface="Cambria Math" panose="02040503050406030204" pitchFamily="18" charset="0"/>
                            </a:rPr>
                            <m:t>2</m:t>
                          </m:r>
                        </m:sub>
                      </m:sSub>
                    </m:oMath>
                  </a14:m>
                  <a:r>
                    <a:rPr lang="en-US" altLang="ko-KR" sz="900" dirty="0">
                      <a:solidFill>
                        <a:srgbClr val="0070C0"/>
                      </a:solidFill>
                    </a:rPr>
                    <a:t>, </a:t>
                  </a:r>
                  <a14:m>
                    <m:oMath xmlns:m="http://schemas.openxmlformats.org/officeDocument/2006/math">
                      <m:sSub>
                        <m:sSubPr>
                          <m:ctrlPr>
                            <a:rPr lang="en-US" altLang="ko-KR" sz="900" i="1">
                              <a:solidFill>
                                <a:srgbClr val="0070C0"/>
                              </a:solidFill>
                              <a:latin typeface="Cambria Math" panose="02040503050406030204" pitchFamily="18" charset="0"/>
                            </a:rPr>
                          </m:ctrlPr>
                        </m:sSubPr>
                        <m:e>
                          <m:r>
                            <a:rPr lang="en-US" altLang="ko-KR" sz="900" i="1">
                              <a:solidFill>
                                <a:srgbClr val="0070C0"/>
                              </a:solidFill>
                              <a:latin typeface="Cambria Math" panose="02040503050406030204" pitchFamily="18" charset="0"/>
                            </a:rPr>
                            <m:t>𝑏</m:t>
                          </m:r>
                        </m:e>
                        <m:sub>
                          <m:r>
                            <a:rPr lang="en-US" altLang="ko-KR" sz="900" i="1">
                              <a:solidFill>
                                <a:srgbClr val="0070C0"/>
                              </a:solidFill>
                              <a:latin typeface="Cambria Math" panose="02040503050406030204" pitchFamily="18" charset="0"/>
                            </a:rPr>
                            <m:t>3</m:t>
                          </m:r>
                        </m:sub>
                      </m:sSub>
                    </m:oMath>
                  </a14:m>
                  <a:endParaRPr lang="ko-KR" altLang="en-US" sz="900" dirty="0">
                    <a:solidFill>
                      <a:srgbClr val="0070C0"/>
                    </a:solidFill>
                  </a:endParaRPr>
                </a:p>
              </p:txBody>
            </p:sp>
          </mc:Choice>
          <mc:Fallback xmlns="">
            <p:sp>
              <p:nvSpPr>
                <p:cNvPr id="160" name="TextBox 107">
                  <a:extLst>
                    <a:ext uri="{FF2B5EF4-FFF2-40B4-BE49-F238E27FC236}">
                      <a16:creationId xmlns:a14="http://schemas.microsoft.com/office/drawing/2010/main" xmlns="" xmlns:a16="http://schemas.microsoft.com/office/drawing/2014/main" xmlns:lc="http://schemas.openxmlformats.org/drawingml/2006/lockedCanvas" id="{FE03CA0F-CA5B-4E2E-8E2B-3F3DFE7F8D93}"/>
                    </a:ext>
                  </a:extLst>
                </p:cNvPr>
                <p:cNvSpPr txBox="1">
                  <a:spLocks noRot="1" noChangeAspect="1" noMove="1" noResize="1" noEditPoints="1" noAdjustHandles="1" noChangeArrowheads="1" noChangeShapeType="1" noTextEdit="1"/>
                </p:cNvSpPr>
                <p:nvPr/>
              </p:nvSpPr>
              <p:spPr>
                <a:xfrm>
                  <a:off x="3279716" y="2744788"/>
                  <a:ext cx="700743" cy="253947"/>
                </a:xfrm>
                <a:prstGeom prst="rect">
                  <a:avLst/>
                </a:prstGeom>
                <a:blipFill rotWithShape="0">
                  <a:blip r:embed="rId21"/>
                  <a:stretch>
                    <a:fillRect b="-10256"/>
                  </a:stretch>
                </a:blipFill>
                <a:ln w="6350">
                  <a:solidFill>
                    <a:schemeClr val="accent1">
                      <a:shade val="5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95">
                  <a:extLst>
                    <a:ext uri="{FF2B5EF4-FFF2-40B4-BE49-F238E27FC236}">
                      <a16:creationId xmlns="" xmlns:a16="http://schemas.microsoft.com/office/drawing/2014/main" id="{BAF317CE-02EC-4B25-9931-95221C2D54F9}"/>
                    </a:ext>
                  </a:extLst>
                </p:cNvPr>
                <p:cNvSpPr txBox="1"/>
                <p:nvPr/>
              </p:nvSpPr>
              <p:spPr>
                <a:xfrm>
                  <a:off x="3254214" y="3158976"/>
                  <a:ext cx="574353" cy="3724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1</m:t>
                            </m:r>
                          </m:sub>
                        </m:sSub>
                      </m:oMath>
                    </m:oMathPara>
                  </a14:m>
                  <a:endParaRPr lang="en-US" sz="1600" dirty="0">
                    <a:solidFill>
                      <a:srgbClr val="FF0000"/>
                    </a:solidFill>
                  </a:endParaRPr>
                </a:p>
              </p:txBody>
            </p:sp>
          </mc:Choice>
          <mc:Fallback xmlns="">
            <p:sp>
              <p:nvSpPr>
                <p:cNvPr id="161" name="TextBox 95">
                  <a:extLst>
                    <a:ext uri="{FF2B5EF4-FFF2-40B4-BE49-F238E27FC236}">
                      <a16:creationId xmlns:a14="http://schemas.microsoft.com/office/drawing/2010/main" xmlns="" xmlns:a16="http://schemas.microsoft.com/office/drawing/2014/main" xmlns:lc="http://schemas.openxmlformats.org/drawingml/2006/lockedCanvas" id="{BAF317CE-02EC-4B25-9931-95221C2D54F9}"/>
                    </a:ext>
                  </a:extLst>
                </p:cNvPr>
                <p:cNvSpPr txBox="1">
                  <a:spLocks noRot="1" noChangeAspect="1" noMove="1" noResize="1" noEditPoints="1" noAdjustHandles="1" noChangeArrowheads="1" noChangeShapeType="1" noTextEdit="1"/>
                </p:cNvSpPr>
                <p:nvPr/>
              </p:nvSpPr>
              <p:spPr>
                <a:xfrm>
                  <a:off x="3254214" y="3158976"/>
                  <a:ext cx="574353" cy="372456"/>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96">
                  <a:extLst>
                    <a:ext uri="{FF2B5EF4-FFF2-40B4-BE49-F238E27FC236}">
                      <a16:creationId xmlns="" xmlns:a16="http://schemas.microsoft.com/office/drawing/2014/main" id="{A8DAAC62-FD66-407D-BCA1-65F4DC236386}"/>
                    </a:ext>
                  </a:extLst>
                </p:cNvPr>
                <p:cNvSpPr txBox="1"/>
                <p:nvPr/>
              </p:nvSpPr>
              <p:spPr>
                <a:xfrm>
                  <a:off x="3239669" y="3708105"/>
                  <a:ext cx="574353" cy="3724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2</m:t>
                            </m:r>
                          </m:sub>
                        </m:sSub>
                      </m:oMath>
                    </m:oMathPara>
                  </a14:m>
                  <a:endParaRPr lang="en-US" sz="1600" dirty="0">
                    <a:solidFill>
                      <a:srgbClr val="FF0000"/>
                    </a:solidFill>
                  </a:endParaRPr>
                </a:p>
              </p:txBody>
            </p:sp>
          </mc:Choice>
          <mc:Fallback xmlns="">
            <p:sp>
              <p:nvSpPr>
                <p:cNvPr id="162" name="TextBox 96">
                  <a:extLst>
                    <a:ext uri="{FF2B5EF4-FFF2-40B4-BE49-F238E27FC236}">
                      <a16:creationId xmlns:a14="http://schemas.microsoft.com/office/drawing/2010/main" xmlns="" xmlns:a16="http://schemas.microsoft.com/office/drawing/2014/main" xmlns:lc="http://schemas.openxmlformats.org/drawingml/2006/lockedCanvas" id="{A8DAAC62-FD66-407D-BCA1-65F4DC236386}"/>
                    </a:ext>
                  </a:extLst>
                </p:cNvPr>
                <p:cNvSpPr txBox="1">
                  <a:spLocks noRot="1" noChangeAspect="1" noMove="1" noResize="1" noEditPoints="1" noAdjustHandles="1" noChangeArrowheads="1" noChangeShapeType="1" noTextEdit="1"/>
                </p:cNvSpPr>
                <p:nvPr/>
              </p:nvSpPr>
              <p:spPr>
                <a:xfrm>
                  <a:off x="3239669" y="3708105"/>
                  <a:ext cx="574353" cy="372456"/>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97">
                  <a:extLst>
                    <a:ext uri="{FF2B5EF4-FFF2-40B4-BE49-F238E27FC236}">
                      <a16:creationId xmlns="" xmlns:a16="http://schemas.microsoft.com/office/drawing/2014/main" id="{E23A15AF-E3DA-4000-81F4-306FEC11AE23}"/>
                    </a:ext>
                  </a:extLst>
                </p:cNvPr>
                <p:cNvSpPr txBox="1"/>
                <p:nvPr/>
              </p:nvSpPr>
              <p:spPr>
                <a:xfrm>
                  <a:off x="3245167" y="4254416"/>
                  <a:ext cx="574353" cy="3724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3</m:t>
                            </m:r>
                          </m:sub>
                        </m:sSub>
                      </m:oMath>
                    </m:oMathPara>
                  </a14:m>
                  <a:endParaRPr lang="en-US" sz="1600" dirty="0">
                    <a:solidFill>
                      <a:srgbClr val="FF0000"/>
                    </a:solidFill>
                  </a:endParaRPr>
                </a:p>
              </p:txBody>
            </p:sp>
          </mc:Choice>
          <mc:Fallback xmlns="">
            <p:sp>
              <p:nvSpPr>
                <p:cNvPr id="163" name="TextBox 97">
                  <a:extLst>
                    <a:ext uri="{FF2B5EF4-FFF2-40B4-BE49-F238E27FC236}">
                      <a16:creationId xmlns:a14="http://schemas.microsoft.com/office/drawing/2010/main" xmlns="" xmlns:a16="http://schemas.microsoft.com/office/drawing/2014/main" xmlns:lc="http://schemas.openxmlformats.org/drawingml/2006/lockedCanvas" id="{E23A15AF-E3DA-4000-81F4-306FEC11AE23}"/>
                    </a:ext>
                  </a:extLst>
                </p:cNvPr>
                <p:cNvSpPr txBox="1">
                  <a:spLocks noRot="1" noChangeAspect="1" noMove="1" noResize="1" noEditPoints="1" noAdjustHandles="1" noChangeArrowheads="1" noChangeShapeType="1" noTextEdit="1"/>
                </p:cNvSpPr>
                <p:nvPr/>
              </p:nvSpPr>
              <p:spPr>
                <a:xfrm>
                  <a:off x="3245167" y="4254416"/>
                  <a:ext cx="574353" cy="372456"/>
                </a:xfrm>
                <a:prstGeom prst="rect">
                  <a:avLst/>
                </a:prstGeom>
                <a:blipFill rotWithShape="0">
                  <a:blip r:embed="rId24"/>
                  <a:stretch>
                    <a:fillRect/>
                  </a:stretch>
                </a:blipFill>
              </p:spPr>
              <p:txBody>
                <a:bodyPr/>
                <a:lstStyle/>
                <a:p>
                  <a:r>
                    <a:rPr lang="en-US">
                      <a:noFill/>
                    </a:rPr>
                    <a:t> </a:t>
                  </a:r>
                </a:p>
              </p:txBody>
            </p:sp>
          </mc:Fallback>
        </mc:AlternateContent>
      </p:grpSp>
      <p:grpSp>
        <p:nvGrpSpPr>
          <p:cNvPr id="175" name="그룹 17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6" name="직사각형 17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a:t>
              </a:r>
              <a:r>
                <a:rPr lang="en-US" altLang="ko-KR" dirty="0">
                  <a:solidFill>
                    <a:schemeClr val="bg1"/>
                  </a:solidFill>
                  <a:latin typeface="Samsung Sharp Sans Medium" pitchFamily="2" charset="0"/>
                  <a:cs typeface="Samsung Sharp Sans Medium" pitchFamily="2" charset="0"/>
                </a:rPr>
                <a:t>. From Multilayer Perceptron to Deep Learning</a:t>
              </a:r>
            </a:p>
          </p:txBody>
        </p:sp>
        <p:sp>
          <p:nvSpPr>
            <p:cNvPr id="177" name="직사각형 17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 name="직사각형 1"/>
          <p:cNvSpPr/>
          <p:nvPr/>
        </p:nvSpPr>
        <p:spPr>
          <a:xfrm>
            <a:off x="3917756" y="2205931"/>
            <a:ext cx="1444947" cy="466281"/>
          </a:xfrm>
          <a:prstGeom prst="rect">
            <a:avLst/>
          </a:prstGeom>
        </p:spPr>
        <p:txBody>
          <a:bodyPr wrap="none">
            <a:spAutoFit/>
          </a:bodyPr>
          <a:lstStyle/>
          <a:p>
            <a:pPr marL="304800" indent="14288">
              <a:lnSpc>
                <a:spcPct val="150000"/>
              </a:lnSpc>
            </a:pPr>
            <a:r>
              <a:rPr lang="en-US" altLang="ko-KR" dirty="0">
                <a:latin typeface="SamsungOne 700" panose="020B0803030303020204" pitchFamily="34" charset="0"/>
                <a:ea typeface="SamsungOne 700" panose="020B0803030303020204" pitchFamily="34" charset="0"/>
              </a:rPr>
              <a:t>Example</a:t>
            </a:r>
            <a:r>
              <a:rPr lang="en-US" altLang="ko-KR" sz="1600" dirty="0">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3677951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ANN training: forward propagation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Propagate forward to the next layer.</a:t>
            </a:r>
          </a:p>
        </p:txBody>
      </p:sp>
      <p:grpSp>
        <p:nvGrpSpPr>
          <p:cNvPr id="175" name="그룹 17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6" name="직사각형 17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a:t>
              </a:r>
              <a:r>
                <a:rPr lang="en-US" altLang="ko-KR" dirty="0">
                  <a:solidFill>
                    <a:schemeClr val="bg1"/>
                  </a:solidFill>
                  <a:latin typeface="Samsung Sharp Sans Medium" pitchFamily="2" charset="0"/>
                  <a:cs typeface="Samsung Sharp Sans Medium" pitchFamily="2" charset="0"/>
                </a:rPr>
                <a:t>. From Multilayer Perceptron to Deep Learning</a:t>
              </a:r>
            </a:p>
          </p:txBody>
        </p:sp>
        <p:sp>
          <p:nvSpPr>
            <p:cNvPr id="177" name="직사각형 17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79" name="내용 개체 틀 2">
                <a:extLst>
                  <a:ext uri="{FF2B5EF4-FFF2-40B4-BE49-F238E27FC236}">
                    <a16:creationId xmlns="" xmlns:a16="http://schemas.microsoft.com/office/drawing/2014/main" id="{E265F2F9-8BF1-4FD8-94EC-AB619F09254C}"/>
                  </a:ext>
                </a:extLst>
              </p:cNvPr>
              <p:cNvSpPr txBox="1">
                <a:spLocks/>
              </p:cNvSpPr>
              <p:nvPr/>
            </p:nvSpPr>
            <p:spPr>
              <a:xfrm>
                <a:off x="2287116" y="5033786"/>
                <a:ext cx="5163172" cy="699470"/>
              </a:xfrm>
              <a:prstGeom prst="rect">
                <a:avLst/>
              </a:prstGeom>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1</m:t>
                                          </m:r>
                                        </m:sub>
                                        <m:sup>
                                          <m:r>
                                            <a:rPr lang="en-US" altLang="ko-KR" sz="1200" i="1">
                                              <a:latin typeface="Cambria Math" panose="02040503050406030204" pitchFamily="18" charset="0"/>
                                              <a:ea typeface="Cambria Math" panose="02040503050406030204" pitchFamily="18" charset="0"/>
                                            </a:rPr>
                                            <m:t>2</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2</m:t>
                                          </m:r>
                                        </m:sub>
                                        <m:sup>
                                          <m:r>
                                            <a:rPr lang="en-US" altLang="ko-KR" sz="1200" i="1">
                                              <a:latin typeface="Cambria Math" panose="02040503050406030204" pitchFamily="18" charset="0"/>
                                              <a:ea typeface="Cambria Math" panose="02040503050406030204" pitchFamily="18" charset="0"/>
                                            </a:rPr>
                                            <m:t>2</m:t>
                                          </m:r>
                                        </m:sup>
                                      </m:sSubSup>
                                    </m:e>
                                  </m:mr>
                                </m:m>
                              </m:e>
                            </m:mr>
                            <m:m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3</m:t>
                                          </m:r>
                                        </m:sub>
                                        <m:sup>
                                          <m:r>
                                            <a:rPr lang="en-US" altLang="ko-KR" sz="1200" i="1">
                                              <a:latin typeface="Cambria Math" panose="02040503050406030204" pitchFamily="18" charset="0"/>
                                              <a:ea typeface="Cambria Math" panose="02040503050406030204" pitchFamily="18" charset="0"/>
                                            </a:rPr>
                                            <m:t>2</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4</m:t>
                                          </m:r>
                                        </m:sub>
                                        <m:sup>
                                          <m:r>
                                            <a:rPr lang="en-US" altLang="ko-KR" sz="1200" i="1">
                                              <a:latin typeface="Cambria Math" panose="02040503050406030204" pitchFamily="18" charset="0"/>
                                              <a:ea typeface="Cambria Math" panose="02040503050406030204" pitchFamily="18" charset="0"/>
                                            </a:rPr>
                                            <m:t>2</m:t>
                                          </m:r>
                                        </m:sup>
                                      </m:sSubSup>
                                    </m:e>
                                  </m:mr>
                                </m:m>
                              </m:e>
                            </m:mr>
                          </m:m>
                        </m:e>
                      </m:d>
                      <m:r>
                        <a:rPr lang="en-US" altLang="ko-KR" sz="1200" i="1">
                          <a:latin typeface="Cambria Math" panose="02040503050406030204" pitchFamily="18" charset="0"/>
                          <a:ea typeface="Cambria Math" panose="02040503050406030204" pitchFamily="18" charset="0"/>
                        </a:rPr>
                        <m:t> =</m:t>
                      </m:r>
                      <m:r>
                        <a:rPr lang="en-US" altLang="ko-KR" sz="1200" i="1">
                          <a:latin typeface="Cambria Math" panose="02040503050406030204" pitchFamily="18" charset="0"/>
                          <a:ea typeface="Cambria Math" panose="02040503050406030204" pitchFamily="18" charset="0"/>
                        </a:rPr>
                        <m:t>𝐴𝑐𝑡𝑖𝑣𝑎𝑡𝑖𝑜𝑛</m:t>
                      </m:r>
                      <m:d>
                        <m:dPr>
                          <m:ctrlPr>
                            <a:rPr lang="en-US" altLang="ko-KR" sz="1200" i="1">
                              <a:latin typeface="Cambria Math" panose="02040503050406030204" pitchFamily="18" charset="0"/>
                              <a:ea typeface="Cambria Math" panose="02040503050406030204" pitchFamily="18" charset="0"/>
                            </a:rPr>
                          </m:ctrlPr>
                        </m:dPr>
                        <m:e>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m>
                                      <m:mPr>
                                        <m:mcs>
                                          <m:mc>
                                            <m:mcPr>
                                              <m:count m:val="3"/>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11</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12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13</m:t>
                                              </m:r>
                                            </m:sub>
                                          </m:sSub>
                                        </m:e>
                                      </m:mr>
                                      <m:mr>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21</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22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23</m:t>
                                              </m:r>
                                            </m:sub>
                                          </m:sSub>
                                        </m:e>
                                      </m:mr>
                                    </m:m>
                                  </m:e>
                                </m:mr>
                                <m:mr>
                                  <m:e>
                                    <m:m>
                                      <m:mPr>
                                        <m:mcs>
                                          <m:mc>
                                            <m:mcPr>
                                              <m:count m:val="3"/>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31</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32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33</m:t>
                                              </m:r>
                                            </m:sub>
                                          </m:sSub>
                                        </m:e>
                                      </m:mr>
                                      <m:mr>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42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42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43</m:t>
                                              </m:r>
                                            </m:sub>
                                          </m:sSub>
                                        </m:e>
                                      </m:mr>
                                    </m:m>
                                  </m:e>
                                </m:mr>
                              </m:m>
                            </m:e>
                          </m:d>
                          <m:r>
                            <a:rPr lang="en-US" altLang="ko-KR" sz="1200" i="1">
                              <a:latin typeface="Cambria Math" panose="02040503050406030204" pitchFamily="18" charset="0"/>
                              <a:ea typeface="Cambria Math" panose="02040503050406030204" pitchFamily="18" charset="0"/>
                            </a:rPr>
                            <m:t>∙</m:t>
                          </m:r>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1</m:t>
                                        </m:r>
                                      </m:sub>
                                      <m:sup>
                                        <m:r>
                                          <a:rPr lang="en-US" altLang="ko-KR" sz="1200" i="1">
                                            <a:latin typeface="Cambria Math" panose="02040503050406030204" pitchFamily="18" charset="0"/>
                                            <a:ea typeface="Cambria Math" panose="02040503050406030204" pitchFamily="18" charset="0"/>
                                          </a:rPr>
                                          <m:t>1</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2</m:t>
                                        </m:r>
                                      </m:sub>
                                      <m:sup>
                                        <m:r>
                                          <a:rPr lang="en-US" altLang="ko-KR" sz="1200" i="1">
                                            <a:latin typeface="Cambria Math" panose="02040503050406030204" pitchFamily="18" charset="0"/>
                                            <a:ea typeface="Cambria Math" panose="02040503050406030204" pitchFamily="18" charset="0"/>
                                          </a:rPr>
                                          <m:t>1</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3</m:t>
                                        </m:r>
                                      </m:sub>
                                      <m:sup>
                                        <m:r>
                                          <a:rPr lang="en-US" altLang="ko-KR" sz="1200" i="1">
                                            <a:latin typeface="Cambria Math" panose="02040503050406030204" pitchFamily="18" charset="0"/>
                                            <a:ea typeface="Cambria Math" panose="02040503050406030204" pitchFamily="18" charset="0"/>
                                          </a:rPr>
                                          <m:t>1</m:t>
                                        </m:r>
                                      </m:sup>
                                    </m:sSubSup>
                                  </m:e>
                                </m:mr>
                              </m:m>
                            </m:e>
                          </m:d>
                          <m:r>
                            <a:rPr lang="en-US" altLang="ko-KR" sz="1200" i="1">
                              <a:latin typeface="Cambria Math" panose="02040503050406030204" pitchFamily="18" charset="0"/>
                              <a:ea typeface="Cambria Math" panose="02040503050406030204" pitchFamily="18" charset="0"/>
                            </a:rPr>
                            <m:t>+</m:t>
                          </m:r>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m>
                                      <m:mPr>
                                        <m:mcs>
                                          <m:mc>
                                            <m:mcPr>
                                              <m:count m:val="1"/>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sSub>
                                            <m:sSubPr>
                                              <m:ctrlPr>
                                                <a:rPr lang="en-US" altLang="ko-KR" sz="1200" i="1">
                                                  <a:solidFill>
                                                    <a:srgbClr val="00B050"/>
                                                  </a:solidFill>
                                                  <a:latin typeface="Cambria Math" panose="02040503050406030204" pitchFamily="18" charset="0"/>
                                                  <a:ea typeface="Cambria Math" panose="02040503050406030204" pitchFamily="18" charset="0"/>
                                                </a:rPr>
                                              </m:ctrlPr>
                                            </m:sSubPr>
                                            <m:e>
                                              <m:r>
                                                <a:rPr lang="en-US" altLang="ko-KR" sz="1200" i="1">
                                                  <a:solidFill>
                                                    <a:srgbClr val="00B050"/>
                                                  </a:solidFill>
                                                  <a:latin typeface="Cambria Math" panose="02040503050406030204" pitchFamily="18" charset="0"/>
                                                  <a:ea typeface="Cambria Math" panose="02040503050406030204" pitchFamily="18" charset="0"/>
                                                </a:rPr>
                                                <m:t>𝑏</m:t>
                                              </m:r>
                                            </m:e>
                                            <m:sub>
                                              <m:r>
                                                <a:rPr lang="en-US" altLang="ko-KR" sz="1200" i="1">
                                                  <a:solidFill>
                                                    <a:srgbClr val="00B050"/>
                                                  </a:solidFill>
                                                  <a:latin typeface="Cambria Math" panose="02040503050406030204" pitchFamily="18" charset="0"/>
                                                  <a:ea typeface="Cambria Math" panose="02040503050406030204" pitchFamily="18" charset="0"/>
                                                </a:rPr>
                                                <m:t>1</m:t>
                                              </m:r>
                                            </m:sub>
                                          </m:sSub>
                                        </m:e>
                                      </m:mr>
                                      <m:mr>
                                        <m:e>
                                          <m:sSub>
                                            <m:sSubPr>
                                              <m:ctrlPr>
                                                <a:rPr lang="en-US" altLang="ko-KR" sz="1200" i="1">
                                                  <a:solidFill>
                                                    <a:srgbClr val="00B050"/>
                                                  </a:solidFill>
                                                  <a:latin typeface="Cambria Math" panose="02040503050406030204" pitchFamily="18" charset="0"/>
                                                  <a:ea typeface="Cambria Math" panose="02040503050406030204" pitchFamily="18" charset="0"/>
                                                </a:rPr>
                                              </m:ctrlPr>
                                            </m:sSubPr>
                                            <m:e>
                                              <m:r>
                                                <a:rPr lang="en-US" altLang="ko-KR" sz="1200" i="1">
                                                  <a:solidFill>
                                                    <a:srgbClr val="00B050"/>
                                                  </a:solidFill>
                                                  <a:latin typeface="Cambria Math" panose="02040503050406030204" pitchFamily="18" charset="0"/>
                                                  <a:ea typeface="Cambria Math" panose="02040503050406030204" pitchFamily="18" charset="0"/>
                                                </a:rPr>
                                                <m:t>𝑏</m:t>
                                              </m:r>
                                            </m:e>
                                            <m:sub>
                                              <m:r>
                                                <a:rPr lang="en-US" altLang="ko-KR" sz="1200" i="1">
                                                  <a:solidFill>
                                                    <a:srgbClr val="00B050"/>
                                                  </a:solidFill>
                                                  <a:latin typeface="Cambria Math" panose="02040503050406030204" pitchFamily="18" charset="0"/>
                                                  <a:ea typeface="Cambria Math" panose="02040503050406030204" pitchFamily="18" charset="0"/>
                                                </a:rPr>
                                                <m:t>2</m:t>
                                              </m:r>
                                            </m:sub>
                                          </m:sSub>
                                        </m:e>
                                      </m:mr>
                                    </m:m>
                                  </m:e>
                                </m:mr>
                                <m:mr>
                                  <m:e>
                                    <m:m>
                                      <m:mPr>
                                        <m:mcs>
                                          <m:mc>
                                            <m:mcPr>
                                              <m:count m:val="1"/>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sSub>
                                            <m:sSubPr>
                                              <m:ctrlPr>
                                                <a:rPr lang="en-US" altLang="ko-KR" sz="1200" i="1">
                                                  <a:solidFill>
                                                    <a:srgbClr val="00B050"/>
                                                  </a:solidFill>
                                                  <a:latin typeface="Cambria Math" panose="02040503050406030204" pitchFamily="18" charset="0"/>
                                                  <a:ea typeface="Cambria Math" panose="02040503050406030204" pitchFamily="18" charset="0"/>
                                                </a:rPr>
                                              </m:ctrlPr>
                                            </m:sSubPr>
                                            <m:e>
                                              <m:r>
                                                <a:rPr lang="en-US" altLang="ko-KR" sz="1200" i="1">
                                                  <a:solidFill>
                                                    <a:srgbClr val="00B050"/>
                                                  </a:solidFill>
                                                  <a:latin typeface="Cambria Math" panose="02040503050406030204" pitchFamily="18" charset="0"/>
                                                  <a:ea typeface="Cambria Math" panose="02040503050406030204" pitchFamily="18" charset="0"/>
                                                </a:rPr>
                                                <m:t>𝑏</m:t>
                                              </m:r>
                                            </m:e>
                                            <m:sub>
                                              <m:r>
                                                <a:rPr lang="en-US" altLang="ko-KR" sz="1200" i="1">
                                                  <a:solidFill>
                                                    <a:srgbClr val="00B050"/>
                                                  </a:solidFill>
                                                  <a:latin typeface="Cambria Math" panose="02040503050406030204" pitchFamily="18" charset="0"/>
                                                  <a:ea typeface="Cambria Math" panose="02040503050406030204" pitchFamily="18" charset="0"/>
                                                </a:rPr>
                                                <m:t>3</m:t>
                                              </m:r>
                                            </m:sub>
                                          </m:sSub>
                                        </m:e>
                                      </m:mr>
                                      <m:mr>
                                        <m:e>
                                          <m:sSub>
                                            <m:sSubPr>
                                              <m:ctrlPr>
                                                <a:rPr lang="en-US" altLang="ko-KR" sz="1200" i="1">
                                                  <a:solidFill>
                                                    <a:srgbClr val="00B050"/>
                                                  </a:solidFill>
                                                  <a:latin typeface="Cambria Math" panose="02040503050406030204" pitchFamily="18" charset="0"/>
                                                  <a:ea typeface="Cambria Math" panose="02040503050406030204" pitchFamily="18" charset="0"/>
                                                </a:rPr>
                                              </m:ctrlPr>
                                            </m:sSubPr>
                                            <m:e>
                                              <m:r>
                                                <a:rPr lang="en-US" altLang="ko-KR" sz="1200" i="1">
                                                  <a:solidFill>
                                                    <a:srgbClr val="00B050"/>
                                                  </a:solidFill>
                                                  <a:latin typeface="Cambria Math" panose="02040503050406030204" pitchFamily="18" charset="0"/>
                                                  <a:ea typeface="Cambria Math" panose="02040503050406030204" pitchFamily="18" charset="0"/>
                                                </a:rPr>
                                                <m:t>𝑏</m:t>
                                              </m:r>
                                            </m:e>
                                            <m:sub>
                                              <m:r>
                                                <a:rPr lang="en-US" altLang="ko-KR" sz="1200" i="1">
                                                  <a:solidFill>
                                                    <a:srgbClr val="00B050"/>
                                                  </a:solidFill>
                                                  <a:latin typeface="Cambria Math" panose="02040503050406030204" pitchFamily="18" charset="0"/>
                                                  <a:ea typeface="Cambria Math" panose="02040503050406030204" pitchFamily="18" charset="0"/>
                                                </a:rPr>
                                                <m:t>4</m:t>
                                              </m:r>
                                            </m:sub>
                                          </m:sSub>
                                        </m:e>
                                      </m:mr>
                                    </m:m>
                                  </m:e>
                                </m:mr>
                              </m:m>
                            </m:e>
                          </m:d>
                        </m:e>
                      </m:d>
                    </m:oMath>
                  </m:oMathPara>
                </a14:m>
                <a:endParaRPr lang="en-US" altLang="ko-KR" sz="1200" dirty="0"/>
              </a:p>
            </p:txBody>
          </p:sp>
        </mc:Choice>
        <mc:Fallback xmlns="">
          <p:sp>
            <p:nvSpPr>
              <p:cNvPr id="79" name="내용 개체 틀 2">
                <a:extLst>
                  <a:ext uri="{FF2B5EF4-FFF2-40B4-BE49-F238E27FC236}">
                    <a16:creationId xmlns="" xmlns:a16="http://schemas.microsoft.com/office/drawing/2014/main" xmlns:a14="http://schemas.microsoft.com/office/drawing/2010/main" id="{E265F2F9-8BF1-4FD8-94EC-AB619F09254C}"/>
                  </a:ext>
                </a:extLst>
              </p:cNvPr>
              <p:cNvSpPr txBox="1">
                <a:spLocks noRot="1" noChangeAspect="1" noMove="1" noResize="1" noEditPoints="1" noAdjustHandles="1" noChangeArrowheads="1" noChangeShapeType="1" noTextEdit="1"/>
              </p:cNvSpPr>
              <p:nvPr/>
            </p:nvSpPr>
            <p:spPr>
              <a:xfrm>
                <a:off x="2287116" y="5033786"/>
                <a:ext cx="5163172" cy="699470"/>
              </a:xfrm>
              <a:prstGeom prst="rect">
                <a:avLst/>
              </a:prstGeom>
              <a:blipFill rotWithShape="0">
                <a:blip r:embed="rId3"/>
                <a:stretch>
                  <a:fillRect t="-5263" b="-9649"/>
                </a:stretch>
              </a:blipFill>
            </p:spPr>
            <p:txBody>
              <a:bodyPr/>
              <a:lstStyle/>
              <a:p>
                <a:r>
                  <a:rPr lang="ko-KR" altLang="en-US">
                    <a:noFill/>
                  </a:rPr>
                  <a:t> </a:t>
                </a:r>
              </a:p>
            </p:txBody>
          </p:sp>
        </mc:Fallback>
      </mc:AlternateContent>
      <p:grpSp>
        <p:nvGrpSpPr>
          <p:cNvPr id="2" name="그룹 1"/>
          <p:cNvGrpSpPr/>
          <p:nvPr/>
        </p:nvGrpSpPr>
        <p:grpSpPr>
          <a:xfrm>
            <a:off x="2999145" y="2641328"/>
            <a:ext cx="3739115" cy="2229601"/>
            <a:chOff x="3081855" y="2137272"/>
            <a:chExt cx="3739115" cy="2229601"/>
          </a:xfrm>
        </p:grpSpPr>
        <p:grpSp>
          <p:nvGrpSpPr>
            <p:cNvPr id="80" name="그룹 79">
              <a:extLst>
                <a:ext uri="{FF2B5EF4-FFF2-40B4-BE49-F238E27FC236}">
                  <a16:creationId xmlns="" xmlns:a16="http://schemas.microsoft.com/office/drawing/2014/main" id="{BF7CA974-A62B-4755-B821-1E6FF0AD9A3D}"/>
                </a:ext>
              </a:extLst>
            </p:cNvPr>
            <p:cNvGrpSpPr/>
            <p:nvPr/>
          </p:nvGrpSpPr>
          <p:grpSpPr>
            <a:xfrm>
              <a:off x="3574387" y="2550845"/>
              <a:ext cx="327231" cy="1810817"/>
              <a:chOff x="3907938" y="2178661"/>
              <a:chExt cx="360000" cy="1992152"/>
            </a:xfrm>
          </p:grpSpPr>
          <p:sp>
            <p:nvSpPr>
              <p:cNvPr id="218" name="타원 217">
                <a:extLst>
                  <a:ext uri="{FF2B5EF4-FFF2-40B4-BE49-F238E27FC236}">
                    <a16:creationId xmlns="" xmlns:a16="http://schemas.microsoft.com/office/drawing/2014/main" id="{59BE4943-491F-43EC-8BC2-570F620DACDF}"/>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solidFill>
                    <a:srgbClr val="FF0000"/>
                  </a:solidFill>
                </a:endParaRPr>
              </a:p>
            </p:txBody>
          </p:sp>
          <p:sp>
            <p:nvSpPr>
              <p:cNvPr id="219" name="타원 218">
                <a:extLst>
                  <a:ext uri="{FF2B5EF4-FFF2-40B4-BE49-F238E27FC236}">
                    <a16:creationId xmlns="" xmlns:a16="http://schemas.microsoft.com/office/drawing/2014/main" id="{4A6F9392-C37B-4056-B866-DB775E4E97CB}"/>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220" name="타원 219">
                <a:extLst>
                  <a:ext uri="{FF2B5EF4-FFF2-40B4-BE49-F238E27FC236}">
                    <a16:creationId xmlns="" xmlns:a16="http://schemas.microsoft.com/office/drawing/2014/main" id="{4BC217F5-C0CC-488A-839B-CE1245E45459}"/>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21" name="타원 220">
                <a:extLst>
                  <a:ext uri="{FF2B5EF4-FFF2-40B4-BE49-F238E27FC236}">
                    <a16:creationId xmlns="" xmlns:a16="http://schemas.microsoft.com/office/drawing/2014/main" id="{C36876B6-2A40-4BE2-96C7-B6810083C774}"/>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81" name="그룹 80">
              <a:extLst>
                <a:ext uri="{FF2B5EF4-FFF2-40B4-BE49-F238E27FC236}">
                  <a16:creationId xmlns="" xmlns:a16="http://schemas.microsoft.com/office/drawing/2014/main" id="{144793E6-8A9B-49F8-AEA2-6EFFBCFCCCE5}"/>
                </a:ext>
              </a:extLst>
            </p:cNvPr>
            <p:cNvGrpSpPr/>
            <p:nvPr/>
          </p:nvGrpSpPr>
          <p:grpSpPr>
            <a:xfrm>
              <a:off x="4423691" y="2804387"/>
              <a:ext cx="327231" cy="1314155"/>
              <a:chOff x="3907938" y="4353690"/>
              <a:chExt cx="360000" cy="1445754"/>
            </a:xfrm>
          </p:grpSpPr>
          <p:sp>
            <p:nvSpPr>
              <p:cNvPr id="215" name="타원 214">
                <a:extLst>
                  <a:ext uri="{FF2B5EF4-FFF2-40B4-BE49-F238E27FC236}">
                    <a16:creationId xmlns="" xmlns:a16="http://schemas.microsoft.com/office/drawing/2014/main" id="{072238F3-D834-47ED-B842-02E839ED7D9D}"/>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6" name="타원 215">
                <a:extLst>
                  <a:ext uri="{FF2B5EF4-FFF2-40B4-BE49-F238E27FC236}">
                    <a16:creationId xmlns="" xmlns:a16="http://schemas.microsoft.com/office/drawing/2014/main" id="{F2198794-6279-4BD3-802F-5A2B7BCD1F0E}"/>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7" name="타원 216">
                <a:extLst>
                  <a:ext uri="{FF2B5EF4-FFF2-40B4-BE49-F238E27FC236}">
                    <a16:creationId xmlns="" xmlns:a16="http://schemas.microsoft.com/office/drawing/2014/main" id="{E9597D45-197F-4F95-A264-78F74631D3B2}"/>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82" name="그룹 81">
              <a:extLst>
                <a:ext uri="{FF2B5EF4-FFF2-40B4-BE49-F238E27FC236}">
                  <a16:creationId xmlns="" xmlns:a16="http://schemas.microsoft.com/office/drawing/2014/main" id="{5937BF18-B0F4-40B0-90B8-A90CBA48F226}"/>
                </a:ext>
              </a:extLst>
            </p:cNvPr>
            <p:cNvGrpSpPr/>
            <p:nvPr/>
          </p:nvGrpSpPr>
          <p:grpSpPr>
            <a:xfrm>
              <a:off x="5157116" y="2556056"/>
              <a:ext cx="327231" cy="1810817"/>
              <a:chOff x="3907938" y="2178661"/>
              <a:chExt cx="360000" cy="1992152"/>
            </a:xfrm>
            <a:solidFill>
              <a:srgbClr val="7030A0">
                <a:alpha val="30000"/>
              </a:srgbClr>
            </a:solidFill>
          </p:grpSpPr>
          <p:sp>
            <p:nvSpPr>
              <p:cNvPr id="211" name="타원 210">
                <a:extLst>
                  <a:ext uri="{FF2B5EF4-FFF2-40B4-BE49-F238E27FC236}">
                    <a16:creationId xmlns="" xmlns:a16="http://schemas.microsoft.com/office/drawing/2014/main" id="{0F8301D2-4891-41B5-BBD7-C5466F25EAA7}"/>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2" name="타원 211">
                <a:extLst>
                  <a:ext uri="{FF2B5EF4-FFF2-40B4-BE49-F238E27FC236}">
                    <a16:creationId xmlns="" xmlns:a16="http://schemas.microsoft.com/office/drawing/2014/main" id="{D49CE51B-9B93-405D-A0FA-1EA9C1600AAB}"/>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3" name="타원 212">
                <a:extLst>
                  <a:ext uri="{FF2B5EF4-FFF2-40B4-BE49-F238E27FC236}">
                    <a16:creationId xmlns="" xmlns:a16="http://schemas.microsoft.com/office/drawing/2014/main" id="{3BB00D29-23C4-4F12-81A4-3AF60215223A}"/>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4" name="타원 213">
                <a:extLst>
                  <a:ext uri="{FF2B5EF4-FFF2-40B4-BE49-F238E27FC236}">
                    <a16:creationId xmlns="" xmlns:a16="http://schemas.microsoft.com/office/drawing/2014/main" id="{CFFA3CF0-94A8-45FF-94CC-110800BF7B3A}"/>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sp>
          <p:nvSpPr>
            <p:cNvPr id="83" name="타원 82">
              <a:extLst>
                <a:ext uri="{FF2B5EF4-FFF2-40B4-BE49-F238E27FC236}">
                  <a16:creationId xmlns="" xmlns:a16="http://schemas.microsoft.com/office/drawing/2014/main" id="{7564EB10-AE0A-4CD6-8552-1A6E864DD147}"/>
                </a:ext>
              </a:extLst>
            </p:cNvPr>
            <p:cNvSpPr/>
            <p:nvPr/>
          </p:nvSpPr>
          <p:spPr>
            <a:xfrm>
              <a:off x="6006421" y="3296862"/>
              <a:ext cx="327231" cy="327231"/>
            </a:xfrm>
            <a:prstGeom prst="ellipse">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cxnSp>
          <p:nvCxnSpPr>
            <p:cNvPr id="84" name="직선 화살표 연결선 83">
              <a:extLst>
                <a:ext uri="{FF2B5EF4-FFF2-40B4-BE49-F238E27FC236}">
                  <a16:creationId xmlns="" xmlns:a16="http://schemas.microsoft.com/office/drawing/2014/main" id="{D953D056-B93F-47B5-BCA1-626C20EBB700}"/>
                </a:ext>
              </a:extLst>
            </p:cNvPr>
            <p:cNvCxnSpPr>
              <a:cxnSpLocks/>
              <a:stCxn id="218" idx="6"/>
              <a:endCxn id="217" idx="2"/>
            </p:cNvCxnSpPr>
            <p:nvPr/>
          </p:nvCxnSpPr>
          <p:spPr>
            <a:xfrm>
              <a:off x="3901618" y="2714463"/>
              <a:ext cx="522073" cy="2535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 xmlns:a16="http://schemas.microsoft.com/office/drawing/2014/main" id="{6FDBD9DF-57B1-4AED-A58C-F7CB02EDDE7A}"/>
                </a:ext>
              </a:extLst>
            </p:cNvPr>
            <p:cNvCxnSpPr>
              <a:cxnSpLocks/>
              <a:stCxn id="218" idx="6"/>
              <a:endCxn id="215" idx="2"/>
            </p:cNvCxnSpPr>
            <p:nvPr/>
          </p:nvCxnSpPr>
          <p:spPr>
            <a:xfrm>
              <a:off x="3901618" y="2714463"/>
              <a:ext cx="522073" cy="747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 xmlns:a16="http://schemas.microsoft.com/office/drawing/2014/main" id="{3E8438BD-0618-4BFC-8BB7-125A07888C20}"/>
                </a:ext>
              </a:extLst>
            </p:cNvPr>
            <p:cNvCxnSpPr>
              <a:cxnSpLocks/>
              <a:stCxn id="218" idx="6"/>
              <a:endCxn id="216" idx="2"/>
            </p:cNvCxnSpPr>
            <p:nvPr/>
          </p:nvCxnSpPr>
          <p:spPr>
            <a:xfrm>
              <a:off x="3901618" y="2714463"/>
              <a:ext cx="522073" cy="124046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 xmlns:a16="http://schemas.microsoft.com/office/drawing/2014/main" id="{6E4A0737-6072-4981-B465-476BD560B434}"/>
                </a:ext>
              </a:extLst>
            </p:cNvPr>
            <p:cNvCxnSpPr>
              <a:cxnSpLocks/>
              <a:stCxn id="219" idx="6"/>
              <a:endCxn id="217" idx="2"/>
            </p:cNvCxnSpPr>
            <p:nvPr/>
          </p:nvCxnSpPr>
          <p:spPr>
            <a:xfrm flipV="1">
              <a:off x="3901618" y="2968005"/>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 xmlns:a16="http://schemas.microsoft.com/office/drawing/2014/main" id="{687FA3C8-85ED-461C-82C3-051B4E88ED24}"/>
                </a:ext>
              </a:extLst>
            </p:cNvPr>
            <p:cNvCxnSpPr>
              <a:cxnSpLocks/>
              <a:stCxn id="219" idx="6"/>
              <a:endCxn id="215" idx="2"/>
            </p:cNvCxnSpPr>
            <p:nvPr/>
          </p:nvCxnSpPr>
          <p:spPr>
            <a:xfrm>
              <a:off x="3901618" y="3211126"/>
              <a:ext cx="522073" cy="25034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 xmlns:a16="http://schemas.microsoft.com/office/drawing/2014/main" id="{AAEC0B81-59B5-4CC3-B6C9-453E4C779FA2}"/>
                </a:ext>
              </a:extLst>
            </p:cNvPr>
            <p:cNvCxnSpPr>
              <a:cxnSpLocks/>
              <a:stCxn id="219" idx="6"/>
              <a:endCxn id="216" idx="2"/>
            </p:cNvCxnSpPr>
            <p:nvPr/>
          </p:nvCxnSpPr>
          <p:spPr>
            <a:xfrm>
              <a:off x="3901618" y="3211126"/>
              <a:ext cx="522073" cy="74380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 xmlns:a16="http://schemas.microsoft.com/office/drawing/2014/main" id="{B1D29420-2557-4E17-9F82-310B341EE580}"/>
                </a:ext>
              </a:extLst>
            </p:cNvPr>
            <p:cNvCxnSpPr>
              <a:cxnSpLocks/>
              <a:stCxn id="220" idx="6"/>
              <a:endCxn id="217" idx="2"/>
            </p:cNvCxnSpPr>
            <p:nvPr/>
          </p:nvCxnSpPr>
          <p:spPr>
            <a:xfrm flipV="1">
              <a:off x="3901618" y="2968005"/>
              <a:ext cx="522073" cy="73658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 xmlns:a16="http://schemas.microsoft.com/office/drawing/2014/main" id="{1F9BA787-1035-4337-9BBD-14B803A34FDE}"/>
                </a:ext>
              </a:extLst>
            </p:cNvPr>
            <p:cNvCxnSpPr>
              <a:cxnSpLocks/>
              <a:stCxn id="220" idx="6"/>
              <a:endCxn id="215" idx="2"/>
            </p:cNvCxnSpPr>
            <p:nvPr/>
          </p:nvCxnSpPr>
          <p:spPr>
            <a:xfrm flipV="1">
              <a:off x="3901618" y="3461468"/>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 xmlns:a16="http://schemas.microsoft.com/office/drawing/2014/main" id="{5AAEF92C-0511-4DF5-903D-95B68FDDC728}"/>
                </a:ext>
              </a:extLst>
            </p:cNvPr>
            <p:cNvCxnSpPr>
              <a:cxnSpLocks/>
              <a:stCxn id="220" idx="6"/>
              <a:endCxn id="216" idx="2"/>
            </p:cNvCxnSpPr>
            <p:nvPr/>
          </p:nvCxnSpPr>
          <p:spPr>
            <a:xfrm>
              <a:off x="3901618" y="3704588"/>
              <a:ext cx="522073" cy="25034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 xmlns:a16="http://schemas.microsoft.com/office/drawing/2014/main" id="{DCA742AE-1F3F-4C83-B735-A4F2AFA8F3F0}"/>
                </a:ext>
              </a:extLst>
            </p:cNvPr>
            <p:cNvCxnSpPr>
              <a:cxnSpLocks/>
              <a:stCxn id="221" idx="6"/>
              <a:endCxn id="217" idx="2"/>
            </p:cNvCxnSpPr>
            <p:nvPr/>
          </p:nvCxnSpPr>
          <p:spPr>
            <a:xfrm flipV="1">
              <a:off x="3901618" y="2968005"/>
              <a:ext cx="522073" cy="123004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 xmlns:a16="http://schemas.microsoft.com/office/drawing/2014/main" id="{02F544C3-C0FA-4B16-B4A9-BA5709582B06}"/>
                </a:ext>
              </a:extLst>
            </p:cNvPr>
            <p:cNvCxnSpPr>
              <a:cxnSpLocks/>
              <a:stCxn id="221" idx="6"/>
              <a:endCxn id="215" idx="2"/>
            </p:cNvCxnSpPr>
            <p:nvPr/>
          </p:nvCxnSpPr>
          <p:spPr>
            <a:xfrm flipV="1">
              <a:off x="3901618" y="3461468"/>
              <a:ext cx="522073" cy="73658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 xmlns:a16="http://schemas.microsoft.com/office/drawing/2014/main" id="{A5BAB1D0-47F3-44CF-B5F6-8D8900497046}"/>
                </a:ext>
              </a:extLst>
            </p:cNvPr>
            <p:cNvCxnSpPr>
              <a:cxnSpLocks/>
              <a:stCxn id="221" idx="6"/>
              <a:endCxn id="216" idx="2"/>
            </p:cNvCxnSpPr>
            <p:nvPr/>
          </p:nvCxnSpPr>
          <p:spPr>
            <a:xfrm flipV="1">
              <a:off x="3901618" y="3954930"/>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 xmlns:a16="http://schemas.microsoft.com/office/drawing/2014/main" id="{28AD8647-6785-407D-B05A-FCBEBE6BBEF8}"/>
                </a:ext>
              </a:extLst>
            </p:cNvPr>
            <p:cNvCxnSpPr>
              <a:cxnSpLocks/>
              <a:stCxn id="217" idx="6"/>
              <a:endCxn id="211" idx="2"/>
            </p:cNvCxnSpPr>
            <p:nvPr/>
          </p:nvCxnSpPr>
          <p:spPr>
            <a:xfrm flipV="1">
              <a:off x="4750923" y="2719674"/>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 xmlns:a16="http://schemas.microsoft.com/office/drawing/2014/main" id="{AB0D27EA-F624-4B7D-AEFE-639D53367B10}"/>
                </a:ext>
              </a:extLst>
            </p:cNvPr>
            <p:cNvCxnSpPr>
              <a:cxnSpLocks/>
              <a:stCxn id="217" idx="6"/>
              <a:endCxn id="212" idx="2"/>
            </p:cNvCxnSpPr>
            <p:nvPr/>
          </p:nvCxnSpPr>
          <p:spPr>
            <a:xfrm>
              <a:off x="4750923" y="2968005"/>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 xmlns:a16="http://schemas.microsoft.com/office/drawing/2014/main" id="{0DA4BD07-5C49-4DD8-86F4-C25D6AB75D3B}"/>
                </a:ext>
              </a:extLst>
            </p:cNvPr>
            <p:cNvCxnSpPr>
              <a:cxnSpLocks/>
              <a:stCxn id="217" idx="6"/>
              <a:endCxn id="213" idx="2"/>
            </p:cNvCxnSpPr>
            <p:nvPr/>
          </p:nvCxnSpPr>
          <p:spPr>
            <a:xfrm>
              <a:off x="4750923" y="2968005"/>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 xmlns:a16="http://schemas.microsoft.com/office/drawing/2014/main" id="{F0E74976-0447-49FF-B306-A231B03F0DBC}"/>
                </a:ext>
              </a:extLst>
            </p:cNvPr>
            <p:cNvCxnSpPr>
              <a:cxnSpLocks/>
              <a:stCxn id="217" idx="6"/>
              <a:endCxn id="214" idx="2"/>
            </p:cNvCxnSpPr>
            <p:nvPr/>
          </p:nvCxnSpPr>
          <p:spPr>
            <a:xfrm>
              <a:off x="4750923" y="2968005"/>
              <a:ext cx="406193" cy="12352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 xmlns:a16="http://schemas.microsoft.com/office/drawing/2014/main" id="{50D68FCB-834E-4456-B8F3-CA1CBBF36C3C}"/>
                </a:ext>
              </a:extLst>
            </p:cNvPr>
            <p:cNvCxnSpPr>
              <a:cxnSpLocks/>
              <a:stCxn id="215" idx="6"/>
              <a:endCxn id="211" idx="2"/>
            </p:cNvCxnSpPr>
            <p:nvPr/>
          </p:nvCxnSpPr>
          <p:spPr>
            <a:xfrm flipV="1">
              <a:off x="4750923" y="2719674"/>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 xmlns:a16="http://schemas.microsoft.com/office/drawing/2014/main" id="{746A686B-0DBF-4CE3-B290-30F1887E1E69}"/>
                </a:ext>
              </a:extLst>
            </p:cNvPr>
            <p:cNvCxnSpPr>
              <a:cxnSpLocks/>
              <a:stCxn id="215" idx="6"/>
              <a:endCxn id="212" idx="2"/>
            </p:cNvCxnSpPr>
            <p:nvPr/>
          </p:nvCxnSpPr>
          <p:spPr>
            <a:xfrm flipV="1">
              <a:off x="4750923" y="3216337"/>
              <a:ext cx="406193" cy="2451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 xmlns:a16="http://schemas.microsoft.com/office/drawing/2014/main" id="{0B7D5727-131C-4CDD-8D4C-556FEC82227D}"/>
                </a:ext>
              </a:extLst>
            </p:cNvPr>
            <p:cNvCxnSpPr>
              <a:cxnSpLocks/>
              <a:stCxn id="215" idx="6"/>
              <a:endCxn id="213" idx="2"/>
            </p:cNvCxnSpPr>
            <p:nvPr/>
          </p:nvCxnSpPr>
          <p:spPr>
            <a:xfrm>
              <a:off x="4750923" y="3461468"/>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 xmlns:a16="http://schemas.microsoft.com/office/drawing/2014/main" id="{E23B31FF-968A-4E96-B20C-86F7ABCBCFCF}"/>
                </a:ext>
              </a:extLst>
            </p:cNvPr>
            <p:cNvCxnSpPr>
              <a:cxnSpLocks/>
              <a:stCxn id="215" idx="6"/>
              <a:endCxn id="214" idx="2"/>
            </p:cNvCxnSpPr>
            <p:nvPr/>
          </p:nvCxnSpPr>
          <p:spPr>
            <a:xfrm>
              <a:off x="4750923" y="3461468"/>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 xmlns:a16="http://schemas.microsoft.com/office/drawing/2014/main" id="{51F2BED1-5097-476B-930B-D55F82E32A99}"/>
                </a:ext>
              </a:extLst>
            </p:cNvPr>
            <p:cNvCxnSpPr>
              <a:cxnSpLocks/>
              <a:stCxn id="216" idx="6"/>
              <a:endCxn id="211" idx="2"/>
            </p:cNvCxnSpPr>
            <p:nvPr/>
          </p:nvCxnSpPr>
          <p:spPr>
            <a:xfrm flipV="1">
              <a:off x="4750923" y="2719674"/>
              <a:ext cx="406193" cy="12352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 name="직선 화살표 연결선 177">
              <a:extLst>
                <a:ext uri="{FF2B5EF4-FFF2-40B4-BE49-F238E27FC236}">
                  <a16:creationId xmlns="" xmlns:a16="http://schemas.microsoft.com/office/drawing/2014/main" id="{98186B4C-1492-4B58-843C-437847FDFA34}"/>
                </a:ext>
              </a:extLst>
            </p:cNvPr>
            <p:cNvCxnSpPr>
              <a:cxnSpLocks/>
              <a:stCxn id="216" idx="6"/>
              <a:endCxn id="212" idx="2"/>
            </p:cNvCxnSpPr>
            <p:nvPr/>
          </p:nvCxnSpPr>
          <p:spPr>
            <a:xfrm flipV="1">
              <a:off x="4750923" y="3216337"/>
              <a:ext cx="406193" cy="73859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9" name="직선 화살표 연결선 178">
              <a:extLst>
                <a:ext uri="{FF2B5EF4-FFF2-40B4-BE49-F238E27FC236}">
                  <a16:creationId xmlns="" xmlns:a16="http://schemas.microsoft.com/office/drawing/2014/main" id="{F84B971A-A76D-404D-ABFC-633595DD637F}"/>
                </a:ext>
              </a:extLst>
            </p:cNvPr>
            <p:cNvCxnSpPr>
              <a:cxnSpLocks/>
              <a:stCxn id="216" idx="6"/>
              <a:endCxn id="213" idx="2"/>
            </p:cNvCxnSpPr>
            <p:nvPr/>
          </p:nvCxnSpPr>
          <p:spPr>
            <a:xfrm flipV="1">
              <a:off x="4750923" y="3709799"/>
              <a:ext cx="406193" cy="2451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직선 화살표 연결선 179">
              <a:extLst>
                <a:ext uri="{FF2B5EF4-FFF2-40B4-BE49-F238E27FC236}">
                  <a16:creationId xmlns="" xmlns:a16="http://schemas.microsoft.com/office/drawing/2014/main" id="{7D4BACA5-2CDE-4BBA-8815-A5873933C246}"/>
                </a:ext>
              </a:extLst>
            </p:cNvPr>
            <p:cNvCxnSpPr>
              <a:cxnSpLocks/>
              <a:stCxn id="216" idx="6"/>
              <a:endCxn id="214" idx="2"/>
            </p:cNvCxnSpPr>
            <p:nvPr/>
          </p:nvCxnSpPr>
          <p:spPr>
            <a:xfrm>
              <a:off x="4750923" y="3954930"/>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직선 화살표 연결선 180">
              <a:extLst>
                <a:ext uri="{FF2B5EF4-FFF2-40B4-BE49-F238E27FC236}">
                  <a16:creationId xmlns="" xmlns:a16="http://schemas.microsoft.com/office/drawing/2014/main" id="{BD4A8A6E-D87F-4B7A-BAB5-BD224CEAB864}"/>
                </a:ext>
              </a:extLst>
            </p:cNvPr>
            <p:cNvCxnSpPr>
              <a:cxnSpLocks/>
              <a:stCxn id="211" idx="6"/>
              <a:endCxn id="83" idx="2"/>
            </p:cNvCxnSpPr>
            <p:nvPr/>
          </p:nvCxnSpPr>
          <p:spPr>
            <a:xfrm>
              <a:off x="5484348" y="2719674"/>
              <a:ext cx="522073" cy="74080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 xmlns:a16="http://schemas.microsoft.com/office/drawing/2014/main" id="{4D021968-26C2-4D8D-A9EF-7A6C213DEB44}"/>
                </a:ext>
              </a:extLst>
            </p:cNvPr>
            <p:cNvCxnSpPr>
              <a:cxnSpLocks/>
              <a:stCxn id="212" idx="6"/>
              <a:endCxn id="83" idx="2"/>
            </p:cNvCxnSpPr>
            <p:nvPr/>
          </p:nvCxnSpPr>
          <p:spPr>
            <a:xfrm>
              <a:off x="5484348" y="3216337"/>
              <a:ext cx="522073" cy="24414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 xmlns:a16="http://schemas.microsoft.com/office/drawing/2014/main" id="{718D8A18-8E97-4089-BEAE-D7EA65CA52AD}"/>
                </a:ext>
              </a:extLst>
            </p:cNvPr>
            <p:cNvCxnSpPr>
              <a:cxnSpLocks/>
              <a:stCxn id="213" idx="6"/>
              <a:endCxn id="83" idx="2"/>
            </p:cNvCxnSpPr>
            <p:nvPr/>
          </p:nvCxnSpPr>
          <p:spPr>
            <a:xfrm flipV="1">
              <a:off x="5484348" y="3460478"/>
              <a:ext cx="522073" cy="24932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 xmlns:a16="http://schemas.microsoft.com/office/drawing/2014/main" id="{7FA79CB0-BB35-4D22-B9B9-CBDD0C97DCB9}"/>
                </a:ext>
              </a:extLst>
            </p:cNvPr>
            <p:cNvCxnSpPr>
              <a:cxnSpLocks/>
              <a:stCxn id="214" idx="6"/>
              <a:endCxn id="83" idx="2"/>
            </p:cNvCxnSpPr>
            <p:nvPr/>
          </p:nvCxnSpPr>
          <p:spPr>
            <a:xfrm flipV="1">
              <a:off x="5484348" y="3460478"/>
              <a:ext cx="522073" cy="74278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 xmlns:a16="http://schemas.microsoft.com/office/drawing/2014/main" id="{FB70EF39-CF8E-4AB1-A6E0-75F56A1F7C4E}"/>
                </a:ext>
              </a:extLst>
            </p:cNvPr>
            <p:cNvCxnSpPr>
              <a:cxnSpLocks/>
            </p:cNvCxnSpPr>
            <p:nvPr/>
          </p:nvCxnSpPr>
          <p:spPr>
            <a:xfrm>
              <a:off x="6330123" y="3456519"/>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 xmlns:a16="http://schemas.microsoft.com/office/drawing/2014/main" id="{9532D8F8-4A8C-49A5-A357-3825DEE17DE8}"/>
                </a:ext>
              </a:extLst>
            </p:cNvPr>
            <p:cNvCxnSpPr>
              <a:cxnSpLocks/>
            </p:cNvCxnSpPr>
            <p:nvPr/>
          </p:nvCxnSpPr>
          <p:spPr>
            <a:xfrm>
              <a:off x="3083720" y="2718668"/>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 xmlns:a16="http://schemas.microsoft.com/office/drawing/2014/main" id="{ED66EFA9-B598-4958-815D-9B1FB458C3CB}"/>
                </a:ext>
              </a:extLst>
            </p:cNvPr>
            <p:cNvCxnSpPr>
              <a:cxnSpLocks/>
            </p:cNvCxnSpPr>
            <p:nvPr/>
          </p:nvCxnSpPr>
          <p:spPr>
            <a:xfrm>
              <a:off x="3086738" y="3217109"/>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 xmlns:a16="http://schemas.microsoft.com/office/drawing/2014/main" id="{992A8721-B773-4080-9B11-162051F61B30}"/>
                </a:ext>
              </a:extLst>
            </p:cNvPr>
            <p:cNvCxnSpPr>
              <a:cxnSpLocks/>
            </p:cNvCxnSpPr>
            <p:nvPr/>
          </p:nvCxnSpPr>
          <p:spPr>
            <a:xfrm>
              <a:off x="3081855" y="3701618"/>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직선 화살표 연결선 188">
              <a:extLst>
                <a:ext uri="{FF2B5EF4-FFF2-40B4-BE49-F238E27FC236}">
                  <a16:creationId xmlns="" xmlns:a16="http://schemas.microsoft.com/office/drawing/2014/main" id="{958F0358-E128-4FD9-BCB2-E984570997D8}"/>
                </a:ext>
              </a:extLst>
            </p:cNvPr>
            <p:cNvCxnSpPr>
              <a:cxnSpLocks/>
            </p:cNvCxnSpPr>
            <p:nvPr/>
          </p:nvCxnSpPr>
          <p:spPr>
            <a:xfrm>
              <a:off x="3089149" y="4197044"/>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0" name="TextBox 132">
                  <a:extLst>
                    <a:ext uri="{FF2B5EF4-FFF2-40B4-BE49-F238E27FC236}">
                      <a16:creationId xmlns="" xmlns:a16="http://schemas.microsoft.com/office/drawing/2014/main" id="{90E520FE-19F6-4029-B53D-ACDBD94F261B}"/>
                    </a:ext>
                  </a:extLst>
                </p:cNvPr>
                <p:cNvSpPr txBox="1"/>
                <p:nvPr/>
              </p:nvSpPr>
              <p:spPr>
                <a:xfrm>
                  <a:off x="4272790" y="2793443"/>
                  <a:ext cx="522073" cy="3409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1</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90" name="TextBox 132">
                  <a:extLst>
                    <a:ext uri="{FF2B5EF4-FFF2-40B4-BE49-F238E27FC236}">
                      <a16:creationId xmlns:a14="http://schemas.microsoft.com/office/drawing/2010/main" xmlns="" xmlns:a16="http://schemas.microsoft.com/office/drawing/2014/main" xmlns:lc="http://schemas.openxmlformats.org/drawingml/2006/lockedCanvas" id="{90E520FE-19F6-4029-B53D-ACDBD94F261B}"/>
                    </a:ext>
                  </a:extLst>
                </p:cNvPr>
                <p:cNvSpPr txBox="1">
                  <a:spLocks noRot="1" noChangeAspect="1" noMove="1" noResize="1" noEditPoints="1" noAdjustHandles="1" noChangeArrowheads="1" noChangeShapeType="1" noTextEdit="1"/>
                </p:cNvSpPr>
                <p:nvPr/>
              </p:nvSpPr>
              <p:spPr>
                <a:xfrm>
                  <a:off x="4272790" y="2793443"/>
                  <a:ext cx="522073" cy="34092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TextBox 133">
                  <a:extLst>
                    <a:ext uri="{FF2B5EF4-FFF2-40B4-BE49-F238E27FC236}">
                      <a16:creationId xmlns="" xmlns:a16="http://schemas.microsoft.com/office/drawing/2014/main" id="{6FD9F14E-2C06-45C2-A36A-C42978221CE9}"/>
                    </a:ext>
                  </a:extLst>
                </p:cNvPr>
                <p:cNvSpPr txBox="1"/>
                <p:nvPr/>
              </p:nvSpPr>
              <p:spPr>
                <a:xfrm>
                  <a:off x="4254390" y="3275066"/>
                  <a:ext cx="522073" cy="3413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2</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91" name="TextBox 133">
                  <a:extLst>
                    <a:ext uri="{FF2B5EF4-FFF2-40B4-BE49-F238E27FC236}">
                      <a16:creationId xmlns:a14="http://schemas.microsoft.com/office/drawing/2010/main" xmlns="" xmlns:a16="http://schemas.microsoft.com/office/drawing/2014/main" xmlns:lc="http://schemas.openxmlformats.org/drawingml/2006/lockedCanvas" id="{6FD9F14E-2C06-45C2-A36A-C42978221CE9}"/>
                    </a:ext>
                  </a:extLst>
                </p:cNvPr>
                <p:cNvSpPr txBox="1">
                  <a:spLocks noRot="1" noChangeAspect="1" noMove="1" noResize="1" noEditPoints="1" noAdjustHandles="1" noChangeArrowheads="1" noChangeShapeType="1" noTextEdit="1"/>
                </p:cNvSpPr>
                <p:nvPr/>
              </p:nvSpPr>
              <p:spPr>
                <a:xfrm>
                  <a:off x="4254390" y="3275066"/>
                  <a:ext cx="522073" cy="34137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TextBox 134">
                  <a:extLst>
                    <a:ext uri="{FF2B5EF4-FFF2-40B4-BE49-F238E27FC236}">
                      <a16:creationId xmlns="" xmlns:a16="http://schemas.microsoft.com/office/drawing/2014/main" id="{F3D356DD-2694-4AE9-B684-C10751102AA6}"/>
                    </a:ext>
                  </a:extLst>
                </p:cNvPr>
                <p:cNvSpPr txBox="1"/>
                <p:nvPr/>
              </p:nvSpPr>
              <p:spPr>
                <a:xfrm>
                  <a:off x="4261963" y="3770725"/>
                  <a:ext cx="522073" cy="34265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3</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92" name="TextBox 134">
                  <a:extLst>
                    <a:ext uri="{FF2B5EF4-FFF2-40B4-BE49-F238E27FC236}">
                      <a16:creationId xmlns:a14="http://schemas.microsoft.com/office/drawing/2010/main" xmlns="" xmlns:a16="http://schemas.microsoft.com/office/drawing/2014/main" xmlns:lc="http://schemas.openxmlformats.org/drawingml/2006/lockedCanvas" id="{F3D356DD-2694-4AE9-B684-C10751102AA6}"/>
                    </a:ext>
                  </a:extLst>
                </p:cNvPr>
                <p:cNvSpPr txBox="1">
                  <a:spLocks noRot="1" noChangeAspect="1" noMove="1" noResize="1" noEditPoints="1" noAdjustHandles="1" noChangeArrowheads="1" noChangeShapeType="1" noTextEdit="1"/>
                </p:cNvSpPr>
                <p:nvPr/>
              </p:nvSpPr>
              <p:spPr>
                <a:xfrm>
                  <a:off x="4261963" y="3770725"/>
                  <a:ext cx="522073" cy="342658"/>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TextBox 135">
                  <a:extLst>
                    <a:ext uri="{FF2B5EF4-FFF2-40B4-BE49-F238E27FC236}">
                      <a16:creationId xmlns="" xmlns:a16="http://schemas.microsoft.com/office/drawing/2014/main" id="{21298FEF-FB24-43EE-BF37-080F52809491}"/>
                    </a:ext>
                  </a:extLst>
                </p:cNvPr>
                <p:cNvSpPr txBox="1"/>
                <p:nvPr/>
              </p:nvSpPr>
              <p:spPr>
                <a:xfrm>
                  <a:off x="4240352" y="2137272"/>
                  <a:ext cx="636959" cy="230832"/>
                </a:xfrm>
                <a:prstGeom prst="rect">
                  <a:avLst/>
                </a:prstGeom>
                <a:noFill/>
                <a:ln w="6350">
                  <a:solidFill>
                    <a:schemeClr val="accent1">
                      <a:shade val="50000"/>
                    </a:schemeClr>
                  </a:solidFill>
                  <a:prstDash val="sysDot"/>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14:m>
                    <m:oMathPara xmlns:m="http://schemas.openxmlformats.org/officeDocument/2006/math">
                      <m:oMathParaPr>
                        <m:jc m:val="centerGroup"/>
                      </m:oMathParaPr>
                      <m:oMath xmlns:m="http://schemas.openxmlformats.org/officeDocument/2006/math">
                        <m:sSub>
                          <m:sSubPr>
                            <m:ctrlPr>
                              <a:rPr lang="en-US" altLang="ko-KR" sz="900" i="1">
                                <a:solidFill>
                                  <a:srgbClr val="00B050"/>
                                </a:solidFill>
                                <a:latin typeface="Cambria Math" panose="02040503050406030204" pitchFamily="18" charset="0"/>
                              </a:rPr>
                            </m:ctrlPr>
                          </m:sSubPr>
                          <m:e>
                            <m:r>
                              <a:rPr lang="en-US" altLang="ko-KR" sz="900" i="1">
                                <a:solidFill>
                                  <a:srgbClr val="00B050"/>
                                </a:solidFill>
                                <a:latin typeface="Cambria Math" panose="02040503050406030204" pitchFamily="18" charset="0"/>
                              </a:rPr>
                              <m:t>𝑏</m:t>
                            </m:r>
                          </m:e>
                          <m:sub>
                            <m:r>
                              <a:rPr lang="en-US" altLang="ko-KR" sz="900" i="1">
                                <a:solidFill>
                                  <a:srgbClr val="00B050"/>
                                </a:solidFill>
                                <a:latin typeface="Cambria Math" panose="02040503050406030204" pitchFamily="18" charset="0"/>
                              </a:rPr>
                              <m:t>1</m:t>
                            </m:r>
                          </m:sub>
                        </m:sSub>
                        <m:r>
                          <a:rPr lang="en-US" altLang="ko-KR" sz="900" i="1">
                            <a:solidFill>
                              <a:srgbClr val="00B050"/>
                            </a:solidFill>
                            <a:latin typeface="Cambria Math" panose="02040503050406030204" pitchFamily="18" charset="0"/>
                          </a:rPr>
                          <m:t>,</m:t>
                        </m:r>
                        <m:sSub>
                          <m:sSubPr>
                            <m:ctrlPr>
                              <a:rPr lang="en-US" altLang="ko-KR" sz="900" i="1">
                                <a:solidFill>
                                  <a:srgbClr val="00B050"/>
                                </a:solidFill>
                                <a:latin typeface="Cambria Math" panose="02040503050406030204" pitchFamily="18" charset="0"/>
                              </a:rPr>
                            </m:ctrlPr>
                          </m:sSubPr>
                          <m:e>
                            <m:r>
                              <a:rPr lang="en-US" altLang="ko-KR" sz="900" i="1">
                                <a:solidFill>
                                  <a:srgbClr val="00B050"/>
                                </a:solidFill>
                                <a:latin typeface="Cambria Math" panose="02040503050406030204" pitchFamily="18" charset="0"/>
                              </a:rPr>
                              <m:t>𝑏</m:t>
                            </m:r>
                          </m:e>
                          <m:sub>
                            <m:r>
                              <a:rPr lang="en-US" altLang="ko-KR" sz="900" i="1">
                                <a:solidFill>
                                  <a:srgbClr val="00B050"/>
                                </a:solidFill>
                                <a:latin typeface="Cambria Math" panose="02040503050406030204" pitchFamily="18" charset="0"/>
                              </a:rPr>
                              <m:t>2</m:t>
                            </m:r>
                          </m:sub>
                        </m:sSub>
                        <m:r>
                          <m:rPr>
                            <m:nor/>
                          </m:rPr>
                          <a:rPr lang="en-US" altLang="ko-KR" sz="900" dirty="0">
                            <a:solidFill>
                              <a:srgbClr val="00B050"/>
                            </a:solidFill>
                          </a:rPr>
                          <m:t>,</m:t>
                        </m:r>
                        <m:sSub>
                          <m:sSubPr>
                            <m:ctrlPr>
                              <a:rPr lang="en-US" altLang="ko-KR" sz="900" i="1">
                                <a:solidFill>
                                  <a:srgbClr val="00B050"/>
                                </a:solidFill>
                                <a:latin typeface="Cambria Math" panose="02040503050406030204" pitchFamily="18" charset="0"/>
                              </a:rPr>
                            </m:ctrlPr>
                          </m:sSubPr>
                          <m:e>
                            <m:r>
                              <a:rPr lang="en-US" altLang="ko-KR" sz="900" i="1">
                                <a:solidFill>
                                  <a:srgbClr val="00B050"/>
                                </a:solidFill>
                                <a:latin typeface="Cambria Math" panose="02040503050406030204" pitchFamily="18" charset="0"/>
                              </a:rPr>
                              <m:t>𝑏</m:t>
                            </m:r>
                          </m:e>
                          <m:sub>
                            <m:r>
                              <a:rPr lang="en-US" altLang="ko-KR" sz="900" i="1">
                                <a:solidFill>
                                  <a:srgbClr val="00B050"/>
                                </a:solidFill>
                                <a:latin typeface="Cambria Math" panose="02040503050406030204" pitchFamily="18" charset="0"/>
                              </a:rPr>
                              <m:t>3</m:t>
                            </m:r>
                          </m:sub>
                        </m:sSub>
                        <m:r>
                          <m:rPr>
                            <m:nor/>
                          </m:rPr>
                          <a:rPr lang="en-US" altLang="ko-KR" sz="900" dirty="0">
                            <a:solidFill>
                              <a:srgbClr val="00B050"/>
                            </a:solidFill>
                          </a:rPr>
                          <m:t>,</m:t>
                        </m:r>
                        <m:sSub>
                          <m:sSubPr>
                            <m:ctrlPr>
                              <a:rPr lang="en-US" altLang="ko-KR" sz="900" i="1" dirty="0">
                                <a:solidFill>
                                  <a:srgbClr val="00B050"/>
                                </a:solidFill>
                                <a:latin typeface="Cambria Math" panose="02040503050406030204" pitchFamily="18" charset="0"/>
                              </a:rPr>
                            </m:ctrlPr>
                          </m:sSubPr>
                          <m:e>
                            <m:r>
                              <a:rPr lang="en-US" altLang="ko-KR" sz="900" i="1" dirty="0">
                                <a:solidFill>
                                  <a:srgbClr val="00B050"/>
                                </a:solidFill>
                                <a:latin typeface="Cambria Math" panose="02040503050406030204" pitchFamily="18" charset="0"/>
                              </a:rPr>
                              <m:t>𝑏</m:t>
                            </m:r>
                          </m:e>
                          <m:sub>
                            <m:r>
                              <a:rPr lang="en-US" altLang="ko-KR" sz="900" i="1" dirty="0">
                                <a:solidFill>
                                  <a:srgbClr val="00B050"/>
                                </a:solidFill>
                                <a:latin typeface="Cambria Math" panose="02040503050406030204" pitchFamily="18" charset="0"/>
                              </a:rPr>
                              <m:t>4</m:t>
                            </m:r>
                          </m:sub>
                        </m:sSub>
                      </m:oMath>
                    </m:oMathPara>
                  </a14:m>
                  <a:endParaRPr lang="ko-KR" altLang="en-US" sz="900" dirty="0">
                    <a:solidFill>
                      <a:srgbClr val="00B050"/>
                    </a:solidFill>
                  </a:endParaRPr>
                </a:p>
              </p:txBody>
            </p:sp>
          </mc:Choice>
          <mc:Fallback xmlns="">
            <p:sp>
              <p:nvSpPr>
                <p:cNvPr id="193" name="TextBox 135">
                  <a:extLst>
                    <a:ext uri="{FF2B5EF4-FFF2-40B4-BE49-F238E27FC236}">
                      <a16:creationId xmlns:a14="http://schemas.microsoft.com/office/drawing/2010/main" xmlns="" xmlns:a16="http://schemas.microsoft.com/office/drawing/2014/main" xmlns:lc="http://schemas.openxmlformats.org/drawingml/2006/lockedCanvas" id="{21298FEF-FB24-43EE-BF37-080F52809491}"/>
                    </a:ext>
                  </a:extLst>
                </p:cNvPr>
                <p:cNvSpPr txBox="1">
                  <a:spLocks noRot="1" noChangeAspect="1" noMove="1" noResize="1" noEditPoints="1" noAdjustHandles="1" noChangeArrowheads="1" noChangeShapeType="1" noTextEdit="1"/>
                </p:cNvSpPr>
                <p:nvPr/>
              </p:nvSpPr>
              <p:spPr>
                <a:xfrm>
                  <a:off x="4240352" y="2137272"/>
                  <a:ext cx="636959" cy="230832"/>
                </a:xfrm>
                <a:prstGeom prst="rect">
                  <a:avLst/>
                </a:prstGeom>
                <a:blipFill rotWithShape="0">
                  <a:blip r:embed="rId7"/>
                  <a:stretch>
                    <a:fillRect l="-943"/>
                  </a:stretch>
                </a:blipFill>
                <a:ln w="6350">
                  <a:solidFill>
                    <a:schemeClr val="accent1">
                      <a:shade val="5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TextBox 247">
                  <a:extLst>
                    <a:ext uri="{FF2B5EF4-FFF2-40B4-BE49-F238E27FC236}">
                      <a16:creationId xmlns="" xmlns:a16="http://schemas.microsoft.com/office/drawing/2014/main" id="{6A12D33E-15F7-46E3-BBE2-5BFE3A9DB88E}"/>
                    </a:ext>
                  </a:extLst>
                </p:cNvPr>
                <p:cNvSpPr txBox="1"/>
                <p:nvPr/>
              </p:nvSpPr>
              <p:spPr>
                <a:xfrm>
                  <a:off x="5124497" y="2533719"/>
                  <a:ext cx="522252" cy="3384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1</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94" name="TextBox 247">
                  <a:extLst>
                    <a:ext uri="{FF2B5EF4-FFF2-40B4-BE49-F238E27FC236}">
                      <a16:creationId xmlns:a14="http://schemas.microsoft.com/office/drawing/2010/main" xmlns="" xmlns:a16="http://schemas.microsoft.com/office/drawing/2014/main" xmlns:lc="http://schemas.openxmlformats.org/drawingml/2006/lockedCanvas" id="{6A12D33E-15F7-46E3-BBE2-5BFE3A9DB88E}"/>
                    </a:ext>
                  </a:extLst>
                </p:cNvPr>
                <p:cNvSpPr txBox="1">
                  <a:spLocks noRot="1" noChangeAspect="1" noMove="1" noResize="1" noEditPoints="1" noAdjustHandles="1" noChangeArrowheads="1" noChangeShapeType="1" noTextEdit="1"/>
                </p:cNvSpPr>
                <p:nvPr/>
              </p:nvSpPr>
              <p:spPr>
                <a:xfrm>
                  <a:off x="5124497" y="2533719"/>
                  <a:ext cx="522252" cy="33844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248">
                  <a:extLst>
                    <a:ext uri="{FF2B5EF4-FFF2-40B4-BE49-F238E27FC236}">
                      <a16:creationId xmlns="" xmlns:a16="http://schemas.microsoft.com/office/drawing/2014/main" id="{F50A690F-A8BB-4C29-A54D-CFFA5D66DA8F}"/>
                    </a:ext>
                  </a:extLst>
                </p:cNvPr>
                <p:cNvSpPr txBox="1"/>
                <p:nvPr/>
              </p:nvSpPr>
              <p:spPr>
                <a:xfrm>
                  <a:off x="5124497" y="3034078"/>
                  <a:ext cx="522252" cy="3418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2</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95" name="TextBox 248">
                  <a:extLst>
                    <a:ext uri="{FF2B5EF4-FFF2-40B4-BE49-F238E27FC236}">
                      <a16:creationId xmlns:a14="http://schemas.microsoft.com/office/drawing/2010/main" xmlns="" xmlns:a16="http://schemas.microsoft.com/office/drawing/2014/main" xmlns:lc="http://schemas.openxmlformats.org/drawingml/2006/lockedCanvas" id="{F50A690F-A8BB-4C29-A54D-CFFA5D66DA8F}"/>
                    </a:ext>
                  </a:extLst>
                </p:cNvPr>
                <p:cNvSpPr txBox="1">
                  <a:spLocks noRot="1" noChangeAspect="1" noMove="1" noResize="1" noEditPoints="1" noAdjustHandles="1" noChangeArrowheads="1" noChangeShapeType="1" noTextEdit="1"/>
                </p:cNvSpPr>
                <p:nvPr/>
              </p:nvSpPr>
              <p:spPr>
                <a:xfrm>
                  <a:off x="5124497" y="3034078"/>
                  <a:ext cx="522252" cy="34188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249">
                  <a:extLst>
                    <a:ext uri="{FF2B5EF4-FFF2-40B4-BE49-F238E27FC236}">
                      <a16:creationId xmlns="" xmlns:a16="http://schemas.microsoft.com/office/drawing/2014/main" id="{89E8D6FD-6876-4EDA-9259-051555B11693}"/>
                    </a:ext>
                  </a:extLst>
                </p:cNvPr>
                <p:cNvSpPr txBox="1"/>
                <p:nvPr/>
              </p:nvSpPr>
              <p:spPr>
                <a:xfrm>
                  <a:off x="5124497" y="3533067"/>
                  <a:ext cx="522252" cy="3431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3</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96" name="TextBox 249">
                  <a:extLst>
                    <a:ext uri="{FF2B5EF4-FFF2-40B4-BE49-F238E27FC236}">
                      <a16:creationId xmlns:a14="http://schemas.microsoft.com/office/drawing/2010/main" xmlns="" xmlns:a16="http://schemas.microsoft.com/office/drawing/2014/main" xmlns:lc="http://schemas.openxmlformats.org/drawingml/2006/lockedCanvas" id="{89E8D6FD-6876-4EDA-9259-051555B11693}"/>
                    </a:ext>
                  </a:extLst>
                </p:cNvPr>
                <p:cNvSpPr txBox="1">
                  <a:spLocks noRot="1" noChangeAspect="1" noMove="1" noResize="1" noEditPoints="1" noAdjustHandles="1" noChangeArrowheads="1" noChangeShapeType="1" noTextEdit="1"/>
                </p:cNvSpPr>
                <p:nvPr/>
              </p:nvSpPr>
              <p:spPr>
                <a:xfrm>
                  <a:off x="5124497" y="3533067"/>
                  <a:ext cx="522252" cy="343171"/>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250">
                  <a:extLst>
                    <a:ext uri="{FF2B5EF4-FFF2-40B4-BE49-F238E27FC236}">
                      <a16:creationId xmlns="" xmlns:a16="http://schemas.microsoft.com/office/drawing/2014/main" id="{3AF2E59D-D1C6-4BC8-8366-D94299910CE2}"/>
                    </a:ext>
                  </a:extLst>
                </p:cNvPr>
                <p:cNvSpPr txBox="1"/>
                <p:nvPr/>
              </p:nvSpPr>
              <p:spPr>
                <a:xfrm>
                  <a:off x="5124495" y="4018542"/>
                  <a:ext cx="522252" cy="3384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4</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97" name="TextBox 250">
                  <a:extLst>
                    <a:ext uri="{FF2B5EF4-FFF2-40B4-BE49-F238E27FC236}">
                      <a16:creationId xmlns:a14="http://schemas.microsoft.com/office/drawing/2010/main" xmlns="" xmlns:a16="http://schemas.microsoft.com/office/drawing/2014/main" xmlns:lc="http://schemas.openxmlformats.org/drawingml/2006/lockedCanvas" id="{3AF2E59D-D1C6-4BC8-8366-D94299910CE2}"/>
                    </a:ext>
                  </a:extLst>
                </p:cNvPr>
                <p:cNvSpPr txBox="1">
                  <a:spLocks noRot="1" noChangeAspect="1" noMove="1" noResize="1" noEditPoints="1" noAdjustHandles="1" noChangeArrowheads="1" noChangeShapeType="1" noTextEdit="1"/>
                </p:cNvSpPr>
                <p:nvPr/>
              </p:nvSpPr>
              <p:spPr>
                <a:xfrm>
                  <a:off x="5124495" y="4018542"/>
                  <a:ext cx="522252" cy="338445"/>
                </a:xfrm>
                <a:prstGeom prst="rect">
                  <a:avLst/>
                </a:prstGeom>
                <a:blipFill rotWithShape="0">
                  <a:blip r:embed="rId11"/>
                  <a:stretch>
                    <a:fillRect/>
                  </a:stretch>
                </a:blipFill>
              </p:spPr>
              <p:txBody>
                <a:bodyPr/>
                <a:lstStyle/>
                <a:p>
                  <a:r>
                    <a:rPr lang="en-US">
                      <a:noFill/>
                    </a:rPr>
                    <a:t> </a:t>
                  </a:r>
                </a:p>
              </p:txBody>
            </p:sp>
          </mc:Fallback>
        </mc:AlternateContent>
        <p:grpSp>
          <p:nvGrpSpPr>
            <p:cNvPr id="198" name="Group 74">
              <a:extLst>
                <a:ext uri="{FF2B5EF4-FFF2-40B4-BE49-F238E27FC236}">
                  <a16:creationId xmlns="" xmlns:a16="http://schemas.microsoft.com/office/drawing/2014/main" id="{6F6DDBF2-CC4E-409E-9B19-CCD1E1A21AD7}"/>
                </a:ext>
              </a:extLst>
            </p:cNvPr>
            <p:cNvGrpSpPr/>
            <p:nvPr/>
          </p:nvGrpSpPr>
          <p:grpSpPr>
            <a:xfrm>
              <a:off x="4745313" y="2533781"/>
              <a:ext cx="542486" cy="1710707"/>
              <a:chOff x="6078306" y="2931068"/>
              <a:chExt cx="542486" cy="1710707"/>
            </a:xfrm>
          </p:grpSpPr>
          <mc:AlternateContent xmlns:mc="http://schemas.openxmlformats.org/markup-compatibility/2006" xmlns:a14="http://schemas.microsoft.com/office/drawing/2010/main">
            <mc:Choice Requires="a14">
              <p:sp>
                <p:nvSpPr>
                  <p:cNvPr id="199" name="TextBox 80">
                    <a:extLst>
                      <a:ext uri="{FF2B5EF4-FFF2-40B4-BE49-F238E27FC236}">
                        <a16:creationId xmlns="" xmlns:a16="http://schemas.microsoft.com/office/drawing/2014/main" id="{81B2D51D-F281-4CF6-992B-2D84D4EC4D76}"/>
                      </a:ext>
                    </a:extLst>
                  </p:cNvPr>
                  <p:cNvSpPr txBox="1"/>
                  <p:nvPr/>
                </p:nvSpPr>
                <p:spPr>
                  <a:xfrm>
                    <a:off x="6149477" y="2931068"/>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1</m:t>
                              </m:r>
                              <m:r>
                                <a:rPr lang="en-US" altLang="ko-KR" sz="1000" i="1">
                                  <a:solidFill>
                                    <a:srgbClr val="00B050"/>
                                  </a:solidFill>
                                  <a:latin typeface="Cambria Math" panose="02040503050406030204" pitchFamily="18" charset="0"/>
                                  <a:cs typeface="Times New Roman" panose="02020603050405020304" pitchFamily="18" charset="0"/>
                                </a:rPr>
                                <m:t>1</m:t>
                              </m:r>
                            </m:sub>
                          </m:sSub>
                        </m:oMath>
                      </m:oMathPara>
                    </a14:m>
                    <a:endParaRPr lang="ko-KR" altLang="en-US" sz="1000" dirty="0">
                      <a:solidFill>
                        <a:srgbClr val="00B050"/>
                      </a:solidFill>
                    </a:endParaRPr>
                  </a:p>
                </p:txBody>
              </p:sp>
            </mc:Choice>
            <mc:Fallback xmlns="">
              <p:sp>
                <p:nvSpPr>
                  <p:cNvPr id="199" name="TextBox 80">
                    <a:extLst>
                      <a:ext uri="{FF2B5EF4-FFF2-40B4-BE49-F238E27FC236}">
                        <a16:creationId xmlns:a14="http://schemas.microsoft.com/office/drawing/2010/main" xmlns="" xmlns:a16="http://schemas.microsoft.com/office/drawing/2014/main" xmlns:lc="http://schemas.openxmlformats.org/drawingml/2006/lockedCanvas" id="{81B2D51D-F281-4CF6-992B-2D84D4EC4D76}"/>
                      </a:ext>
                    </a:extLst>
                  </p:cNvPr>
                  <p:cNvSpPr txBox="1">
                    <a:spLocks noRot="1" noChangeAspect="1" noMove="1" noResize="1" noEditPoints="1" noAdjustHandles="1" noChangeArrowheads="1" noChangeShapeType="1" noTextEdit="1"/>
                  </p:cNvSpPr>
                  <p:nvPr/>
                </p:nvSpPr>
                <p:spPr>
                  <a:xfrm>
                    <a:off x="6149477" y="2931068"/>
                    <a:ext cx="358824" cy="246221"/>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81">
                    <a:extLst>
                      <a:ext uri="{FF2B5EF4-FFF2-40B4-BE49-F238E27FC236}">
                        <a16:creationId xmlns="" xmlns:a16="http://schemas.microsoft.com/office/drawing/2014/main" id="{EDB26D5C-8F19-4259-8B52-2CDD763C8C63}"/>
                      </a:ext>
                    </a:extLst>
                  </p:cNvPr>
                  <p:cNvSpPr txBox="1"/>
                  <p:nvPr/>
                </p:nvSpPr>
                <p:spPr>
                  <a:xfrm>
                    <a:off x="6110140" y="4202486"/>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42</m:t>
                              </m:r>
                            </m:sub>
                          </m:sSub>
                        </m:oMath>
                      </m:oMathPara>
                    </a14:m>
                    <a:endParaRPr lang="ko-KR" altLang="en-US" sz="1000" dirty="0">
                      <a:solidFill>
                        <a:srgbClr val="00B050"/>
                      </a:solidFill>
                    </a:endParaRPr>
                  </a:p>
                </p:txBody>
              </p:sp>
            </mc:Choice>
            <mc:Fallback xmlns="">
              <p:sp>
                <p:nvSpPr>
                  <p:cNvPr id="200" name="TextBox 81">
                    <a:extLst>
                      <a:ext uri="{FF2B5EF4-FFF2-40B4-BE49-F238E27FC236}">
                        <a16:creationId xmlns:a14="http://schemas.microsoft.com/office/drawing/2010/main" xmlns="" xmlns:a16="http://schemas.microsoft.com/office/drawing/2014/main" xmlns:lc="http://schemas.openxmlformats.org/drawingml/2006/lockedCanvas" id="{EDB26D5C-8F19-4259-8B52-2CDD763C8C63}"/>
                      </a:ext>
                    </a:extLst>
                  </p:cNvPr>
                  <p:cNvSpPr txBox="1">
                    <a:spLocks noRot="1" noChangeAspect="1" noMove="1" noResize="1" noEditPoints="1" noAdjustHandles="1" noChangeArrowheads="1" noChangeShapeType="1" noTextEdit="1"/>
                  </p:cNvSpPr>
                  <p:nvPr/>
                </p:nvSpPr>
                <p:spPr>
                  <a:xfrm>
                    <a:off x="6110140" y="4202486"/>
                    <a:ext cx="358824" cy="246221"/>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119">
                    <a:extLst>
                      <a:ext uri="{FF2B5EF4-FFF2-40B4-BE49-F238E27FC236}">
                        <a16:creationId xmlns="" xmlns:a16="http://schemas.microsoft.com/office/drawing/2014/main" id="{8B9B39F1-34D4-446F-841B-48ED214FC0F1}"/>
                      </a:ext>
                    </a:extLst>
                  </p:cNvPr>
                  <p:cNvSpPr txBox="1"/>
                  <p:nvPr/>
                </p:nvSpPr>
                <p:spPr>
                  <a:xfrm>
                    <a:off x="6138809" y="3061824"/>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12</m:t>
                              </m:r>
                            </m:sub>
                          </m:sSub>
                        </m:oMath>
                      </m:oMathPara>
                    </a14:m>
                    <a:endParaRPr lang="ko-KR" altLang="en-US" sz="1000" dirty="0">
                      <a:solidFill>
                        <a:srgbClr val="00B050"/>
                      </a:solidFill>
                    </a:endParaRPr>
                  </a:p>
                </p:txBody>
              </p:sp>
            </mc:Choice>
            <mc:Fallback xmlns="">
              <p:sp>
                <p:nvSpPr>
                  <p:cNvPr id="201" name="TextBox 119">
                    <a:extLst>
                      <a:ext uri="{FF2B5EF4-FFF2-40B4-BE49-F238E27FC236}">
                        <a16:creationId xmlns:a14="http://schemas.microsoft.com/office/drawing/2010/main" xmlns="" xmlns:a16="http://schemas.microsoft.com/office/drawing/2014/main" xmlns:lc="http://schemas.openxmlformats.org/drawingml/2006/lockedCanvas" id="{8B9B39F1-34D4-446F-841B-48ED214FC0F1}"/>
                      </a:ext>
                    </a:extLst>
                  </p:cNvPr>
                  <p:cNvSpPr txBox="1">
                    <a:spLocks noRot="1" noChangeAspect="1" noMove="1" noResize="1" noEditPoints="1" noAdjustHandles="1" noChangeArrowheads="1" noChangeShapeType="1" noTextEdit="1"/>
                  </p:cNvSpPr>
                  <p:nvPr/>
                </p:nvSpPr>
                <p:spPr>
                  <a:xfrm>
                    <a:off x="6138809" y="3061824"/>
                    <a:ext cx="358824" cy="246221"/>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120">
                    <a:extLst>
                      <a:ext uri="{FF2B5EF4-FFF2-40B4-BE49-F238E27FC236}">
                        <a16:creationId xmlns="" xmlns:a16="http://schemas.microsoft.com/office/drawing/2014/main" id="{2D7CCF04-2A7F-4F22-96D7-FF6E86B4CCDE}"/>
                      </a:ext>
                    </a:extLst>
                  </p:cNvPr>
                  <p:cNvSpPr txBox="1"/>
                  <p:nvPr/>
                </p:nvSpPr>
                <p:spPr>
                  <a:xfrm>
                    <a:off x="6239646" y="3362291"/>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21</m:t>
                              </m:r>
                            </m:sub>
                          </m:sSub>
                        </m:oMath>
                      </m:oMathPara>
                    </a14:m>
                    <a:endParaRPr lang="ko-KR" altLang="en-US" sz="1000" dirty="0">
                      <a:solidFill>
                        <a:srgbClr val="00B050"/>
                      </a:solidFill>
                    </a:endParaRPr>
                  </a:p>
                </p:txBody>
              </p:sp>
            </mc:Choice>
            <mc:Fallback xmlns="">
              <p:sp>
                <p:nvSpPr>
                  <p:cNvPr id="202" name="TextBox 120">
                    <a:extLst>
                      <a:ext uri="{FF2B5EF4-FFF2-40B4-BE49-F238E27FC236}">
                        <a16:creationId xmlns:a14="http://schemas.microsoft.com/office/drawing/2010/main" xmlns="" xmlns:a16="http://schemas.microsoft.com/office/drawing/2014/main" xmlns:lc="http://schemas.openxmlformats.org/drawingml/2006/lockedCanvas" id="{2D7CCF04-2A7F-4F22-96D7-FF6E86B4CCDE}"/>
                      </a:ext>
                    </a:extLst>
                  </p:cNvPr>
                  <p:cNvSpPr txBox="1">
                    <a:spLocks noRot="1" noChangeAspect="1" noMove="1" noResize="1" noEditPoints="1" noAdjustHandles="1" noChangeArrowheads="1" noChangeShapeType="1" noTextEdit="1"/>
                  </p:cNvSpPr>
                  <p:nvPr/>
                </p:nvSpPr>
                <p:spPr>
                  <a:xfrm>
                    <a:off x="6239646" y="3362291"/>
                    <a:ext cx="358824" cy="246221"/>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121">
                    <a:extLst>
                      <a:ext uri="{FF2B5EF4-FFF2-40B4-BE49-F238E27FC236}">
                        <a16:creationId xmlns="" xmlns:a16="http://schemas.microsoft.com/office/drawing/2014/main" id="{B7DFC819-6EF2-4899-B6BF-B7556FC38205}"/>
                      </a:ext>
                    </a:extLst>
                  </p:cNvPr>
                  <p:cNvSpPr txBox="1"/>
                  <p:nvPr/>
                </p:nvSpPr>
                <p:spPr>
                  <a:xfrm>
                    <a:off x="6246573" y="3203258"/>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13</m:t>
                              </m:r>
                            </m:sub>
                          </m:sSub>
                        </m:oMath>
                      </m:oMathPara>
                    </a14:m>
                    <a:endParaRPr lang="ko-KR" altLang="en-US" sz="1000" dirty="0">
                      <a:solidFill>
                        <a:srgbClr val="00B050"/>
                      </a:solidFill>
                    </a:endParaRPr>
                  </a:p>
                </p:txBody>
              </p:sp>
            </mc:Choice>
            <mc:Fallback xmlns="">
              <p:sp>
                <p:nvSpPr>
                  <p:cNvPr id="203" name="TextBox 121">
                    <a:extLst>
                      <a:ext uri="{FF2B5EF4-FFF2-40B4-BE49-F238E27FC236}">
                        <a16:creationId xmlns:a14="http://schemas.microsoft.com/office/drawing/2010/main" xmlns="" xmlns:a16="http://schemas.microsoft.com/office/drawing/2014/main" xmlns:lc="http://schemas.openxmlformats.org/drawingml/2006/lockedCanvas" id="{B7DFC819-6EF2-4899-B6BF-B7556FC38205}"/>
                      </a:ext>
                    </a:extLst>
                  </p:cNvPr>
                  <p:cNvSpPr txBox="1">
                    <a:spLocks noRot="1" noChangeAspect="1" noMove="1" noResize="1" noEditPoints="1" noAdjustHandles="1" noChangeArrowheads="1" noChangeShapeType="1" noTextEdit="1"/>
                  </p:cNvSpPr>
                  <p:nvPr/>
                </p:nvSpPr>
                <p:spPr>
                  <a:xfrm>
                    <a:off x="6246573" y="3203258"/>
                    <a:ext cx="358824" cy="246221"/>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122">
                    <a:extLst>
                      <a:ext uri="{FF2B5EF4-FFF2-40B4-BE49-F238E27FC236}">
                        <a16:creationId xmlns="" xmlns:a16="http://schemas.microsoft.com/office/drawing/2014/main" id="{4DCDFCB5-7BA7-4E0C-AD3D-0597EC2735B4}"/>
                      </a:ext>
                    </a:extLst>
                  </p:cNvPr>
                  <p:cNvSpPr txBox="1"/>
                  <p:nvPr/>
                </p:nvSpPr>
                <p:spPr>
                  <a:xfrm>
                    <a:off x="6170359" y="3491907"/>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22</m:t>
                              </m:r>
                            </m:sub>
                          </m:sSub>
                        </m:oMath>
                      </m:oMathPara>
                    </a14:m>
                    <a:endParaRPr lang="ko-KR" altLang="en-US" sz="1000" dirty="0">
                      <a:solidFill>
                        <a:srgbClr val="00B050"/>
                      </a:solidFill>
                    </a:endParaRPr>
                  </a:p>
                </p:txBody>
              </p:sp>
            </mc:Choice>
            <mc:Fallback xmlns="">
              <p:sp>
                <p:nvSpPr>
                  <p:cNvPr id="204" name="TextBox 122">
                    <a:extLst>
                      <a:ext uri="{FF2B5EF4-FFF2-40B4-BE49-F238E27FC236}">
                        <a16:creationId xmlns:a14="http://schemas.microsoft.com/office/drawing/2010/main" xmlns="" xmlns:a16="http://schemas.microsoft.com/office/drawing/2014/main" xmlns:lc="http://schemas.openxmlformats.org/drawingml/2006/lockedCanvas" id="{4DCDFCB5-7BA7-4E0C-AD3D-0597EC2735B4}"/>
                      </a:ext>
                    </a:extLst>
                  </p:cNvPr>
                  <p:cNvSpPr txBox="1">
                    <a:spLocks noRot="1" noChangeAspect="1" noMove="1" noResize="1" noEditPoints="1" noAdjustHandles="1" noChangeArrowheads="1" noChangeShapeType="1" noTextEdit="1"/>
                  </p:cNvSpPr>
                  <p:nvPr/>
                </p:nvSpPr>
                <p:spPr>
                  <a:xfrm>
                    <a:off x="6170359" y="3491907"/>
                    <a:ext cx="358824" cy="246221"/>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123">
                    <a:extLst>
                      <a:ext uri="{FF2B5EF4-FFF2-40B4-BE49-F238E27FC236}">
                        <a16:creationId xmlns="" xmlns:a16="http://schemas.microsoft.com/office/drawing/2014/main" id="{DEAC79F7-311D-478F-BE29-81E6413E337F}"/>
                      </a:ext>
                    </a:extLst>
                  </p:cNvPr>
                  <p:cNvSpPr txBox="1"/>
                  <p:nvPr/>
                </p:nvSpPr>
                <p:spPr>
                  <a:xfrm>
                    <a:off x="6131197" y="3855752"/>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32</m:t>
                              </m:r>
                            </m:sub>
                          </m:sSub>
                        </m:oMath>
                      </m:oMathPara>
                    </a14:m>
                    <a:endParaRPr lang="ko-KR" altLang="en-US" sz="1000" dirty="0">
                      <a:solidFill>
                        <a:srgbClr val="00B050"/>
                      </a:solidFill>
                    </a:endParaRPr>
                  </a:p>
                </p:txBody>
              </p:sp>
            </mc:Choice>
            <mc:Fallback xmlns="">
              <p:sp>
                <p:nvSpPr>
                  <p:cNvPr id="205" name="TextBox 123">
                    <a:extLst>
                      <a:ext uri="{FF2B5EF4-FFF2-40B4-BE49-F238E27FC236}">
                        <a16:creationId xmlns:a14="http://schemas.microsoft.com/office/drawing/2010/main" xmlns="" xmlns:a16="http://schemas.microsoft.com/office/drawing/2014/main" xmlns:lc="http://schemas.openxmlformats.org/drawingml/2006/lockedCanvas" id="{DEAC79F7-311D-478F-BE29-81E6413E337F}"/>
                      </a:ext>
                    </a:extLst>
                  </p:cNvPr>
                  <p:cNvSpPr txBox="1">
                    <a:spLocks noRot="1" noChangeAspect="1" noMove="1" noResize="1" noEditPoints="1" noAdjustHandles="1" noChangeArrowheads="1" noChangeShapeType="1" noTextEdit="1"/>
                  </p:cNvSpPr>
                  <p:nvPr/>
                </p:nvSpPr>
                <p:spPr>
                  <a:xfrm>
                    <a:off x="6131197" y="3855752"/>
                    <a:ext cx="358824" cy="246221"/>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124">
                    <a:extLst>
                      <a:ext uri="{FF2B5EF4-FFF2-40B4-BE49-F238E27FC236}">
                        <a16:creationId xmlns="" xmlns:a16="http://schemas.microsoft.com/office/drawing/2014/main" id="{95F2AFCF-6E51-4C48-B69B-03A8AFD4E0A7}"/>
                      </a:ext>
                    </a:extLst>
                  </p:cNvPr>
                  <p:cNvSpPr txBox="1"/>
                  <p:nvPr/>
                </p:nvSpPr>
                <p:spPr>
                  <a:xfrm>
                    <a:off x="6261968" y="3789750"/>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3</m:t>
                              </m:r>
                              <m:r>
                                <a:rPr lang="en-US" altLang="ko-KR" sz="1000" i="1">
                                  <a:solidFill>
                                    <a:srgbClr val="00B050"/>
                                  </a:solidFill>
                                  <a:latin typeface="Cambria Math" panose="02040503050406030204" pitchFamily="18" charset="0"/>
                                  <a:cs typeface="Times New Roman" panose="02020603050405020304" pitchFamily="18" charset="0"/>
                                </a:rPr>
                                <m:t>1</m:t>
                              </m:r>
                            </m:sub>
                          </m:sSub>
                        </m:oMath>
                      </m:oMathPara>
                    </a14:m>
                    <a:endParaRPr lang="ko-KR" altLang="en-US" sz="1000" dirty="0">
                      <a:solidFill>
                        <a:srgbClr val="00B050"/>
                      </a:solidFill>
                    </a:endParaRPr>
                  </a:p>
                </p:txBody>
              </p:sp>
            </mc:Choice>
            <mc:Fallback xmlns="">
              <p:sp>
                <p:nvSpPr>
                  <p:cNvPr id="206" name="TextBox 124">
                    <a:extLst>
                      <a:ext uri="{FF2B5EF4-FFF2-40B4-BE49-F238E27FC236}">
                        <a16:creationId xmlns:a14="http://schemas.microsoft.com/office/drawing/2010/main" xmlns="" xmlns:a16="http://schemas.microsoft.com/office/drawing/2014/main" xmlns:lc="http://schemas.openxmlformats.org/drawingml/2006/lockedCanvas" id="{95F2AFCF-6E51-4C48-B69B-03A8AFD4E0A7}"/>
                      </a:ext>
                    </a:extLst>
                  </p:cNvPr>
                  <p:cNvSpPr txBox="1">
                    <a:spLocks noRot="1" noChangeAspect="1" noMove="1" noResize="1" noEditPoints="1" noAdjustHandles="1" noChangeArrowheads="1" noChangeShapeType="1" noTextEdit="1"/>
                  </p:cNvSpPr>
                  <p:nvPr/>
                </p:nvSpPr>
                <p:spPr>
                  <a:xfrm>
                    <a:off x="6261968" y="3789750"/>
                    <a:ext cx="358824" cy="246221"/>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125">
                    <a:extLst>
                      <a:ext uri="{FF2B5EF4-FFF2-40B4-BE49-F238E27FC236}">
                        <a16:creationId xmlns="" xmlns:a16="http://schemas.microsoft.com/office/drawing/2014/main" id="{B2D73D78-2877-4467-90E3-8CF135FAF128}"/>
                      </a:ext>
                    </a:extLst>
                  </p:cNvPr>
                  <p:cNvSpPr txBox="1"/>
                  <p:nvPr/>
                </p:nvSpPr>
                <p:spPr>
                  <a:xfrm>
                    <a:off x="6210304" y="3621533"/>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23</m:t>
                              </m:r>
                            </m:sub>
                          </m:sSub>
                        </m:oMath>
                      </m:oMathPara>
                    </a14:m>
                    <a:endParaRPr lang="ko-KR" altLang="en-US" sz="1000" dirty="0">
                      <a:solidFill>
                        <a:srgbClr val="00B050"/>
                      </a:solidFill>
                    </a:endParaRPr>
                  </a:p>
                </p:txBody>
              </p:sp>
            </mc:Choice>
            <mc:Fallback xmlns="">
              <p:sp>
                <p:nvSpPr>
                  <p:cNvPr id="207" name="TextBox 125">
                    <a:extLst>
                      <a:ext uri="{FF2B5EF4-FFF2-40B4-BE49-F238E27FC236}">
                        <a16:creationId xmlns:a14="http://schemas.microsoft.com/office/drawing/2010/main" xmlns="" xmlns:a16="http://schemas.microsoft.com/office/drawing/2014/main" xmlns:lc="http://schemas.openxmlformats.org/drawingml/2006/lockedCanvas" id="{B2D73D78-2877-4467-90E3-8CF135FAF128}"/>
                      </a:ext>
                    </a:extLst>
                  </p:cNvPr>
                  <p:cNvSpPr txBox="1">
                    <a:spLocks noRot="1" noChangeAspect="1" noMove="1" noResize="1" noEditPoints="1" noAdjustHandles="1" noChangeArrowheads="1" noChangeShapeType="1" noTextEdit="1"/>
                  </p:cNvSpPr>
                  <p:nvPr/>
                </p:nvSpPr>
                <p:spPr>
                  <a:xfrm>
                    <a:off x="6210304" y="3621533"/>
                    <a:ext cx="358824" cy="246221"/>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126">
                    <a:extLst>
                      <a:ext uri="{FF2B5EF4-FFF2-40B4-BE49-F238E27FC236}">
                        <a16:creationId xmlns="" xmlns:a16="http://schemas.microsoft.com/office/drawing/2014/main" id="{9F1D2A3B-7EE8-4FC9-A7A5-6D206B9FB117}"/>
                      </a:ext>
                    </a:extLst>
                  </p:cNvPr>
                  <p:cNvSpPr txBox="1"/>
                  <p:nvPr/>
                </p:nvSpPr>
                <p:spPr>
                  <a:xfrm>
                    <a:off x="6201554" y="4012794"/>
                    <a:ext cx="348080" cy="2478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33</m:t>
                              </m:r>
                            </m:sub>
                          </m:sSub>
                        </m:oMath>
                      </m:oMathPara>
                    </a14:m>
                    <a:endParaRPr lang="ko-KR" altLang="en-US" sz="1000" dirty="0">
                      <a:solidFill>
                        <a:srgbClr val="00B050"/>
                      </a:solidFill>
                    </a:endParaRPr>
                  </a:p>
                </p:txBody>
              </p:sp>
            </mc:Choice>
            <mc:Fallback xmlns="">
              <p:sp>
                <p:nvSpPr>
                  <p:cNvPr id="208" name="TextBox 126">
                    <a:extLst>
                      <a:ext uri="{FF2B5EF4-FFF2-40B4-BE49-F238E27FC236}">
                        <a16:creationId xmlns:a14="http://schemas.microsoft.com/office/drawing/2010/main" xmlns="" xmlns:a16="http://schemas.microsoft.com/office/drawing/2014/main" xmlns:lc="http://schemas.openxmlformats.org/drawingml/2006/lockedCanvas" id="{9F1D2A3B-7EE8-4FC9-A7A5-6D206B9FB117}"/>
                      </a:ext>
                    </a:extLst>
                  </p:cNvPr>
                  <p:cNvSpPr txBox="1">
                    <a:spLocks noRot="1" noChangeAspect="1" noMove="1" noResize="1" noEditPoints="1" noAdjustHandles="1" noChangeArrowheads="1" noChangeShapeType="1" noTextEdit="1"/>
                  </p:cNvSpPr>
                  <p:nvPr/>
                </p:nvSpPr>
                <p:spPr>
                  <a:xfrm>
                    <a:off x="6201554" y="4012794"/>
                    <a:ext cx="348080" cy="247805"/>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127">
                    <a:extLst>
                      <a:ext uri="{FF2B5EF4-FFF2-40B4-BE49-F238E27FC236}">
                        <a16:creationId xmlns="" xmlns:a16="http://schemas.microsoft.com/office/drawing/2014/main" id="{9522EDEC-115E-4B8D-BFAC-1A2E067BBC75}"/>
                      </a:ext>
                    </a:extLst>
                  </p:cNvPr>
                  <p:cNvSpPr txBox="1"/>
                  <p:nvPr/>
                </p:nvSpPr>
                <p:spPr>
                  <a:xfrm>
                    <a:off x="6238743" y="4138011"/>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41</m:t>
                              </m:r>
                            </m:sub>
                          </m:sSub>
                        </m:oMath>
                      </m:oMathPara>
                    </a14:m>
                    <a:endParaRPr lang="ko-KR" altLang="en-US" sz="1000" dirty="0">
                      <a:solidFill>
                        <a:srgbClr val="00B050"/>
                      </a:solidFill>
                    </a:endParaRPr>
                  </a:p>
                </p:txBody>
              </p:sp>
            </mc:Choice>
            <mc:Fallback xmlns="">
              <p:sp>
                <p:nvSpPr>
                  <p:cNvPr id="209" name="TextBox 127">
                    <a:extLst>
                      <a:ext uri="{FF2B5EF4-FFF2-40B4-BE49-F238E27FC236}">
                        <a16:creationId xmlns:a14="http://schemas.microsoft.com/office/drawing/2010/main" xmlns="" xmlns:a16="http://schemas.microsoft.com/office/drawing/2014/main" xmlns:lc="http://schemas.openxmlformats.org/drawingml/2006/lockedCanvas" id="{9522EDEC-115E-4B8D-BFAC-1A2E067BBC75}"/>
                      </a:ext>
                    </a:extLst>
                  </p:cNvPr>
                  <p:cNvSpPr txBox="1">
                    <a:spLocks noRot="1" noChangeAspect="1" noMove="1" noResize="1" noEditPoints="1" noAdjustHandles="1" noChangeArrowheads="1" noChangeShapeType="1" noTextEdit="1"/>
                  </p:cNvSpPr>
                  <p:nvPr/>
                </p:nvSpPr>
                <p:spPr>
                  <a:xfrm>
                    <a:off x="6238743" y="4138011"/>
                    <a:ext cx="358824" cy="246221"/>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128">
                    <a:extLst>
                      <a:ext uri="{FF2B5EF4-FFF2-40B4-BE49-F238E27FC236}">
                        <a16:creationId xmlns="" xmlns:a16="http://schemas.microsoft.com/office/drawing/2014/main" id="{D50BCBE6-3737-4C91-B363-8E65EA0CE9E9}"/>
                      </a:ext>
                    </a:extLst>
                  </p:cNvPr>
                  <p:cNvSpPr txBox="1"/>
                  <p:nvPr/>
                </p:nvSpPr>
                <p:spPr>
                  <a:xfrm>
                    <a:off x="6078306" y="4395554"/>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43</m:t>
                              </m:r>
                            </m:sub>
                          </m:sSub>
                        </m:oMath>
                      </m:oMathPara>
                    </a14:m>
                    <a:endParaRPr lang="ko-KR" altLang="en-US" sz="1000" dirty="0">
                      <a:solidFill>
                        <a:srgbClr val="00B050"/>
                      </a:solidFill>
                    </a:endParaRPr>
                  </a:p>
                </p:txBody>
              </p:sp>
            </mc:Choice>
            <mc:Fallback xmlns="">
              <p:sp>
                <p:nvSpPr>
                  <p:cNvPr id="210" name="TextBox 128">
                    <a:extLst>
                      <a:ext uri="{FF2B5EF4-FFF2-40B4-BE49-F238E27FC236}">
                        <a16:creationId xmlns:a14="http://schemas.microsoft.com/office/drawing/2010/main" xmlns="" xmlns:a16="http://schemas.microsoft.com/office/drawing/2014/main" xmlns:lc="http://schemas.openxmlformats.org/drawingml/2006/lockedCanvas" id="{D50BCBE6-3737-4C91-B363-8E65EA0CE9E9}"/>
                      </a:ext>
                    </a:extLst>
                  </p:cNvPr>
                  <p:cNvSpPr txBox="1">
                    <a:spLocks noRot="1" noChangeAspect="1" noMove="1" noResize="1" noEditPoints="1" noAdjustHandles="1" noChangeArrowheads="1" noChangeShapeType="1" noTextEdit="1"/>
                  </p:cNvSpPr>
                  <p:nvPr/>
                </p:nvSpPr>
                <p:spPr>
                  <a:xfrm>
                    <a:off x="6078306" y="4395554"/>
                    <a:ext cx="358824" cy="246221"/>
                  </a:xfrm>
                  <a:prstGeom prst="rect">
                    <a:avLst/>
                  </a:prstGeom>
                  <a:blipFill rotWithShape="0">
                    <a:blip r:embed="rId23"/>
                    <a:stretch>
                      <a:fillRect/>
                    </a:stretch>
                  </a:blipFill>
                </p:spPr>
                <p:txBody>
                  <a:bodyPr/>
                  <a:lstStyle/>
                  <a:p>
                    <a:r>
                      <a:rPr lang="en-US">
                        <a:noFill/>
                      </a:rPr>
                      <a:t> </a:t>
                    </a:r>
                  </a:p>
                </p:txBody>
              </p:sp>
            </mc:Fallback>
          </mc:AlternateContent>
        </p:grpSp>
      </p:grpSp>
      <p:sp>
        <p:nvSpPr>
          <p:cNvPr id="106" name="직사각형 105"/>
          <p:cNvSpPr/>
          <p:nvPr/>
        </p:nvSpPr>
        <p:spPr>
          <a:xfrm>
            <a:off x="4011300" y="2082069"/>
            <a:ext cx="1444947" cy="466281"/>
          </a:xfrm>
          <a:prstGeom prst="rect">
            <a:avLst/>
          </a:prstGeom>
        </p:spPr>
        <p:txBody>
          <a:bodyPr wrap="none">
            <a:spAutoFit/>
          </a:bodyPr>
          <a:lstStyle/>
          <a:p>
            <a:pPr marL="304800" indent="14288">
              <a:lnSpc>
                <a:spcPct val="150000"/>
              </a:lnSpc>
            </a:pPr>
            <a:r>
              <a:rPr lang="en-US" altLang="ko-KR" dirty="0">
                <a:latin typeface="SamsungOne 700" panose="020B0803030303020204" pitchFamily="34" charset="0"/>
                <a:ea typeface="SamsungOne 700" panose="020B0803030303020204" pitchFamily="34" charset="0"/>
              </a:rPr>
              <a:t>Example</a:t>
            </a:r>
            <a:r>
              <a:rPr lang="en-US" altLang="ko-KR" sz="1600" dirty="0">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3257467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912071" y="2611856"/>
            <a:ext cx="7967452" cy="3425997"/>
            <a:chOff x="912071" y="2611856"/>
            <a:chExt cx="7967452" cy="3425997"/>
          </a:xfrm>
        </p:grpSpPr>
        <p:sp>
          <p:nvSpPr>
            <p:cNvPr id="34"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5"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6" name="직사각형 35">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762955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그룹 17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6" name="직사각형 17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a:t>
              </a:r>
              <a:r>
                <a:rPr lang="en-US" altLang="ko-KR" dirty="0">
                  <a:solidFill>
                    <a:schemeClr val="bg1"/>
                  </a:solidFill>
                  <a:latin typeface="Samsung Sharp Sans Medium" pitchFamily="2" charset="0"/>
                  <a:cs typeface="Samsung Sharp Sans Medium" pitchFamily="2" charset="0"/>
                </a:rPr>
                <a:t>Error Backpropagation and Gradient Descent to Reduce Errors</a:t>
              </a:r>
            </a:p>
          </p:txBody>
        </p:sp>
        <p:sp>
          <p:nvSpPr>
            <p:cNvPr id="177" name="직사각형 17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p:cNvGrpSpPr/>
          <p:nvPr/>
        </p:nvGrpSpPr>
        <p:grpSpPr>
          <a:xfrm>
            <a:off x="1835391" y="2275773"/>
            <a:ext cx="6839070" cy="3347109"/>
            <a:chOff x="1531878" y="1810083"/>
            <a:chExt cx="6839070" cy="3347109"/>
          </a:xfrm>
        </p:grpSpPr>
        <mc:AlternateContent xmlns:mc="http://schemas.openxmlformats.org/markup-compatibility/2006" xmlns:a14="http://schemas.microsoft.com/office/drawing/2010/main">
          <mc:Choice Requires="a14">
            <p:sp>
              <p:nvSpPr>
                <p:cNvPr id="105" name="내용 개체 틀 2">
                  <a:extLst>
                    <a:ext uri="{FF2B5EF4-FFF2-40B4-BE49-F238E27FC236}">
                      <a16:creationId xmlns="" xmlns:a16="http://schemas.microsoft.com/office/drawing/2014/main" id="{68D2E3B3-AFE1-4924-B9A7-881E11CE82C1}"/>
                    </a:ext>
                  </a:extLst>
                </p:cNvPr>
                <p:cNvSpPr txBox="1">
                  <a:spLocks/>
                </p:cNvSpPr>
                <p:nvPr/>
              </p:nvSpPr>
              <p:spPr>
                <a:xfrm>
                  <a:off x="1531878" y="4457722"/>
                  <a:ext cx="5163172" cy="699470"/>
                </a:xfrm>
                <a:prstGeom prst="rect">
                  <a:avLst/>
                </a:prstGeom>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defTabSz="457200" latinLnBrk="0">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altLang="ko-KR" sz="1200" i="1">
                                <a:solidFill>
                                  <a:prstClr val="black"/>
                                </a:solidFill>
                                <a:latin typeface="Cambria Math" panose="02040503050406030204" pitchFamily="18" charset="0"/>
                                <a:ea typeface="Cambria Math" panose="02040503050406030204" pitchFamily="18" charset="0"/>
                              </a:rPr>
                            </m:ctrlPr>
                          </m:accPr>
                          <m:e>
                            <m:r>
                              <a:rPr lang="en-US" altLang="ko-KR" sz="1200" i="1">
                                <a:solidFill>
                                  <a:prstClr val="black"/>
                                </a:solidFill>
                                <a:latin typeface="Cambria Math" panose="02040503050406030204" pitchFamily="18" charset="0"/>
                                <a:ea typeface="Cambria Math" panose="02040503050406030204" pitchFamily="18" charset="0"/>
                              </a:rPr>
                              <m:t>𝑦</m:t>
                            </m:r>
                          </m:e>
                        </m:acc>
                        <m:r>
                          <a:rPr lang="en-US" altLang="ko-KR" sz="1200" i="1">
                            <a:solidFill>
                              <a:prstClr val="black"/>
                            </a:solidFill>
                            <a:latin typeface="Cambria Math" panose="02040503050406030204" pitchFamily="18" charset="0"/>
                            <a:ea typeface="Cambria Math" panose="02040503050406030204" pitchFamily="18" charset="0"/>
                          </a:rPr>
                          <m:t>=</m:t>
                        </m:r>
                        <m:r>
                          <a:rPr lang="en-US" altLang="ko-KR" sz="1200" i="1">
                            <a:solidFill>
                              <a:prstClr val="black"/>
                            </a:solidFill>
                            <a:latin typeface="Cambria Math" panose="02040503050406030204" pitchFamily="18" charset="0"/>
                            <a:ea typeface="Cambria Math" panose="02040503050406030204" pitchFamily="18" charset="0"/>
                          </a:rPr>
                          <m:t>𝐴𝑐𝑡𝑖𝑣𝑎𝑡𝑖𝑜𝑛</m:t>
                        </m:r>
                        <m:d>
                          <m:dPr>
                            <m:ctrlPr>
                              <a:rPr lang="en-US" altLang="ko-KR" sz="1200" i="1">
                                <a:solidFill>
                                  <a:prstClr val="black"/>
                                </a:solidFill>
                                <a:latin typeface="Cambria Math" panose="02040503050406030204" pitchFamily="18" charset="0"/>
                                <a:ea typeface="Cambria Math" panose="02040503050406030204" pitchFamily="18" charset="0"/>
                              </a:rPr>
                            </m:ctrlPr>
                          </m:dPr>
                          <m:e>
                            <m:d>
                              <m:dPr>
                                <m:begChr m:val="["/>
                                <m:endChr m:val="]"/>
                                <m:ctrlPr>
                                  <a:rPr lang="en-US" altLang="ko-KR" sz="12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m>
                                        <m:mPr>
                                          <m:mcs>
                                            <m:mc>
                                              <m:mcPr>
                                                <m:count m:val="2"/>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sSub>
                                              <m:sSubPr>
                                                <m:ctrlPr>
                                                  <a:rPr lang="en-US" altLang="ko-KR" sz="1200" i="1">
                                                    <a:solidFill>
                                                      <a:srgbClr val="7030A0"/>
                                                    </a:solidFill>
                                                    <a:latin typeface="Cambria Math" panose="02040503050406030204" pitchFamily="18" charset="0"/>
                                                    <a:cs typeface="Times New Roman" panose="02020603050405020304" pitchFamily="18" charset="0"/>
                                                  </a:rPr>
                                                </m:ctrlPr>
                                              </m:sSubPr>
                                              <m:e>
                                                <m:r>
                                                  <a:rPr lang="en-US" altLang="ko-KR" sz="1200" i="1">
                                                    <a:solidFill>
                                                      <a:srgbClr val="7030A0"/>
                                                    </a:solidFill>
                                                    <a:latin typeface="Cambria Math" panose="02040503050406030204" pitchFamily="18" charset="0"/>
                                                    <a:cs typeface="Times New Roman" panose="02020603050405020304" pitchFamily="18" charset="0"/>
                                                  </a:rPr>
                                                  <m:t>𝑤</m:t>
                                                </m:r>
                                              </m:e>
                                              <m:sub>
                                                <m:r>
                                                  <a:rPr lang="en-US" altLang="ko-KR" sz="1200" i="1">
                                                    <a:solidFill>
                                                      <a:srgbClr val="7030A0"/>
                                                    </a:solidFill>
                                                    <a:latin typeface="Cambria Math" panose="02040503050406030204" pitchFamily="18" charset="0"/>
                                                    <a:cs typeface="Times New Roman" panose="02020603050405020304" pitchFamily="18" charset="0"/>
                                                  </a:rPr>
                                                  <m:t>1</m:t>
                                                </m:r>
                                              </m:sub>
                                            </m:sSub>
                                          </m:e>
                                          <m:e>
                                            <m:sSub>
                                              <m:sSubPr>
                                                <m:ctrlPr>
                                                  <a:rPr lang="en-US" altLang="ko-KR" sz="1200" i="1">
                                                    <a:solidFill>
                                                      <a:srgbClr val="7030A0"/>
                                                    </a:solidFill>
                                                    <a:latin typeface="Cambria Math" panose="02040503050406030204" pitchFamily="18" charset="0"/>
                                                    <a:cs typeface="Times New Roman" panose="02020603050405020304" pitchFamily="18" charset="0"/>
                                                  </a:rPr>
                                                </m:ctrlPr>
                                              </m:sSubPr>
                                              <m:e>
                                                <m:r>
                                                  <a:rPr lang="en-US" altLang="ko-KR" sz="1200" i="1">
                                                    <a:solidFill>
                                                      <a:srgbClr val="7030A0"/>
                                                    </a:solidFill>
                                                    <a:latin typeface="Cambria Math" panose="02040503050406030204" pitchFamily="18" charset="0"/>
                                                    <a:cs typeface="Times New Roman" panose="02020603050405020304" pitchFamily="18" charset="0"/>
                                                  </a:rPr>
                                                  <m:t>𝑤</m:t>
                                                </m:r>
                                              </m:e>
                                              <m:sub>
                                                <m:r>
                                                  <a:rPr lang="en-US" altLang="ko-KR" sz="1200" i="1">
                                                    <a:solidFill>
                                                      <a:srgbClr val="7030A0"/>
                                                    </a:solidFill>
                                                    <a:latin typeface="Cambria Math" panose="02040503050406030204" pitchFamily="18" charset="0"/>
                                                    <a:cs typeface="Times New Roman" panose="02020603050405020304" pitchFamily="18" charset="0"/>
                                                  </a:rPr>
                                                  <m:t>2</m:t>
                                                </m:r>
                                              </m:sub>
                                            </m:sSub>
                                          </m:e>
                                        </m:mr>
                                      </m:m>
                                    </m:e>
                                    <m:e>
                                      <m:m>
                                        <m:mPr>
                                          <m:mcs>
                                            <m:mc>
                                              <m:mcPr>
                                                <m:count m:val="2"/>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sSub>
                                              <m:sSubPr>
                                                <m:ctrlPr>
                                                  <a:rPr lang="en-US" altLang="ko-KR" sz="1200" i="1">
                                                    <a:solidFill>
                                                      <a:srgbClr val="7030A0"/>
                                                    </a:solidFill>
                                                    <a:latin typeface="Cambria Math" panose="02040503050406030204" pitchFamily="18" charset="0"/>
                                                    <a:cs typeface="Times New Roman" panose="02020603050405020304" pitchFamily="18" charset="0"/>
                                                  </a:rPr>
                                                </m:ctrlPr>
                                              </m:sSubPr>
                                              <m:e>
                                                <m:r>
                                                  <a:rPr lang="en-US" altLang="ko-KR" sz="1200" i="1">
                                                    <a:solidFill>
                                                      <a:srgbClr val="7030A0"/>
                                                    </a:solidFill>
                                                    <a:latin typeface="Cambria Math" panose="02040503050406030204" pitchFamily="18" charset="0"/>
                                                    <a:cs typeface="Times New Roman" panose="02020603050405020304" pitchFamily="18" charset="0"/>
                                                  </a:rPr>
                                                  <m:t>𝑤</m:t>
                                                </m:r>
                                              </m:e>
                                              <m:sub>
                                                <m:r>
                                                  <a:rPr lang="en-US" altLang="ko-KR" sz="1200" i="1">
                                                    <a:solidFill>
                                                      <a:srgbClr val="7030A0"/>
                                                    </a:solidFill>
                                                    <a:latin typeface="Cambria Math" panose="02040503050406030204" pitchFamily="18" charset="0"/>
                                                    <a:cs typeface="Times New Roman" panose="02020603050405020304" pitchFamily="18" charset="0"/>
                                                  </a:rPr>
                                                  <m:t>3</m:t>
                                                </m:r>
                                              </m:sub>
                                            </m:sSub>
                                          </m:e>
                                          <m:e>
                                            <m:sSub>
                                              <m:sSubPr>
                                                <m:ctrlPr>
                                                  <a:rPr lang="en-US" altLang="ko-KR" sz="1200" i="1">
                                                    <a:solidFill>
                                                      <a:srgbClr val="7030A0"/>
                                                    </a:solidFill>
                                                    <a:latin typeface="Cambria Math" panose="02040503050406030204" pitchFamily="18" charset="0"/>
                                                    <a:cs typeface="Times New Roman" panose="02020603050405020304" pitchFamily="18" charset="0"/>
                                                  </a:rPr>
                                                </m:ctrlPr>
                                              </m:sSubPr>
                                              <m:e>
                                                <m:r>
                                                  <a:rPr lang="en-US" altLang="ko-KR" sz="1200" i="1">
                                                    <a:solidFill>
                                                      <a:srgbClr val="7030A0"/>
                                                    </a:solidFill>
                                                    <a:latin typeface="Cambria Math" panose="02040503050406030204" pitchFamily="18" charset="0"/>
                                                    <a:cs typeface="Times New Roman" panose="02020603050405020304" pitchFamily="18" charset="0"/>
                                                  </a:rPr>
                                                  <m:t>𝑤</m:t>
                                                </m:r>
                                              </m:e>
                                              <m:sub>
                                                <m:r>
                                                  <a:rPr lang="en-US" altLang="ko-KR" sz="1200" i="1">
                                                    <a:solidFill>
                                                      <a:srgbClr val="7030A0"/>
                                                    </a:solidFill>
                                                    <a:latin typeface="Cambria Math" panose="02040503050406030204" pitchFamily="18" charset="0"/>
                                                    <a:cs typeface="Times New Roman" panose="02020603050405020304" pitchFamily="18" charset="0"/>
                                                  </a:rPr>
                                                  <m:t>4</m:t>
                                                </m:r>
                                              </m:sub>
                                            </m:sSub>
                                          </m:e>
                                        </m:mr>
                                      </m:m>
                                    </m:e>
                                  </m:mr>
                                </m:m>
                              </m:e>
                            </m:d>
                            <m:r>
                              <a:rPr lang="en-US" altLang="ko-KR" sz="120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200" i="1">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m>
                                        <m:mPr>
                                          <m:mcs>
                                            <m:mc>
                                              <m:mcPr>
                                                <m:count m:val="1"/>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sSubSup>
                                              <m:sSubSupPr>
                                                <m:ctrlPr>
                                                  <a:rPr lang="en-US" altLang="ko-KR" sz="1200" i="1">
                                                    <a:solidFill>
                                                      <a:prstClr val="black"/>
                                                    </a:solidFill>
                                                    <a:latin typeface="Cambria Math" panose="02040503050406030204" pitchFamily="18" charset="0"/>
                                                    <a:ea typeface="Cambria Math" panose="02040503050406030204" pitchFamily="18" charset="0"/>
                                                  </a:rPr>
                                                </m:ctrlPr>
                                              </m:sSubSupPr>
                                              <m:e>
                                                <m:r>
                                                  <a:rPr lang="en-US" altLang="ko-KR" sz="1200" i="1">
                                                    <a:solidFill>
                                                      <a:prstClr val="black"/>
                                                    </a:solidFill>
                                                    <a:latin typeface="Cambria Math" panose="02040503050406030204" pitchFamily="18" charset="0"/>
                                                    <a:ea typeface="Cambria Math" panose="02040503050406030204" pitchFamily="18" charset="0"/>
                                                  </a:rPr>
                                                  <m:t>𝑥</m:t>
                                                </m:r>
                                              </m:e>
                                              <m:sub>
                                                <m:r>
                                                  <a:rPr lang="en-US" altLang="ko-KR" sz="1200" i="1">
                                                    <a:solidFill>
                                                      <a:prstClr val="black"/>
                                                    </a:solidFill>
                                                    <a:latin typeface="Cambria Math" panose="02040503050406030204" pitchFamily="18" charset="0"/>
                                                    <a:ea typeface="Cambria Math" panose="02040503050406030204" pitchFamily="18" charset="0"/>
                                                  </a:rPr>
                                                  <m:t>1</m:t>
                                                </m:r>
                                              </m:sub>
                                              <m:sup>
                                                <m:r>
                                                  <a:rPr lang="en-US" altLang="ko-KR" sz="1200" i="1">
                                                    <a:solidFill>
                                                      <a:prstClr val="black"/>
                                                    </a:solidFill>
                                                    <a:latin typeface="Cambria Math" panose="02040503050406030204" pitchFamily="18" charset="0"/>
                                                    <a:ea typeface="Cambria Math" panose="02040503050406030204" pitchFamily="18" charset="0"/>
                                                  </a:rPr>
                                                  <m:t>2</m:t>
                                                </m:r>
                                              </m:sup>
                                            </m:sSubSup>
                                          </m:e>
                                        </m:mr>
                                        <m:mr>
                                          <m:e>
                                            <m:sSubSup>
                                              <m:sSubSupPr>
                                                <m:ctrlPr>
                                                  <a:rPr lang="en-US" altLang="ko-KR" sz="1200" i="1">
                                                    <a:solidFill>
                                                      <a:prstClr val="black"/>
                                                    </a:solidFill>
                                                    <a:latin typeface="Cambria Math" panose="02040503050406030204" pitchFamily="18" charset="0"/>
                                                    <a:ea typeface="Cambria Math" panose="02040503050406030204" pitchFamily="18" charset="0"/>
                                                  </a:rPr>
                                                </m:ctrlPr>
                                              </m:sSubSupPr>
                                              <m:e>
                                                <m:r>
                                                  <a:rPr lang="en-US" altLang="ko-KR" sz="1200" i="1">
                                                    <a:solidFill>
                                                      <a:prstClr val="black"/>
                                                    </a:solidFill>
                                                    <a:latin typeface="Cambria Math" panose="02040503050406030204" pitchFamily="18" charset="0"/>
                                                    <a:ea typeface="Cambria Math" panose="02040503050406030204" pitchFamily="18" charset="0"/>
                                                  </a:rPr>
                                                  <m:t>𝑥</m:t>
                                                </m:r>
                                              </m:e>
                                              <m:sub>
                                                <m:r>
                                                  <a:rPr lang="en-US" altLang="ko-KR" sz="1200" i="1">
                                                    <a:solidFill>
                                                      <a:prstClr val="black"/>
                                                    </a:solidFill>
                                                    <a:latin typeface="Cambria Math" panose="02040503050406030204" pitchFamily="18" charset="0"/>
                                                    <a:ea typeface="Cambria Math" panose="02040503050406030204" pitchFamily="18" charset="0"/>
                                                  </a:rPr>
                                                  <m:t>2</m:t>
                                                </m:r>
                                              </m:sub>
                                              <m:sup>
                                                <m:r>
                                                  <a:rPr lang="en-US" altLang="ko-KR" sz="1200" i="1">
                                                    <a:solidFill>
                                                      <a:prstClr val="black"/>
                                                    </a:solidFill>
                                                    <a:latin typeface="Cambria Math" panose="02040503050406030204" pitchFamily="18" charset="0"/>
                                                    <a:ea typeface="Cambria Math" panose="02040503050406030204" pitchFamily="18" charset="0"/>
                                                  </a:rPr>
                                                  <m:t>2</m:t>
                                                </m:r>
                                              </m:sup>
                                            </m:sSubSup>
                                          </m:e>
                                        </m:mr>
                                      </m:m>
                                    </m:e>
                                  </m:mr>
                                  <m:mr>
                                    <m:e>
                                      <m:m>
                                        <m:mPr>
                                          <m:mcs>
                                            <m:mc>
                                              <m:mcPr>
                                                <m:count m:val="1"/>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sSubSup>
                                              <m:sSubSupPr>
                                                <m:ctrlPr>
                                                  <a:rPr lang="en-US" altLang="ko-KR" sz="1200" i="1">
                                                    <a:solidFill>
                                                      <a:prstClr val="black"/>
                                                    </a:solidFill>
                                                    <a:latin typeface="Cambria Math" panose="02040503050406030204" pitchFamily="18" charset="0"/>
                                                    <a:ea typeface="Cambria Math" panose="02040503050406030204" pitchFamily="18" charset="0"/>
                                                  </a:rPr>
                                                </m:ctrlPr>
                                              </m:sSubSupPr>
                                              <m:e>
                                                <m:r>
                                                  <a:rPr lang="en-US" altLang="ko-KR" sz="1200" i="1">
                                                    <a:solidFill>
                                                      <a:prstClr val="black"/>
                                                    </a:solidFill>
                                                    <a:latin typeface="Cambria Math" panose="02040503050406030204" pitchFamily="18" charset="0"/>
                                                    <a:ea typeface="Cambria Math" panose="02040503050406030204" pitchFamily="18" charset="0"/>
                                                  </a:rPr>
                                                  <m:t>𝑥</m:t>
                                                </m:r>
                                              </m:e>
                                              <m:sub>
                                                <m:r>
                                                  <a:rPr lang="en-US" altLang="ko-KR" sz="1200" i="1">
                                                    <a:solidFill>
                                                      <a:prstClr val="black"/>
                                                    </a:solidFill>
                                                    <a:latin typeface="Cambria Math" panose="02040503050406030204" pitchFamily="18" charset="0"/>
                                                    <a:ea typeface="Cambria Math" panose="02040503050406030204" pitchFamily="18" charset="0"/>
                                                  </a:rPr>
                                                  <m:t>3</m:t>
                                                </m:r>
                                              </m:sub>
                                              <m:sup>
                                                <m:r>
                                                  <a:rPr lang="en-US" altLang="ko-KR" sz="1200" i="1">
                                                    <a:solidFill>
                                                      <a:prstClr val="black"/>
                                                    </a:solidFill>
                                                    <a:latin typeface="Cambria Math" panose="02040503050406030204" pitchFamily="18" charset="0"/>
                                                    <a:ea typeface="Cambria Math" panose="02040503050406030204" pitchFamily="18" charset="0"/>
                                                  </a:rPr>
                                                  <m:t>2</m:t>
                                                </m:r>
                                              </m:sup>
                                            </m:sSubSup>
                                          </m:e>
                                        </m:mr>
                                        <m:mr>
                                          <m:e>
                                            <m:sSubSup>
                                              <m:sSubSupPr>
                                                <m:ctrlPr>
                                                  <a:rPr lang="en-US" altLang="ko-KR" sz="1200" i="1">
                                                    <a:solidFill>
                                                      <a:prstClr val="black"/>
                                                    </a:solidFill>
                                                    <a:latin typeface="Cambria Math" panose="02040503050406030204" pitchFamily="18" charset="0"/>
                                                    <a:ea typeface="Cambria Math" panose="02040503050406030204" pitchFamily="18" charset="0"/>
                                                  </a:rPr>
                                                </m:ctrlPr>
                                              </m:sSubSupPr>
                                              <m:e>
                                                <m:r>
                                                  <a:rPr lang="en-US" altLang="ko-KR" sz="1200" i="1">
                                                    <a:solidFill>
                                                      <a:prstClr val="black"/>
                                                    </a:solidFill>
                                                    <a:latin typeface="Cambria Math" panose="02040503050406030204" pitchFamily="18" charset="0"/>
                                                    <a:ea typeface="Cambria Math" panose="02040503050406030204" pitchFamily="18" charset="0"/>
                                                  </a:rPr>
                                                  <m:t>𝑥</m:t>
                                                </m:r>
                                              </m:e>
                                              <m:sub>
                                                <m:r>
                                                  <a:rPr lang="en-US" altLang="ko-KR" sz="1200" i="1">
                                                    <a:solidFill>
                                                      <a:prstClr val="black"/>
                                                    </a:solidFill>
                                                    <a:latin typeface="Cambria Math" panose="02040503050406030204" pitchFamily="18" charset="0"/>
                                                    <a:ea typeface="Cambria Math" panose="02040503050406030204" pitchFamily="18" charset="0"/>
                                                  </a:rPr>
                                                  <m:t>4</m:t>
                                                </m:r>
                                              </m:sub>
                                              <m:sup>
                                                <m:r>
                                                  <a:rPr lang="en-US" altLang="ko-KR" sz="1200" i="1">
                                                    <a:solidFill>
                                                      <a:prstClr val="black"/>
                                                    </a:solidFill>
                                                    <a:latin typeface="Cambria Math" panose="02040503050406030204" pitchFamily="18" charset="0"/>
                                                    <a:ea typeface="Cambria Math" panose="02040503050406030204" pitchFamily="18" charset="0"/>
                                                  </a:rPr>
                                                  <m:t>2</m:t>
                                                </m:r>
                                              </m:sup>
                                            </m:sSubSup>
                                          </m:e>
                                        </m:mr>
                                      </m:m>
                                    </m:e>
                                  </m:mr>
                                </m:m>
                              </m:e>
                            </m:d>
                            <m:r>
                              <a:rPr lang="en-US" altLang="ko-KR" sz="1200" i="1">
                                <a:solidFill>
                                  <a:prstClr val="black"/>
                                </a:solidFill>
                                <a:latin typeface="Cambria Math" panose="02040503050406030204" pitchFamily="18" charset="0"/>
                                <a:ea typeface="Cambria Math" panose="02040503050406030204" pitchFamily="18" charset="0"/>
                              </a:rPr>
                              <m:t>+</m:t>
                            </m:r>
                            <m:r>
                              <m:rPr>
                                <m:nor/>
                              </m:rPr>
                              <a:rPr lang="en-US" altLang="ko-KR" sz="1200" i="1" dirty="0">
                                <a:solidFill>
                                  <a:srgbClr val="7030A0"/>
                                </a:solidFill>
                                <a:latin typeface="Times New Roman" panose="02020603050405020304" pitchFamily="18" charset="0"/>
                                <a:cs typeface="Times New Roman" panose="02020603050405020304" pitchFamily="18" charset="0"/>
                              </a:rPr>
                              <m:t>b</m:t>
                            </m:r>
                          </m:e>
                        </m:d>
                      </m:oMath>
                    </m:oMathPara>
                  </a14:m>
                  <a:endParaRPr lang="en-US" altLang="ko-KR" sz="1200" i="1" dirty="0">
                    <a:solidFill>
                      <a:prstClr val="black"/>
                    </a:solidFill>
                  </a:endParaRPr>
                </a:p>
              </p:txBody>
            </p:sp>
          </mc:Choice>
          <mc:Fallback xmlns="">
            <p:sp>
              <p:nvSpPr>
                <p:cNvPr id="105" name="내용 개체 틀 2">
                  <a:extLst>
                    <a:ext uri="{FF2B5EF4-FFF2-40B4-BE49-F238E27FC236}">
                      <a16:creationId xmlns:a14="http://schemas.microsoft.com/office/drawing/2010/main" xmlns="" xmlns:a16="http://schemas.microsoft.com/office/drawing/2014/main" xmlns:lc="http://schemas.openxmlformats.org/drawingml/2006/lockedCanvas" id="{68D2E3B3-AFE1-4924-B9A7-881E11CE82C1}"/>
                    </a:ext>
                  </a:extLst>
                </p:cNvPr>
                <p:cNvSpPr txBox="1">
                  <a:spLocks noRot="1" noChangeAspect="1" noMove="1" noResize="1" noEditPoints="1" noAdjustHandles="1" noChangeArrowheads="1" noChangeShapeType="1" noTextEdit="1"/>
                </p:cNvSpPr>
                <p:nvPr/>
              </p:nvSpPr>
              <p:spPr>
                <a:xfrm>
                  <a:off x="1531878" y="4457722"/>
                  <a:ext cx="5163172" cy="699470"/>
                </a:xfrm>
                <a:prstGeom prst="rect">
                  <a:avLst/>
                </a:prstGeom>
                <a:blipFill rotWithShape="0">
                  <a:blip r:embed="rId3"/>
                  <a:stretch>
                    <a:fillRect b="-43478"/>
                  </a:stretch>
                </a:blipFill>
              </p:spPr>
              <p:txBody>
                <a:bodyPr/>
                <a:lstStyle/>
                <a:p>
                  <a:r>
                    <a:rPr lang="en-US">
                      <a:noFill/>
                    </a:rPr>
                    <a:t> </a:t>
                  </a:r>
                </a:p>
              </p:txBody>
            </p:sp>
          </mc:Fallback>
        </mc:AlternateContent>
        <p:grpSp>
          <p:nvGrpSpPr>
            <p:cNvPr id="2" name="그룹 1"/>
            <p:cNvGrpSpPr/>
            <p:nvPr/>
          </p:nvGrpSpPr>
          <p:grpSpPr>
            <a:xfrm>
              <a:off x="2243907" y="1810083"/>
              <a:ext cx="6127041" cy="2788537"/>
              <a:chOff x="2243907" y="1810083"/>
              <a:chExt cx="6127041" cy="2788537"/>
            </a:xfrm>
          </p:grpSpPr>
          <p:grpSp>
            <p:nvGrpSpPr>
              <p:cNvPr id="106" name="그룹 105">
                <a:extLst>
                  <a:ext uri="{FF2B5EF4-FFF2-40B4-BE49-F238E27FC236}">
                    <a16:creationId xmlns="" xmlns:a16="http://schemas.microsoft.com/office/drawing/2014/main" id="{95CE52CE-C142-45C8-B25D-785E7474FED7}"/>
                  </a:ext>
                </a:extLst>
              </p:cNvPr>
              <p:cNvGrpSpPr/>
              <p:nvPr/>
            </p:nvGrpSpPr>
            <p:grpSpPr>
              <a:xfrm>
                <a:off x="4587760" y="2926154"/>
                <a:ext cx="525977" cy="1429543"/>
                <a:chOff x="12308029" y="3461693"/>
                <a:chExt cx="525977" cy="1429543"/>
              </a:xfrm>
            </p:grpSpPr>
            <mc:AlternateContent xmlns:mc="http://schemas.openxmlformats.org/markup-compatibility/2006" xmlns:a14="http://schemas.microsoft.com/office/drawing/2010/main">
              <mc:Choice Requires="a14">
                <p:sp>
                  <p:nvSpPr>
                    <p:cNvPr id="163" name="TextBox 180">
                      <a:extLst>
                        <a:ext uri="{FF2B5EF4-FFF2-40B4-BE49-F238E27FC236}">
                          <a16:creationId xmlns="" xmlns:a16="http://schemas.microsoft.com/office/drawing/2014/main" id="{726D8366-EB38-4D15-9CFD-09CF6CFDBC3E}"/>
                        </a:ext>
                      </a:extLst>
                    </p:cNvPr>
                    <p:cNvSpPr txBox="1"/>
                    <p:nvPr/>
                  </p:nvSpPr>
                  <p:spPr>
                    <a:xfrm>
                      <a:off x="12475182" y="3461693"/>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a:solidFill>
                                      <a:srgbClr val="7030A0"/>
                                    </a:solidFill>
                                    <a:latin typeface="Cambria Math" panose="02040503050406030204" pitchFamily="18" charset="0"/>
                                    <a:cs typeface="Times New Roman" panose="02020603050405020304" pitchFamily="18" charset="0"/>
                                  </a:rPr>
                                </m:ctrlPr>
                              </m:sSubPr>
                              <m:e>
                                <m:r>
                                  <a:rPr lang="en-US" altLang="ko-KR" sz="1000" i="1">
                                    <a:solidFill>
                                      <a:srgbClr val="7030A0"/>
                                    </a:solidFill>
                                    <a:latin typeface="Cambria Math" panose="02040503050406030204" pitchFamily="18" charset="0"/>
                                    <a:cs typeface="Times New Roman" panose="02020603050405020304" pitchFamily="18" charset="0"/>
                                  </a:rPr>
                                  <m:t>𝑤</m:t>
                                </m:r>
                              </m:e>
                              <m:sub>
                                <m:r>
                                  <a:rPr lang="en-US" altLang="ko-KR" sz="1000" i="1">
                                    <a:solidFill>
                                      <a:srgbClr val="7030A0"/>
                                    </a:solidFill>
                                    <a:latin typeface="Cambria Math" panose="02040503050406030204" pitchFamily="18" charset="0"/>
                                    <a:cs typeface="Times New Roman" panose="02020603050405020304" pitchFamily="18" charset="0"/>
                                  </a:rPr>
                                  <m:t>1</m:t>
                                </m:r>
                              </m:sub>
                            </m:sSub>
                          </m:oMath>
                        </m:oMathPara>
                      </a14:m>
                      <a:endParaRPr lang="ko-KR" altLang="en-US" sz="1000" dirty="0">
                        <a:solidFill>
                          <a:srgbClr val="7030A0"/>
                        </a:solidFill>
                      </a:endParaRPr>
                    </a:p>
                  </p:txBody>
                </p:sp>
              </mc:Choice>
              <mc:Fallback xmlns="">
                <p:sp>
                  <p:nvSpPr>
                    <p:cNvPr id="163" name="TextBox 180">
                      <a:extLst>
                        <a:ext uri="{FF2B5EF4-FFF2-40B4-BE49-F238E27FC236}">
                          <a16:creationId xmlns:a14="http://schemas.microsoft.com/office/drawing/2010/main" xmlns="" xmlns:a16="http://schemas.microsoft.com/office/drawing/2014/main" xmlns:lc="http://schemas.openxmlformats.org/drawingml/2006/lockedCanvas" id="{726D8366-EB38-4D15-9CFD-09CF6CFDBC3E}"/>
                        </a:ext>
                      </a:extLst>
                    </p:cNvPr>
                    <p:cNvSpPr txBox="1">
                      <a:spLocks noRot="1" noChangeAspect="1" noMove="1" noResize="1" noEditPoints="1" noAdjustHandles="1" noChangeArrowheads="1" noChangeShapeType="1" noTextEdit="1"/>
                    </p:cNvSpPr>
                    <p:nvPr/>
                  </p:nvSpPr>
                  <p:spPr>
                    <a:xfrm>
                      <a:off x="12475182" y="3461693"/>
                      <a:ext cx="358824" cy="24622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81">
                      <a:extLst>
                        <a:ext uri="{FF2B5EF4-FFF2-40B4-BE49-F238E27FC236}">
                          <a16:creationId xmlns="" xmlns:a16="http://schemas.microsoft.com/office/drawing/2014/main" id="{715006BA-4CC5-45EB-8510-826FC5E3FA3B}"/>
                        </a:ext>
                      </a:extLst>
                    </p:cNvPr>
                    <p:cNvSpPr txBox="1"/>
                    <p:nvPr/>
                  </p:nvSpPr>
                  <p:spPr>
                    <a:xfrm>
                      <a:off x="12308029" y="3751904"/>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a:solidFill>
                                      <a:srgbClr val="7030A0"/>
                                    </a:solidFill>
                                    <a:latin typeface="Cambria Math" panose="02040503050406030204" pitchFamily="18" charset="0"/>
                                    <a:cs typeface="Times New Roman" panose="02020603050405020304" pitchFamily="18" charset="0"/>
                                  </a:rPr>
                                </m:ctrlPr>
                              </m:sSubPr>
                              <m:e>
                                <m:r>
                                  <a:rPr lang="en-US" altLang="ko-KR" sz="1000" i="1">
                                    <a:solidFill>
                                      <a:srgbClr val="7030A0"/>
                                    </a:solidFill>
                                    <a:latin typeface="Cambria Math" panose="02040503050406030204" pitchFamily="18" charset="0"/>
                                    <a:cs typeface="Times New Roman" panose="02020603050405020304" pitchFamily="18" charset="0"/>
                                  </a:rPr>
                                  <m:t>𝑤</m:t>
                                </m:r>
                              </m:e>
                              <m:sub>
                                <m:r>
                                  <a:rPr lang="en-US" altLang="ko-KR" sz="1000" i="1">
                                    <a:solidFill>
                                      <a:srgbClr val="7030A0"/>
                                    </a:solidFill>
                                    <a:latin typeface="Cambria Math" panose="02040503050406030204" pitchFamily="18" charset="0"/>
                                    <a:cs typeface="Times New Roman" panose="02020603050405020304" pitchFamily="18" charset="0"/>
                                  </a:rPr>
                                  <m:t>2</m:t>
                                </m:r>
                              </m:sub>
                            </m:sSub>
                          </m:oMath>
                        </m:oMathPara>
                      </a14:m>
                      <a:endParaRPr lang="ko-KR" altLang="en-US" sz="1000" dirty="0">
                        <a:solidFill>
                          <a:srgbClr val="7030A0"/>
                        </a:solidFill>
                      </a:endParaRPr>
                    </a:p>
                  </p:txBody>
                </p:sp>
              </mc:Choice>
              <mc:Fallback xmlns="">
                <p:sp>
                  <p:nvSpPr>
                    <p:cNvPr id="164" name="TextBox 181">
                      <a:extLst>
                        <a:ext uri="{FF2B5EF4-FFF2-40B4-BE49-F238E27FC236}">
                          <a16:creationId xmlns:a14="http://schemas.microsoft.com/office/drawing/2010/main" xmlns="" xmlns:a16="http://schemas.microsoft.com/office/drawing/2014/main" xmlns:lc="http://schemas.openxmlformats.org/drawingml/2006/lockedCanvas" id="{715006BA-4CC5-45EB-8510-826FC5E3FA3B}"/>
                        </a:ext>
                      </a:extLst>
                    </p:cNvPr>
                    <p:cNvSpPr txBox="1">
                      <a:spLocks noRot="1" noChangeAspect="1" noMove="1" noResize="1" noEditPoints="1" noAdjustHandles="1" noChangeArrowheads="1" noChangeShapeType="1" noTextEdit="1"/>
                    </p:cNvSpPr>
                    <p:nvPr/>
                  </p:nvSpPr>
                  <p:spPr>
                    <a:xfrm>
                      <a:off x="12308029" y="3751904"/>
                      <a:ext cx="358824" cy="24622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82">
                      <a:extLst>
                        <a:ext uri="{FF2B5EF4-FFF2-40B4-BE49-F238E27FC236}">
                          <a16:creationId xmlns="" xmlns:a16="http://schemas.microsoft.com/office/drawing/2014/main" id="{63B551F9-C4A1-4B2F-BA4F-DF6331157168}"/>
                        </a:ext>
                      </a:extLst>
                    </p:cNvPr>
                    <p:cNvSpPr txBox="1"/>
                    <p:nvPr/>
                  </p:nvSpPr>
                  <p:spPr>
                    <a:xfrm>
                      <a:off x="12308029" y="4157370"/>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a:solidFill>
                                      <a:srgbClr val="7030A0"/>
                                    </a:solidFill>
                                    <a:latin typeface="Cambria Math" panose="02040503050406030204" pitchFamily="18" charset="0"/>
                                    <a:cs typeface="Times New Roman" panose="02020603050405020304" pitchFamily="18" charset="0"/>
                                  </a:rPr>
                                </m:ctrlPr>
                              </m:sSubPr>
                              <m:e>
                                <m:r>
                                  <a:rPr lang="en-US" altLang="ko-KR" sz="1000" i="1">
                                    <a:solidFill>
                                      <a:srgbClr val="7030A0"/>
                                    </a:solidFill>
                                    <a:latin typeface="Cambria Math" panose="02040503050406030204" pitchFamily="18" charset="0"/>
                                    <a:cs typeface="Times New Roman" panose="02020603050405020304" pitchFamily="18" charset="0"/>
                                  </a:rPr>
                                  <m:t>𝑤</m:t>
                                </m:r>
                              </m:e>
                              <m:sub>
                                <m:r>
                                  <a:rPr lang="en-US" altLang="ko-KR" sz="1000" i="1">
                                    <a:solidFill>
                                      <a:srgbClr val="7030A0"/>
                                    </a:solidFill>
                                    <a:latin typeface="Cambria Math" panose="02040503050406030204" pitchFamily="18" charset="0"/>
                                    <a:cs typeface="Times New Roman" panose="02020603050405020304" pitchFamily="18" charset="0"/>
                                  </a:rPr>
                                  <m:t>3</m:t>
                                </m:r>
                              </m:sub>
                            </m:sSub>
                          </m:oMath>
                        </m:oMathPara>
                      </a14:m>
                      <a:endParaRPr lang="ko-KR" altLang="en-US" sz="1000" dirty="0">
                        <a:solidFill>
                          <a:srgbClr val="7030A0"/>
                        </a:solidFill>
                      </a:endParaRPr>
                    </a:p>
                  </p:txBody>
                </p:sp>
              </mc:Choice>
              <mc:Fallback xmlns="">
                <p:sp>
                  <p:nvSpPr>
                    <p:cNvPr id="165" name="TextBox 182">
                      <a:extLst>
                        <a:ext uri="{FF2B5EF4-FFF2-40B4-BE49-F238E27FC236}">
                          <a16:creationId xmlns:a14="http://schemas.microsoft.com/office/drawing/2010/main" xmlns="" xmlns:a16="http://schemas.microsoft.com/office/drawing/2014/main" xmlns:lc="http://schemas.openxmlformats.org/drawingml/2006/lockedCanvas" id="{63B551F9-C4A1-4B2F-BA4F-DF6331157168}"/>
                        </a:ext>
                      </a:extLst>
                    </p:cNvPr>
                    <p:cNvSpPr txBox="1">
                      <a:spLocks noRot="1" noChangeAspect="1" noMove="1" noResize="1" noEditPoints="1" noAdjustHandles="1" noChangeArrowheads="1" noChangeShapeType="1" noTextEdit="1"/>
                    </p:cNvSpPr>
                    <p:nvPr/>
                  </p:nvSpPr>
                  <p:spPr>
                    <a:xfrm>
                      <a:off x="12308029" y="4157370"/>
                      <a:ext cx="358824" cy="24622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83">
                      <a:extLst>
                        <a:ext uri="{FF2B5EF4-FFF2-40B4-BE49-F238E27FC236}">
                          <a16:creationId xmlns="" xmlns:a16="http://schemas.microsoft.com/office/drawing/2014/main" id="{144143CE-0812-480F-AB6A-E20E2DCB3DF3}"/>
                        </a:ext>
                      </a:extLst>
                    </p:cNvPr>
                    <p:cNvSpPr txBox="1"/>
                    <p:nvPr/>
                  </p:nvSpPr>
                  <p:spPr>
                    <a:xfrm>
                      <a:off x="12475182" y="4645015"/>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a:solidFill>
                                      <a:srgbClr val="7030A0"/>
                                    </a:solidFill>
                                    <a:latin typeface="Cambria Math" panose="02040503050406030204" pitchFamily="18" charset="0"/>
                                    <a:cs typeface="Times New Roman" panose="02020603050405020304" pitchFamily="18" charset="0"/>
                                  </a:rPr>
                                </m:ctrlPr>
                              </m:sSubPr>
                              <m:e>
                                <m:r>
                                  <a:rPr lang="en-US" altLang="ko-KR" sz="1000" i="1">
                                    <a:solidFill>
                                      <a:srgbClr val="7030A0"/>
                                    </a:solidFill>
                                    <a:latin typeface="Cambria Math" panose="02040503050406030204" pitchFamily="18" charset="0"/>
                                    <a:cs typeface="Times New Roman" panose="02020603050405020304" pitchFamily="18" charset="0"/>
                                  </a:rPr>
                                  <m:t>𝑤</m:t>
                                </m:r>
                              </m:e>
                              <m:sub>
                                <m:r>
                                  <a:rPr lang="en-US" altLang="ko-KR" sz="1000" i="1">
                                    <a:solidFill>
                                      <a:srgbClr val="7030A0"/>
                                    </a:solidFill>
                                    <a:latin typeface="Cambria Math" panose="02040503050406030204" pitchFamily="18" charset="0"/>
                                    <a:cs typeface="Times New Roman" panose="02020603050405020304" pitchFamily="18" charset="0"/>
                                  </a:rPr>
                                  <m:t>4</m:t>
                                </m:r>
                              </m:sub>
                            </m:sSub>
                          </m:oMath>
                        </m:oMathPara>
                      </a14:m>
                      <a:endParaRPr lang="ko-KR" altLang="en-US" sz="1000" dirty="0">
                        <a:solidFill>
                          <a:srgbClr val="7030A0"/>
                        </a:solidFill>
                      </a:endParaRPr>
                    </a:p>
                  </p:txBody>
                </p:sp>
              </mc:Choice>
              <mc:Fallback xmlns="">
                <p:sp>
                  <p:nvSpPr>
                    <p:cNvPr id="166" name="TextBox 183">
                      <a:extLst>
                        <a:ext uri="{FF2B5EF4-FFF2-40B4-BE49-F238E27FC236}">
                          <a16:creationId xmlns:a14="http://schemas.microsoft.com/office/drawing/2010/main" xmlns="" xmlns:a16="http://schemas.microsoft.com/office/drawing/2014/main" xmlns:lc="http://schemas.openxmlformats.org/drawingml/2006/lockedCanvas" id="{144143CE-0812-480F-AB6A-E20E2DCB3DF3}"/>
                        </a:ext>
                      </a:extLst>
                    </p:cNvPr>
                    <p:cNvSpPr txBox="1">
                      <a:spLocks noRot="1" noChangeAspect="1" noMove="1" noResize="1" noEditPoints="1" noAdjustHandles="1" noChangeArrowheads="1" noChangeShapeType="1" noTextEdit="1"/>
                    </p:cNvSpPr>
                    <p:nvPr/>
                  </p:nvSpPr>
                  <p:spPr>
                    <a:xfrm>
                      <a:off x="12475182" y="4645015"/>
                      <a:ext cx="358824" cy="246221"/>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 name="TextBox 184">
                    <a:extLst>
                      <a:ext uri="{FF2B5EF4-FFF2-40B4-BE49-F238E27FC236}">
                        <a16:creationId xmlns="" xmlns:a16="http://schemas.microsoft.com/office/drawing/2014/main" id="{D273677E-9039-4BB7-BF37-AD22F7D46B63}"/>
                      </a:ext>
                    </a:extLst>
                  </p:cNvPr>
                  <p:cNvSpPr txBox="1"/>
                  <p:nvPr/>
                </p:nvSpPr>
                <p:spPr>
                  <a:xfrm>
                    <a:off x="6036971" y="3496686"/>
                    <a:ext cx="79619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 xmlns:m="http://schemas.openxmlformats.org/officeDocument/2006/math">
                        <m:r>
                          <a:rPr lang="en-US" altLang="ko-KR" sz="2000" i="1">
                            <a:solidFill>
                              <a:srgbClr val="FF0000"/>
                            </a:solidFill>
                            <a:latin typeface="Cambria Math" panose="02040503050406030204" pitchFamily="18" charset="0"/>
                            <a:ea typeface="Cambria Math" panose="02040503050406030204" pitchFamily="18" charset="0"/>
                          </a:rPr>
                          <m:t>≅</m:t>
                        </m:r>
                        <m:r>
                          <a:rPr lang="en-US" altLang="ko-KR" sz="2000" i="1">
                            <a:solidFill>
                              <a:srgbClr val="FF0000"/>
                            </a:solidFill>
                            <a:latin typeface="Cambria Math" panose="02040503050406030204" pitchFamily="18" charset="0"/>
                          </a:rPr>
                          <m:t>𝑦</m:t>
                        </m:r>
                      </m:oMath>
                    </a14:m>
                    <a:r>
                      <a:rPr lang="en-US" altLang="ko-KR" sz="2000" dirty="0">
                        <a:solidFill>
                          <a:srgbClr val="FF0000"/>
                        </a:solidFill>
                      </a:rPr>
                      <a:t>?</a:t>
                    </a:r>
                    <a:endParaRPr lang="ko-KR" altLang="en-US" sz="2000" dirty="0">
                      <a:solidFill>
                        <a:srgbClr val="FF0000"/>
                      </a:solidFill>
                    </a:endParaRPr>
                  </a:p>
                </p:txBody>
              </p:sp>
            </mc:Choice>
            <mc:Fallback xmlns="">
              <p:sp>
                <p:nvSpPr>
                  <p:cNvPr id="107" name="TextBox 184">
                    <a:extLst>
                      <a:ext uri="{FF2B5EF4-FFF2-40B4-BE49-F238E27FC236}">
                        <a16:creationId xmlns:a14="http://schemas.microsoft.com/office/drawing/2010/main" xmlns="" xmlns:a16="http://schemas.microsoft.com/office/drawing/2014/main" xmlns:lc="http://schemas.openxmlformats.org/drawingml/2006/lockedCanvas" id="{D273677E-9039-4BB7-BF37-AD22F7D46B63}"/>
                      </a:ext>
                    </a:extLst>
                  </p:cNvPr>
                  <p:cNvSpPr txBox="1">
                    <a:spLocks noRot="1" noChangeAspect="1" noMove="1" noResize="1" noEditPoints="1" noAdjustHandles="1" noChangeArrowheads="1" noChangeShapeType="1" noTextEdit="1"/>
                  </p:cNvSpPr>
                  <p:nvPr/>
                </p:nvSpPr>
                <p:spPr>
                  <a:xfrm>
                    <a:off x="6036971" y="3496686"/>
                    <a:ext cx="796190" cy="400110"/>
                  </a:xfrm>
                  <a:prstGeom prst="rect">
                    <a:avLst/>
                  </a:prstGeom>
                  <a:blipFill rotWithShape="0">
                    <a:blip r:embed="rId8"/>
                    <a:stretch>
                      <a:fillRect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85">
                    <a:extLst>
                      <a:ext uri="{FF2B5EF4-FFF2-40B4-BE49-F238E27FC236}">
                        <a16:creationId xmlns="" xmlns:a16="http://schemas.microsoft.com/office/drawing/2014/main" id="{683ED4DC-1D3B-445C-8C8C-38DA86D4D0F5}"/>
                      </a:ext>
                    </a:extLst>
                  </p:cNvPr>
                  <p:cNvSpPr txBox="1"/>
                  <p:nvPr/>
                </p:nvSpPr>
                <p:spPr>
                  <a:xfrm>
                    <a:off x="6023384" y="3913553"/>
                    <a:ext cx="234756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i="1" dirty="0">
                        <a:latin typeface="Times New Roman" panose="02020603050405020304" pitchFamily="18" charset="0"/>
                        <a:cs typeface="Times New Roman" panose="02020603050405020304" pitchFamily="18" charset="0"/>
                      </a:rPr>
                      <a:t>Error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oMath>
                    </a14:m>
                    <a:endParaRPr lang="en-US" sz="2000" i="1" dirty="0">
                      <a:latin typeface="Times New Roman" panose="02020603050405020304" pitchFamily="18" charset="0"/>
                      <a:cs typeface="Times New Roman" panose="02020603050405020304" pitchFamily="18" charset="0"/>
                    </a:endParaRPr>
                  </a:p>
                </p:txBody>
              </p:sp>
            </mc:Choice>
            <mc:Fallback xmlns="">
              <p:sp>
                <p:nvSpPr>
                  <p:cNvPr id="108" name="TextBox 185">
                    <a:extLst>
                      <a:ext uri="{FF2B5EF4-FFF2-40B4-BE49-F238E27FC236}">
                        <a16:creationId xmlns:a14="http://schemas.microsoft.com/office/drawing/2010/main" xmlns="" xmlns:a16="http://schemas.microsoft.com/office/drawing/2014/main" xmlns:lc="http://schemas.openxmlformats.org/drawingml/2006/lockedCanvas" id="{683ED4DC-1D3B-445C-8C8C-38DA86D4D0F5}"/>
                      </a:ext>
                    </a:extLst>
                  </p:cNvPr>
                  <p:cNvSpPr txBox="1">
                    <a:spLocks noRot="1" noChangeAspect="1" noMove="1" noResize="1" noEditPoints="1" noAdjustHandles="1" noChangeArrowheads="1" noChangeShapeType="1" noTextEdit="1"/>
                  </p:cNvSpPr>
                  <p:nvPr/>
                </p:nvSpPr>
                <p:spPr>
                  <a:xfrm>
                    <a:off x="6023384" y="3913553"/>
                    <a:ext cx="2347564" cy="400110"/>
                  </a:xfrm>
                  <a:prstGeom prst="rect">
                    <a:avLst/>
                  </a:prstGeom>
                  <a:blipFill rotWithShape="0">
                    <a:blip r:embed="rId9"/>
                    <a:stretch>
                      <a:fillRect l="-2597"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직사각형 108">
                    <a:extLst>
                      <a:ext uri="{FF2B5EF4-FFF2-40B4-BE49-F238E27FC236}">
                        <a16:creationId xmlns="" xmlns:a16="http://schemas.microsoft.com/office/drawing/2014/main" id="{E8E6E318-F06E-4CD9-BEB3-168EDB7A3988}"/>
                      </a:ext>
                    </a:extLst>
                  </p:cNvPr>
                  <p:cNvSpPr/>
                  <p:nvPr/>
                </p:nvSpPr>
                <p:spPr>
                  <a:xfrm>
                    <a:off x="5143687" y="3483817"/>
                    <a:ext cx="400238"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altLang="ko-KR" i="1">
                                  <a:solidFill>
                                    <a:srgbClr val="FF0000"/>
                                  </a:solidFill>
                                  <a:latin typeface="Cambria Math" panose="02040503050406030204" pitchFamily="18" charset="0"/>
                                </a:rPr>
                              </m:ctrlPr>
                            </m:accPr>
                            <m:e>
                              <m:r>
                                <a:rPr lang="en-US" altLang="ko-KR" i="1">
                                  <a:solidFill>
                                    <a:srgbClr val="FF0000"/>
                                  </a:solidFill>
                                  <a:latin typeface="Cambria Math" panose="02040503050406030204" pitchFamily="18" charset="0"/>
                                </a:rPr>
                                <m:t>𝑦</m:t>
                              </m:r>
                            </m:e>
                          </m:acc>
                        </m:oMath>
                      </m:oMathPara>
                    </a14:m>
                    <a:endParaRPr lang="ko-KR" altLang="en-US" dirty="0">
                      <a:solidFill>
                        <a:srgbClr val="FF0000"/>
                      </a:solidFill>
                    </a:endParaRPr>
                  </a:p>
                </p:txBody>
              </p:sp>
            </mc:Choice>
            <mc:Fallback xmlns="">
              <p:sp>
                <p:nvSpPr>
                  <p:cNvPr id="109" name="직사각형 108">
                    <a:extLst>
                      <a:ext uri="{FF2B5EF4-FFF2-40B4-BE49-F238E27FC236}">
                        <a16:creationId xmlns:a14="http://schemas.microsoft.com/office/drawing/2010/main" xmlns="" xmlns:a16="http://schemas.microsoft.com/office/drawing/2014/main" xmlns:lc="http://schemas.openxmlformats.org/drawingml/2006/lockedCanvas" id="{E8E6E318-F06E-4CD9-BEB3-168EDB7A3988}"/>
                      </a:ext>
                    </a:extLst>
                  </p:cNvPr>
                  <p:cNvSpPr>
                    <a:spLocks noRot="1" noChangeAspect="1" noMove="1" noResize="1" noEditPoints="1" noAdjustHandles="1" noChangeArrowheads="1" noChangeShapeType="1" noTextEdit="1"/>
                  </p:cNvSpPr>
                  <p:nvPr/>
                </p:nvSpPr>
                <p:spPr>
                  <a:xfrm>
                    <a:off x="5143687" y="3483817"/>
                    <a:ext cx="400238" cy="369332"/>
                  </a:xfrm>
                  <a:prstGeom prst="rect">
                    <a:avLst/>
                  </a:prstGeom>
                  <a:blipFill rotWithShape="0">
                    <a:blip r:embed="rId10"/>
                    <a:stretch>
                      <a:fillRect t="-6557" r="-18462" b="-6557"/>
                    </a:stretch>
                  </a:blipFill>
                </p:spPr>
                <p:txBody>
                  <a:bodyPr/>
                  <a:lstStyle/>
                  <a:p>
                    <a:r>
                      <a:rPr lang="en-US">
                        <a:noFill/>
                      </a:rPr>
                      <a:t> </a:t>
                    </a:r>
                  </a:p>
                </p:txBody>
              </p:sp>
            </mc:Fallback>
          </mc:AlternateContent>
          <p:grpSp>
            <p:nvGrpSpPr>
              <p:cNvPr id="110" name="그룹 109">
                <a:extLst>
                  <a:ext uri="{FF2B5EF4-FFF2-40B4-BE49-F238E27FC236}">
                    <a16:creationId xmlns="" xmlns:a16="http://schemas.microsoft.com/office/drawing/2014/main" id="{7CEC487D-D4E5-42B8-B876-C2A8C4F0B2ED}"/>
                  </a:ext>
                </a:extLst>
              </p:cNvPr>
              <p:cNvGrpSpPr/>
              <p:nvPr/>
            </p:nvGrpSpPr>
            <p:grpSpPr>
              <a:xfrm>
                <a:off x="2736439" y="2782592"/>
                <a:ext cx="327231" cy="1810817"/>
                <a:chOff x="3907938" y="2178661"/>
                <a:chExt cx="360000" cy="1992152"/>
              </a:xfrm>
            </p:grpSpPr>
            <p:sp>
              <p:nvSpPr>
                <p:cNvPr id="159" name="타원 158">
                  <a:extLst>
                    <a:ext uri="{FF2B5EF4-FFF2-40B4-BE49-F238E27FC236}">
                      <a16:creationId xmlns="" xmlns:a16="http://schemas.microsoft.com/office/drawing/2014/main" id="{8EB64850-E18B-404F-8854-B8F539319C7F}"/>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solidFill>
                      <a:srgbClr val="FF0000"/>
                    </a:solidFill>
                  </a:endParaRPr>
                </a:p>
              </p:txBody>
            </p:sp>
            <p:sp>
              <p:nvSpPr>
                <p:cNvPr id="160" name="타원 159">
                  <a:extLst>
                    <a:ext uri="{FF2B5EF4-FFF2-40B4-BE49-F238E27FC236}">
                      <a16:creationId xmlns="" xmlns:a16="http://schemas.microsoft.com/office/drawing/2014/main" id="{C79F76FC-FF46-4681-97BD-A164CB34EAE6}"/>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161" name="타원 160">
                  <a:extLst>
                    <a:ext uri="{FF2B5EF4-FFF2-40B4-BE49-F238E27FC236}">
                      <a16:creationId xmlns="" xmlns:a16="http://schemas.microsoft.com/office/drawing/2014/main" id="{ACA3B385-E183-4972-9F8D-7DE71FB73F18}"/>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2" name="타원 161">
                  <a:extLst>
                    <a:ext uri="{FF2B5EF4-FFF2-40B4-BE49-F238E27FC236}">
                      <a16:creationId xmlns="" xmlns:a16="http://schemas.microsoft.com/office/drawing/2014/main" id="{5BCCA133-DF7C-443F-9D14-833BF30195B7}"/>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111" name="그룹 110">
                <a:extLst>
                  <a:ext uri="{FF2B5EF4-FFF2-40B4-BE49-F238E27FC236}">
                    <a16:creationId xmlns="" xmlns:a16="http://schemas.microsoft.com/office/drawing/2014/main" id="{1F886E30-E673-48B8-B513-2736163D646D}"/>
                  </a:ext>
                </a:extLst>
              </p:cNvPr>
              <p:cNvGrpSpPr/>
              <p:nvPr/>
            </p:nvGrpSpPr>
            <p:grpSpPr>
              <a:xfrm>
                <a:off x="3585743" y="3036134"/>
                <a:ext cx="327231" cy="1314155"/>
                <a:chOff x="3907938" y="4353690"/>
                <a:chExt cx="360000" cy="1445754"/>
              </a:xfrm>
            </p:grpSpPr>
            <p:sp>
              <p:nvSpPr>
                <p:cNvPr id="156" name="타원 155">
                  <a:extLst>
                    <a:ext uri="{FF2B5EF4-FFF2-40B4-BE49-F238E27FC236}">
                      <a16:creationId xmlns="" xmlns:a16="http://schemas.microsoft.com/office/drawing/2014/main" id="{9FDBFB42-5510-4312-94CC-1B75A6180CD5}"/>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7" name="타원 156">
                  <a:extLst>
                    <a:ext uri="{FF2B5EF4-FFF2-40B4-BE49-F238E27FC236}">
                      <a16:creationId xmlns="" xmlns:a16="http://schemas.microsoft.com/office/drawing/2014/main" id="{769ECFA8-5F6E-4F26-B170-2FE9063D24FF}"/>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8" name="타원 157">
                  <a:extLst>
                    <a:ext uri="{FF2B5EF4-FFF2-40B4-BE49-F238E27FC236}">
                      <a16:creationId xmlns="" xmlns:a16="http://schemas.microsoft.com/office/drawing/2014/main" id="{B8434E11-AD04-48FC-A5DE-26DF3F12BA17}"/>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112" name="그룹 111">
                <a:extLst>
                  <a:ext uri="{FF2B5EF4-FFF2-40B4-BE49-F238E27FC236}">
                    <a16:creationId xmlns="" xmlns:a16="http://schemas.microsoft.com/office/drawing/2014/main" id="{359B867B-767F-4884-B5D3-57F490514798}"/>
                  </a:ext>
                </a:extLst>
              </p:cNvPr>
              <p:cNvGrpSpPr/>
              <p:nvPr/>
            </p:nvGrpSpPr>
            <p:grpSpPr>
              <a:xfrm>
                <a:off x="4319168" y="2787803"/>
                <a:ext cx="327231" cy="1810817"/>
                <a:chOff x="3907938" y="2178661"/>
                <a:chExt cx="360000" cy="1992152"/>
              </a:xfrm>
              <a:solidFill>
                <a:srgbClr val="7030A0">
                  <a:alpha val="30000"/>
                </a:srgbClr>
              </a:solidFill>
            </p:grpSpPr>
            <p:sp>
              <p:nvSpPr>
                <p:cNvPr id="152" name="타원 151">
                  <a:extLst>
                    <a:ext uri="{FF2B5EF4-FFF2-40B4-BE49-F238E27FC236}">
                      <a16:creationId xmlns="" xmlns:a16="http://schemas.microsoft.com/office/drawing/2014/main" id="{85033AF6-AD04-46B6-BA2E-ABD1B2DB3C8B}"/>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3" name="타원 152">
                  <a:extLst>
                    <a:ext uri="{FF2B5EF4-FFF2-40B4-BE49-F238E27FC236}">
                      <a16:creationId xmlns="" xmlns:a16="http://schemas.microsoft.com/office/drawing/2014/main" id="{8DE0D872-D5A6-4F37-997D-CE984129C970}"/>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4" name="타원 153">
                  <a:extLst>
                    <a:ext uri="{FF2B5EF4-FFF2-40B4-BE49-F238E27FC236}">
                      <a16:creationId xmlns="" xmlns:a16="http://schemas.microsoft.com/office/drawing/2014/main" id="{E3C0CE46-1520-4BF2-8413-5604C566D8CD}"/>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5" name="타원 154">
                  <a:extLst>
                    <a:ext uri="{FF2B5EF4-FFF2-40B4-BE49-F238E27FC236}">
                      <a16:creationId xmlns="" xmlns:a16="http://schemas.microsoft.com/office/drawing/2014/main" id="{C6DA37B5-D4A5-47E1-AE23-E286246AAB41}"/>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sp>
            <p:nvSpPr>
              <p:cNvPr id="113" name="타원 112">
                <a:extLst>
                  <a:ext uri="{FF2B5EF4-FFF2-40B4-BE49-F238E27FC236}">
                    <a16:creationId xmlns="" xmlns:a16="http://schemas.microsoft.com/office/drawing/2014/main" id="{644134DA-DDF0-431D-8E40-39450AF4D047}"/>
                  </a:ext>
                </a:extLst>
              </p:cNvPr>
              <p:cNvSpPr/>
              <p:nvPr/>
            </p:nvSpPr>
            <p:spPr>
              <a:xfrm>
                <a:off x="5168473" y="3528609"/>
                <a:ext cx="327231" cy="327231"/>
              </a:xfrm>
              <a:prstGeom prst="ellipse">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200"/>
              </a:p>
            </p:txBody>
          </p:sp>
          <p:cxnSp>
            <p:nvCxnSpPr>
              <p:cNvPr id="114" name="직선 화살표 연결선 113">
                <a:extLst>
                  <a:ext uri="{FF2B5EF4-FFF2-40B4-BE49-F238E27FC236}">
                    <a16:creationId xmlns="" xmlns:a16="http://schemas.microsoft.com/office/drawing/2014/main" id="{37720B4E-8BED-47BF-A8C7-8BFD600FBCE0}"/>
                  </a:ext>
                </a:extLst>
              </p:cNvPr>
              <p:cNvCxnSpPr>
                <a:cxnSpLocks/>
                <a:stCxn id="159" idx="6"/>
                <a:endCxn id="158" idx="2"/>
              </p:cNvCxnSpPr>
              <p:nvPr/>
            </p:nvCxnSpPr>
            <p:spPr>
              <a:xfrm>
                <a:off x="3063670" y="2946210"/>
                <a:ext cx="522073" cy="2535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 xmlns:a16="http://schemas.microsoft.com/office/drawing/2014/main" id="{15896A2A-F75C-49D9-973B-4348BC944D79}"/>
                  </a:ext>
                </a:extLst>
              </p:cNvPr>
              <p:cNvCxnSpPr>
                <a:cxnSpLocks/>
                <a:stCxn id="159" idx="6"/>
                <a:endCxn id="156" idx="2"/>
              </p:cNvCxnSpPr>
              <p:nvPr/>
            </p:nvCxnSpPr>
            <p:spPr>
              <a:xfrm>
                <a:off x="3063670" y="2946210"/>
                <a:ext cx="522073" cy="747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 xmlns:a16="http://schemas.microsoft.com/office/drawing/2014/main" id="{3E906160-E892-4EC2-8316-3F3E5B556F30}"/>
                  </a:ext>
                </a:extLst>
              </p:cNvPr>
              <p:cNvCxnSpPr>
                <a:cxnSpLocks/>
                <a:stCxn id="159" idx="6"/>
                <a:endCxn id="157" idx="2"/>
              </p:cNvCxnSpPr>
              <p:nvPr/>
            </p:nvCxnSpPr>
            <p:spPr>
              <a:xfrm>
                <a:off x="3063670" y="2946210"/>
                <a:ext cx="522073" cy="124046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 xmlns:a16="http://schemas.microsoft.com/office/drawing/2014/main" id="{F920C77D-90D7-4720-97D5-ED3DAECC482D}"/>
                  </a:ext>
                </a:extLst>
              </p:cNvPr>
              <p:cNvCxnSpPr>
                <a:cxnSpLocks/>
                <a:stCxn id="160" idx="6"/>
                <a:endCxn id="158" idx="2"/>
              </p:cNvCxnSpPr>
              <p:nvPr/>
            </p:nvCxnSpPr>
            <p:spPr>
              <a:xfrm flipV="1">
                <a:off x="3063670" y="3199752"/>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 xmlns:a16="http://schemas.microsoft.com/office/drawing/2014/main" id="{3A66D766-4719-4698-908E-E9CC17FBD79D}"/>
                  </a:ext>
                </a:extLst>
              </p:cNvPr>
              <p:cNvCxnSpPr>
                <a:cxnSpLocks/>
                <a:stCxn id="160" idx="6"/>
                <a:endCxn id="156" idx="2"/>
              </p:cNvCxnSpPr>
              <p:nvPr/>
            </p:nvCxnSpPr>
            <p:spPr>
              <a:xfrm>
                <a:off x="3063670" y="3442873"/>
                <a:ext cx="522073" cy="25034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 xmlns:a16="http://schemas.microsoft.com/office/drawing/2014/main" id="{5912B9F5-8C87-459C-946F-DE548A65C0AC}"/>
                  </a:ext>
                </a:extLst>
              </p:cNvPr>
              <p:cNvCxnSpPr>
                <a:cxnSpLocks/>
                <a:stCxn id="160" idx="6"/>
                <a:endCxn id="157" idx="2"/>
              </p:cNvCxnSpPr>
              <p:nvPr/>
            </p:nvCxnSpPr>
            <p:spPr>
              <a:xfrm>
                <a:off x="3063670" y="3442873"/>
                <a:ext cx="522073" cy="74380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 xmlns:a16="http://schemas.microsoft.com/office/drawing/2014/main" id="{034C8F81-7146-4631-883E-C7C18F924A53}"/>
                  </a:ext>
                </a:extLst>
              </p:cNvPr>
              <p:cNvCxnSpPr>
                <a:cxnSpLocks/>
                <a:stCxn id="161" idx="6"/>
                <a:endCxn id="158" idx="2"/>
              </p:cNvCxnSpPr>
              <p:nvPr/>
            </p:nvCxnSpPr>
            <p:spPr>
              <a:xfrm flipV="1">
                <a:off x="3063670" y="3199752"/>
                <a:ext cx="522073" cy="73658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 xmlns:a16="http://schemas.microsoft.com/office/drawing/2014/main" id="{3FA2984C-2C9C-4813-A64A-4AFF57AE68B2}"/>
                  </a:ext>
                </a:extLst>
              </p:cNvPr>
              <p:cNvCxnSpPr>
                <a:cxnSpLocks/>
                <a:stCxn id="161" idx="6"/>
                <a:endCxn id="156" idx="2"/>
              </p:cNvCxnSpPr>
              <p:nvPr/>
            </p:nvCxnSpPr>
            <p:spPr>
              <a:xfrm flipV="1">
                <a:off x="3063670" y="3693215"/>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 xmlns:a16="http://schemas.microsoft.com/office/drawing/2014/main" id="{B68FD7ED-5043-4DFE-81C0-59A77BC90D4E}"/>
                  </a:ext>
                </a:extLst>
              </p:cNvPr>
              <p:cNvCxnSpPr>
                <a:cxnSpLocks/>
                <a:stCxn id="161" idx="6"/>
                <a:endCxn id="157" idx="2"/>
              </p:cNvCxnSpPr>
              <p:nvPr/>
            </p:nvCxnSpPr>
            <p:spPr>
              <a:xfrm>
                <a:off x="3063670" y="3936335"/>
                <a:ext cx="522073" cy="25034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 xmlns:a16="http://schemas.microsoft.com/office/drawing/2014/main" id="{7AE155E7-AFCC-433E-A8F1-02DB1AFD8CC6}"/>
                  </a:ext>
                </a:extLst>
              </p:cNvPr>
              <p:cNvCxnSpPr>
                <a:cxnSpLocks/>
                <a:stCxn id="162" idx="6"/>
                <a:endCxn id="158" idx="2"/>
              </p:cNvCxnSpPr>
              <p:nvPr/>
            </p:nvCxnSpPr>
            <p:spPr>
              <a:xfrm flipV="1">
                <a:off x="3063670" y="3199752"/>
                <a:ext cx="522073" cy="123004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 xmlns:a16="http://schemas.microsoft.com/office/drawing/2014/main" id="{6B03CE94-8165-43E6-8C4F-AAE7F560B9E5}"/>
                  </a:ext>
                </a:extLst>
              </p:cNvPr>
              <p:cNvCxnSpPr>
                <a:cxnSpLocks/>
                <a:stCxn id="162" idx="6"/>
                <a:endCxn id="156" idx="2"/>
              </p:cNvCxnSpPr>
              <p:nvPr/>
            </p:nvCxnSpPr>
            <p:spPr>
              <a:xfrm flipV="1">
                <a:off x="3063670" y="3693215"/>
                <a:ext cx="522073" cy="73658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 xmlns:a16="http://schemas.microsoft.com/office/drawing/2014/main" id="{5664C85D-F06A-4AF4-95A5-22C14B693A46}"/>
                  </a:ext>
                </a:extLst>
              </p:cNvPr>
              <p:cNvCxnSpPr>
                <a:cxnSpLocks/>
                <a:stCxn id="162" idx="6"/>
                <a:endCxn id="157" idx="2"/>
              </p:cNvCxnSpPr>
              <p:nvPr/>
            </p:nvCxnSpPr>
            <p:spPr>
              <a:xfrm flipV="1">
                <a:off x="3063670" y="4186677"/>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 xmlns:a16="http://schemas.microsoft.com/office/drawing/2014/main" id="{FD25DE2F-E5EA-451C-9A10-DFCAE5695697}"/>
                  </a:ext>
                </a:extLst>
              </p:cNvPr>
              <p:cNvCxnSpPr>
                <a:cxnSpLocks/>
                <a:stCxn id="158" idx="6"/>
                <a:endCxn id="152" idx="2"/>
              </p:cNvCxnSpPr>
              <p:nvPr/>
            </p:nvCxnSpPr>
            <p:spPr>
              <a:xfrm flipV="1">
                <a:off x="3912975" y="2951421"/>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 xmlns:a16="http://schemas.microsoft.com/office/drawing/2014/main" id="{10B07482-8663-4B0F-AB13-E653A7B0D0A2}"/>
                  </a:ext>
                </a:extLst>
              </p:cNvPr>
              <p:cNvCxnSpPr>
                <a:cxnSpLocks/>
                <a:stCxn id="158" idx="6"/>
                <a:endCxn id="153" idx="2"/>
              </p:cNvCxnSpPr>
              <p:nvPr/>
            </p:nvCxnSpPr>
            <p:spPr>
              <a:xfrm>
                <a:off x="3912975" y="3199752"/>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 xmlns:a16="http://schemas.microsoft.com/office/drawing/2014/main" id="{A1C556EA-51B7-4BCE-AAF1-402EDE3847A6}"/>
                  </a:ext>
                </a:extLst>
              </p:cNvPr>
              <p:cNvCxnSpPr>
                <a:cxnSpLocks/>
                <a:stCxn id="158" idx="6"/>
                <a:endCxn id="154" idx="2"/>
              </p:cNvCxnSpPr>
              <p:nvPr/>
            </p:nvCxnSpPr>
            <p:spPr>
              <a:xfrm>
                <a:off x="3912975" y="3199752"/>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 xmlns:a16="http://schemas.microsoft.com/office/drawing/2014/main" id="{0D8AEDF2-EFD0-4996-9512-E50A0D6366D4}"/>
                  </a:ext>
                </a:extLst>
              </p:cNvPr>
              <p:cNvCxnSpPr>
                <a:cxnSpLocks/>
                <a:stCxn id="158" idx="6"/>
                <a:endCxn id="155" idx="2"/>
              </p:cNvCxnSpPr>
              <p:nvPr/>
            </p:nvCxnSpPr>
            <p:spPr>
              <a:xfrm>
                <a:off x="3912975" y="3199752"/>
                <a:ext cx="406193" cy="12352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 xmlns:a16="http://schemas.microsoft.com/office/drawing/2014/main" id="{2C96A329-77FF-42D6-A650-965FB8C9BCFB}"/>
                  </a:ext>
                </a:extLst>
              </p:cNvPr>
              <p:cNvCxnSpPr>
                <a:cxnSpLocks/>
                <a:stCxn id="156" idx="6"/>
                <a:endCxn id="152" idx="2"/>
              </p:cNvCxnSpPr>
              <p:nvPr/>
            </p:nvCxnSpPr>
            <p:spPr>
              <a:xfrm flipV="1">
                <a:off x="3912975" y="2951421"/>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 xmlns:a16="http://schemas.microsoft.com/office/drawing/2014/main" id="{550A7744-8435-48EB-80BD-FB252338B770}"/>
                  </a:ext>
                </a:extLst>
              </p:cNvPr>
              <p:cNvCxnSpPr>
                <a:cxnSpLocks/>
                <a:stCxn id="156" idx="6"/>
                <a:endCxn id="153" idx="2"/>
              </p:cNvCxnSpPr>
              <p:nvPr/>
            </p:nvCxnSpPr>
            <p:spPr>
              <a:xfrm flipV="1">
                <a:off x="3912975" y="3448084"/>
                <a:ext cx="406193" cy="2451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 xmlns:a16="http://schemas.microsoft.com/office/drawing/2014/main" id="{D04093E7-7275-4887-9934-FC8A6D3365F0}"/>
                  </a:ext>
                </a:extLst>
              </p:cNvPr>
              <p:cNvCxnSpPr>
                <a:cxnSpLocks/>
                <a:stCxn id="156" idx="6"/>
                <a:endCxn id="154" idx="2"/>
              </p:cNvCxnSpPr>
              <p:nvPr/>
            </p:nvCxnSpPr>
            <p:spPr>
              <a:xfrm>
                <a:off x="3912975" y="3693215"/>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 xmlns:a16="http://schemas.microsoft.com/office/drawing/2014/main" id="{E513DA77-AC46-428D-8917-C4A01B2EEB92}"/>
                  </a:ext>
                </a:extLst>
              </p:cNvPr>
              <p:cNvCxnSpPr>
                <a:cxnSpLocks/>
                <a:stCxn id="156" idx="6"/>
                <a:endCxn id="155" idx="2"/>
              </p:cNvCxnSpPr>
              <p:nvPr/>
            </p:nvCxnSpPr>
            <p:spPr>
              <a:xfrm>
                <a:off x="3912975" y="3693215"/>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 xmlns:a16="http://schemas.microsoft.com/office/drawing/2014/main" id="{FB4E5198-F418-4DF4-9D1A-C0D471AEF626}"/>
                  </a:ext>
                </a:extLst>
              </p:cNvPr>
              <p:cNvCxnSpPr>
                <a:cxnSpLocks/>
                <a:stCxn id="157" idx="6"/>
                <a:endCxn id="152" idx="2"/>
              </p:cNvCxnSpPr>
              <p:nvPr/>
            </p:nvCxnSpPr>
            <p:spPr>
              <a:xfrm flipV="1">
                <a:off x="3912975" y="2951421"/>
                <a:ext cx="406193" cy="12352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 xmlns:a16="http://schemas.microsoft.com/office/drawing/2014/main" id="{914405A7-0EEC-4C39-9168-6C0AF90B671F}"/>
                  </a:ext>
                </a:extLst>
              </p:cNvPr>
              <p:cNvCxnSpPr>
                <a:cxnSpLocks/>
                <a:stCxn id="157" idx="6"/>
                <a:endCxn id="153" idx="2"/>
              </p:cNvCxnSpPr>
              <p:nvPr/>
            </p:nvCxnSpPr>
            <p:spPr>
              <a:xfrm flipV="1">
                <a:off x="3912975" y="3448084"/>
                <a:ext cx="406193" cy="73859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 xmlns:a16="http://schemas.microsoft.com/office/drawing/2014/main" id="{253E8201-FEA5-4CE0-9C9E-8FC6B5F99AA0}"/>
                  </a:ext>
                </a:extLst>
              </p:cNvPr>
              <p:cNvCxnSpPr>
                <a:cxnSpLocks/>
                <a:stCxn id="157" idx="6"/>
                <a:endCxn id="154" idx="2"/>
              </p:cNvCxnSpPr>
              <p:nvPr/>
            </p:nvCxnSpPr>
            <p:spPr>
              <a:xfrm flipV="1">
                <a:off x="3912975" y="3941546"/>
                <a:ext cx="406193" cy="2451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 xmlns:a16="http://schemas.microsoft.com/office/drawing/2014/main" id="{227F2370-3EC1-4748-870B-A8936DBCDBF9}"/>
                  </a:ext>
                </a:extLst>
              </p:cNvPr>
              <p:cNvCxnSpPr>
                <a:cxnSpLocks/>
                <a:stCxn id="157" idx="6"/>
                <a:endCxn id="155" idx="2"/>
              </p:cNvCxnSpPr>
              <p:nvPr/>
            </p:nvCxnSpPr>
            <p:spPr>
              <a:xfrm>
                <a:off x="3912975" y="4186677"/>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 xmlns:a16="http://schemas.microsoft.com/office/drawing/2014/main" id="{8D7C906A-1BF9-49E4-89B1-6E18D6A4EF96}"/>
                  </a:ext>
                </a:extLst>
              </p:cNvPr>
              <p:cNvCxnSpPr>
                <a:cxnSpLocks/>
                <a:stCxn id="152" idx="6"/>
                <a:endCxn id="113" idx="2"/>
              </p:cNvCxnSpPr>
              <p:nvPr/>
            </p:nvCxnSpPr>
            <p:spPr>
              <a:xfrm>
                <a:off x="4646400" y="2951421"/>
                <a:ext cx="522073" cy="74080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 xmlns:a16="http://schemas.microsoft.com/office/drawing/2014/main" id="{F2AF8B11-902C-4EE1-8FFF-A55DAADBB8A0}"/>
                  </a:ext>
                </a:extLst>
              </p:cNvPr>
              <p:cNvCxnSpPr>
                <a:cxnSpLocks/>
                <a:stCxn id="153" idx="6"/>
                <a:endCxn id="113" idx="2"/>
              </p:cNvCxnSpPr>
              <p:nvPr/>
            </p:nvCxnSpPr>
            <p:spPr>
              <a:xfrm>
                <a:off x="4646400" y="3448084"/>
                <a:ext cx="522073" cy="24414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 xmlns:a16="http://schemas.microsoft.com/office/drawing/2014/main" id="{202E7AE6-3ECD-40E7-A547-7932BA47B259}"/>
                  </a:ext>
                </a:extLst>
              </p:cNvPr>
              <p:cNvCxnSpPr>
                <a:cxnSpLocks/>
                <a:stCxn id="154" idx="6"/>
                <a:endCxn id="113" idx="2"/>
              </p:cNvCxnSpPr>
              <p:nvPr/>
            </p:nvCxnSpPr>
            <p:spPr>
              <a:xfrm flipV="1">
                <a:off x="4646400" y="3692225"/>
                <a:ext cx="522073" cy="24932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 xmlns:a16="http://schemas.microsoft.com/office/drawing/2014/main" id="{096AAEB4-E504-4517-8340-9EB6EEABE7D8}"/>
                  </a:ext>
                </a:extLst>
              </p:cNvPr>
              <p:cNvCxnSpPr>
                <a:cxnSpLocks/>
                <a:stCxn id="155" idx="6"/>
                <a:endCxn id="113" idx="2"/>
              </p:cNvCxnSpPr>
              <p:nvPr/>
            </p:nvCxnSpPr>
            <p:spPr>
              <a:xfrm flipV="1">
                <a:off x="4646400" y="3692225"/>
                <a:ext cx="522073" cy="74278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 xmlns:a16="http://schemas.microsoft.com/office/drawing/2014/main" id="{AFB33CF4-2FC1-4C24-AA7B-0745CEDB3A8D}"/>
                  </a:ext>
                </a:extLst>
              </p:cNvPr>
              <p:cNvCxnSpPr>
                <a:cxnSpLocks/>
              </p:cNvCxnSpPr>
              <p:nvPr/>
            </p:nvCxnSpPr>
            <p:spPr>
              <a:xfrm>
                <a:off x="5492175" y="3688266"/>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 xmlns:a16="http://schemas.microsoft.com/office/drawing/2014/main" id="{B5074052-B12D-420E-8A2A-6E4C8FCABDCC}"/>
                  </a:ext>
                </a:extLst>
              </p:cNvPr>
              <p:cNvCxnSpPr>
                <a:cxnSpLocks/>
              </p:cNvCxnSpPr>
              <p:nvPr/>
            </p:nvCxnSpPr>
            <p:spPr>
              <a:xfrm>
                <a:off x="2245772" y="2950415"/>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 xmlns:a16="http://schemas.microsoft.com/office/drawing/2014/main" id="{C19D8A72-3080-47B6-A581-89F4860F7123}"/>
                  </a:ext>
                </a:extLst>
              </p:cNvPr>
              <p:cNvCxnSpPr>
                <a:cxnSpLocks/>
              </p:cNvCxnSpPr>
              <p:nvPr/>
            </p:nvCxnSpPr>
            <p:spPr>
              <a:xfrm>
                <a:off x="2248790" y="3448856"/>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 xmlns:a16="http://schemas.microsoft.com/office/drawing/2014/main" id="{F79842FC-2095-4D62-B1B7-2C02243261D6}"/>
                  </a:ext>
                </a:extLst>
              </p:cNvPr>
              <p:cNvCxnSpPr>
                <a:cxnSpLocks/>
              </p:cNvCxnSpPr>
              <p:nvPr/>
            </p:nvCxnSpPr>
            <p:spPr>
              <a:xfrm>
                <a:off x="2243907" y="3933365"/>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 xmlns:a16="http://schemas.microsoft.com/office/drawing/2014/main" id="{8D8B099F-6745-40B7-9167-189AA8AE54D9}"/>
                  </a:ext>
                </a:extLst>
              </p:cNvPr>
              <p:cNvCxnSpPr>
                <a:cxnSpLocks/>
              </p:cNvCxnSpPr>
              <p:nvPr/>
            </p:nvCxnSpPr>
            <p:spPr>
              <a:xfrm>
                <a:off x="2251201" y="4428791"/>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Box 201">
                    <a:extLst>
                      <a:ext uri="{FF2B5EF4-FFF2-40B4-BE49-F238E27FC236}">
                        <a16:creationId xmlns="" xmlns:a16="http://schemas.microsoft.com/office/drawing/2014/main" id="{3E94550B-FA68-4A92-A75A-3E5ED7A55DF0}"/>
                      </a:ext>
                    </a:extLst>
                  </p:cNvPr>
                  <p:cNvSpPr txBox="1"/>
                  <p:nvPr/>
                </p:nvSpPr>
                <p:spPr>
                  <a:xfrm>
                    <a:off x="4183551" y="2369019"/>
                    <a:ext cx="636959" cy="246221"/>
                  </a:xfrm>
                  <a:prstGeom prst="rect">
                    <a:avLst/>
                  </a:prstGeom>
                  <a:noFill/>
                  <a:ln w="6350">
                    <a:solidFill>
                      <a:schemeClr val="accent1">
                        <a:shade val="50000"/>
                      </a:schemeClr>
                    </a:solidFill>
                    <a:prstDash val="sysDot"/>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14:m>
                      <m:oMathPara xmlns:m="http://schemas.openxmlformats.org/officeDocument/2006/math">
                        <m:oMathParaPr>
                          <m:jc m:val="centerGroup"/>
                        </m:oMathParaPr>
                        <m:oMath xmlns:m="http://schemas.openxmlformats.org/officeDocument/2006/math">
                          <m:r>
                            <a:rPr lang="en-US" altLang="ko-KR" sz="1000" i="1">
                              <a:solidFill>
                                <a:srgbClr val="7030A0"/>
                              </a:solidFill>
                              <a:latin typeface="Cambria Math" panose="02040503050406030204" pitchFamily="18" charset="0"/>
                            </a:rPr>
                            <m:t>𝑏</m:t>
                          </m:r>
                        </m:oMath>
                      </m:oMathPara>
                    </a14:m>
                    <a:endParaRPr lang="ko-KR" altLang="en-US" sz="1000" dirty="0">
                      <a:solidFill>
                        <a:srgbClr val="7030A0"/>
                      </a:solidFill>
                    </a:endParaRPr>
                  </a:p>
                </p:txBody>
              </p:sp>
            </mc:Choice>
            <mc:Fallback xmlns="">
              <p:sp>
                <p:nvSpPr>
                  <p:cNvPr id="147" name="TextBox 201">
                    <a:extLst>
                      <a:ext uri="{FF2B5EF4-FFF2-40B4-BE49-F238E27FC236}">
                        <a16:creationId xmlns:a14="http://schemas.microsoft.com/office/drawing/2010/main" xmlns="" xmlns:a16="http://schemas.microsoft.com/office/drawing/2014/main" xmlns:lc="http://schemas.openxmlformats.org/drawingml/2006/lockedCanvas" id="{3E94550B-FA68-4A92-A75A-3E5ED7A55DF0}"/>
                      </a:ext>
                    </a:extLst>
                  </p:cNvPr>
                  <p:cNvSpPr txBox="1">
                    <a:spLocks noRot="1" noChangeAspect="1" noMove="1" noResize="1" noEditPoints="1" noAdjustHandles="1" noChangeArrowheads="1" noChangeShapeType="1" noTextEdit="1"/>
                  </p:cNvSpPr>
                  <p:nvPr/>
                </p:nvSpPr>
                <p:spPr>
                  <a:xfrm>
                    <a:off x="4183551" y="2369019"/>
                    <a:ext cx="636959" cy="246221"/>
                  </a:xfrm>
                  <a:prstGeom prst="rect">
                    <a:avLst/>
                  </a:prstGeom>
                  <a:blipFill rotWithShape="0">
                    <a:blip r:embed="rId11"/>
                    <a:stretch>
                      <a:fillRect/>
                    </a:stretch>
                  </a:blipFill>
                  <a:ln w="6350">
                    <a:solidFill>
                      <a:schemeClr val="accent1">
                        <a:shade val="5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202">
                    <a:extLst>
                      <a:ext uri="{FF2B5EF4-FFF2-40B4-BE49-F238E27FC236}">
                        <a16:creationId xmlns="" xmlns:a16="http://schemas.microsoft.com/office/drawing/2014/main" id="{79DA15C7-B2C2-423D-9303-B4761BC17729}"/>
                      </a:ext>
                    </a:extLst>
                  </p:cNvPr>
                  <p:cNvSpPr txBox="1"/>
                  <p:nvPr/>
                </p:nvSpPr>
                <p:spPr>
                  <a:xfrm>
                    <a:off x="4286549" y="2765466"/>
                    <a:ext cx="522252" cy="3384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1</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48" name="TextBox 202">
                    <a:extLst>
                      <a:ext uri="{FF2B5EF4-FFF2-40B4-BE49-F238E27FC236}">
                        <a16:creationId xmlns:a14="http://schemas.microsoft.com/office/drawing/2010/main" xmlns="" xmlns:a16="http://schemas.microsoft.com/office/drawing/2014/main" xmlns:lc="http://schemas.openxmlformats.org/drawingml/2006/lockedCanvas" id="{79DA15C7-B2C2-423D-9303-B4761BC17729}"/>
                      </a:ext>
                    </a:extLst>
                  </p:cNvPr>
                  <p:cNvSpPr txBox="1">
                    <a:spLocks noRot="1" noChangeAspect="1" noMove="1" noResize="1" noEditPoints="1" noAdjustHandles="1" noChangeArrowheads="1" noChangeShapeType="1" noTextEdit="1"/>
                  </p:cNvSpPr>
                  <p:nvPr/>
                </p:nvSpPr>
                <p:spPr>
                  <a:xfrm>
                    <a:off x="4286549" y="2765466"/>
                    <a:ext cx="522252" cy="33844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203">
                    <a:extLst>
                      <a:ext uri="{FF2B5EF4-FFF2-40B4-BE49-F238E27FC236}">
                        <a16:creationId xmlns="" xmlns:a16="http://schemas.microsoft.com/office/drawing/2014/main" id="{4E496C24-C3A4-4A1E-A8D6-6A20DC6A2F36}"/>
                      </a:ext>
                    </a:extLst>
                  </p:cNvPr>
                  <p:cNvSpPr txBox="1"/>
                  <p:nvPr/>
                </p:nvSpPr>
                <p:spPr>
                  <a:xfrm>
                    <a:off x="4286549" y="3265825"/>
                    <a:ext cx="522252" cy="3418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2</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49" name="TextBox 203">
                    <a:extLst>
                      <a:ext uri="{FF2B5EF4-FFF2-40B4-BE49-F238E27FC236}">
                        <a16:creationId xmlns:a14="http://schemas.microsoft.com/office/drawing/2010/main" xmlns="" xmlns:a16="http://schemas.microsoft.com/office/drawing/2014/main" xmlns:lc="http://schemas.openxmlformats.org/drawingml/2006/lockedCanvas" id="{4E496C24-C3A4-4A1E-A8D6-6A20DC6A2F36}"/>
                      </a:ext>
                    </a:extLst>
                  </p:cNvPr>
                  <p:cNvSpPr txBox="1">
                    <a:spLocks noRot="1" noChangeAspect="1" noMove="1" noResize="1" noEditPoints="1" noAdjustHandles="1" noChangeArrowheads="1" noChangeShapeType="1" noTextEdit="1"/>
                  </p:cNvSpPr>
                  <p:nvPr/>
                </p:nvSpPr>
                <p:spPr>
                  <a:xfrm>
                    <a:off x="4286549" y="3265825"/>
                    <a:ext cx="522252" cy="341888"/>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204">
                    <a:extLst>
                      <a:ext uri="{FF2B5EF4-FFF2-40B4-BE49-F238E27FC236}">
                        <a16:creationId xmlns="" xmlns:a16="http://schemas.microsoft.com/office/drawing/2014/main" id="{1A8FC6E8-F728-4585-A77B-04E37B40F579}"/>
                      </a:ext>
                    </a:extLst>
                  </p:cNvPr>
                  <p:cNvSpPr txBox="1"/>
                  <p:nvPr/>
                </p:nvSpPr>
                <p:spPr>
                  <a:xfrm>
                    <a:off x="4286549" y="3764814"/>
                    <a:ext cx="522252" cy="3431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3</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50" name="TextBox 204">
                    <a:extLst>
                      <a:ext uri="{FF2B5EF4-FFF2-40B4-BE49-F238E27FC236}">
                        <a16:creationId xmlns:a14="http://schemas.microsoft.com/office/drawing/2010/main" xmlns="" xmlns:a16="http://schemas.microsoft.com/office/drawing/2014/main" xmlns:lc="http://schemas.openxmlformats.org/drawingml/2006/lockedCanvas" id="{1A8FC6E8-F728-4585-A77B-04E37B40F579}"/>
                      </a:ext>
                    </a:extLst>
                  </p:cNvPr>
                  <p:cNvSpPr txBox="1">
                    <a:spLocks noRot="1" noChangeAspect="1" noMove="1" noResize="1" noEditPoints="1" noAdjustHandles="1" noChangeArrowheads="1" noChangeShapeType="1" noTextEdit="1"/>
                  </p:cNvSpPr>
                  <p:nvPr/>
                </p:nvSpPr>
                <p:spPr>
                  <a:xfrm>
                    <a:off x="4286549" y="3764814"/>
                    <a:ext cx="522252" cy="343171"/>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205">
                    <a:extLst>
                      <a:ext uri="{FF2B5EF4-FFF2-40B4-BE49-F238E27FC236}">
                        <a16:creationId xmlns="" xmlns:a16="http://schemas.microsoft.com/office/drawing/2014/main" id="{90E60EA0-E911-4DCF-BFB5-A2CAC63BB3C4}"/>
                      </a:ext>
                    </a:extLst>
                  </p:cNvPr>
                  <p:cNvSpPr txBox="1"/>
                  <p:nvPr/>
                </p:nvSpPr>
                <p:spPr>
                  <a:xfrm>
                    <a:off x="4286547" y="4250289"/>
                    <a:ext cx="522252" cy="3384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4</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51" name="TextBox 205">
                    <a:extLst>
                      <a:ext uri="{FF2B5EF4-FFF2-40B4-BE49-F238E27FC236}">
                        <a16:creationId xmlns:a14="http://schemas.microsoft.com/office/drawing/2010/main" xmlns="" xmlns:a16="http://schemas.microsoft.com/office/drawing/2014/main" xmlns:lc="http://schemas.openxmlformats.org/drawingml/2006/lockedCanvas" id="{90E60EA0-E911-4DCF-BFB5-A2CAC63BB3C4}"/>
                      </a:ext>
                    </a:extLst>
                  </p:cNvPr>
                  <p:cNvSpPr txBox="1">
                    <a:spLocks noRot="1" noChangeAspect="1" noMove="1" noResize="1" noEditPoints="1" noAdjustHandles="1" noChangeArrowheads="1" noChangeShapeType="1" noTextEdit="1"/>
                  </p:cNvSpPr>
                  <p:nvPr/>
                </p:nvSpPr>
                <p:spPr>
                  <a:xfrm>
                    <a:off x="4286547" y="4250289"/>
                    <a:ext cx="522252" cy="338445"/>
                  </a:xfrm>
                  <a:prstGeom prst="rect">
                    <a:avLst/>
                  </a:prstGeom>
                  <a:blipFill rotWithShape="0">
                    <a:blip r:embed="rId15"/>
                    <a:stretch>
                      <a:fillRect/>
                    </a:stretch>
                  </a:blipFill>
                </p:spPr>
                <p:txBody>
                  <a:bodyPr/>
                  <a:lstStyle/>
                  <a:p>
                    <a:r>
                      <a:rPr lang="en-US">
                        <a:noFill/>
                      </a:rPr>
                      <a:t> </a:t>
                    </a:r>
                  </a:p>
                </p:txBody>
              </p:sp>
            </mc:Fallback>
          </mc:AlternateContent>
          <p:sp>
            <p:nvSpPr>
              <p:cNvPr id="72" name="직사각형 71"/>
              <p:cNvSpPr/>
              <p:nvPr/>
            </p:nvSpPr>
            <p:spPr>
              <a:xfrm>
                <a:off x="3668790" y="1810083"/>
                <a:ext cx="1444947" cy="507831"/>
              </a:xfrm>
              <a:prstGeom prst="rect">
                <a:avLst/>
              </a:prstGeom>
            </p:spPr>
            <p:txBody>
              <a:bodyPr wrap="none">
                <a:spAutoFit/>
              </a:bodyPr>
              <a:lstStyle/>
              <a:p>
                <a:pPr marL="304800" indent="14288" algn="ctr">
                  <a:lnSpc>
                    <a:spcPct val="150000"/>
                  </a:lnSpc>
                </a:pPr>
                <a:r>
                  <a:rPr lang="en-US" altLang="ko-KR" dirty="0">
                    <a:latin typeface="SamsungOne 700" panose="020B0803030303020204" pitchFamily="34" charset="0"/>
                    <a:ea typeface="SamsungOne 700" panose="020B0803030303020204" pitchFamily="34" charset="0"/>
                  </a:rPr>
                  <a:t>Example</a:t>
                </a:r>
                <a:r>
                  <a:rPr lang="en-US" altLang="ko-KR" sz="1600" dirty="0">
                    <a:latin typeface="SamsungOne 400" panose="020B0503030303020204" pitchFamily="34" charset="0"/>
                    <a:ea typeface="SamsungOne 400" panose="020B0503030303020204" pitchFamily="34" charset="0"/>
                  </a:rPr>
                  <a:t> </a:t>
                </a:r>
              </a:p>
            </p:txBody>
          </p:sp>
        </p:grpSp>
      </p:grpSp>
      <p:sp>
        <p:nvSpPr>
          <p:cNvPr id="76" name="직사각형 7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ANN training: forward propagation</a:t>
            </a:r>
          </a:p>
        </p:txBody>
      </p:sp>
      <p:grpSp>
        <p:nvGrpSpPr>
          <p:cNvPr id="77" name="그룹 7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78" name="직사각형 7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79" name="직사각형 7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smtClean="0">
                      <a:solidFill>
                        <a:schemeClr val="tx1">
                          <a:lumMod val="85000"/>
                          <a:lumOff val="15000"/>
                        </a:schemeClr>
                      </a:solidFill>
                      <a:latin typeface="SamsungOne 400" panose="020B0503030303020204" pitchFamily="34" charset="0"/>
                      <a:ea typeface="SamsungOne 400" panose="020B0503030303020204" pitchFamily="34" charset="0"/>
                    </a:rPr>
                    <a:t>Propagate all the way; the difference between the estimated value </a:t>
                  </a:r>
                  <a14:m>
                    <m:oMath xmlns:m="http://schemas.openxmlformats.org/officeDocument/2006/math">
                      <m:acc>
                        <m:accPr>
                          <m:chr m:val="̂"/>
                          <m:ctrlPr>
                            <a:rPr lang="ko-KR" altLang="en-US" sz="1400" i="1" dirty="0" smtClean="0">
                              <a:solidFill>
                                <a:schemeClr val="tx1">
                                  <a:lumMod val="85000"/>
                                  <a:lumOff val="15000"/>
                                </a:schemeClr>
                              </a:solidFill>
                              <a:latin typeface="Cambria Math" panose="02040503050406030204" pitchFamily="18" charset="0"/>
                            </a:rPr>
                          </m:ctrlPr>
                        </m:accPr>
                        <m:e>
                          <m:r>
                            <a:rPr lang="en-US" altLang="ko-KR" sz="1400" b="0" i="1" dirty="0" smtClean="0">
                              <a:solidFill>
                                <a:schemeClr val="tx1">
                                  <a:lumMod val="85000"/>
                                  <a:lumOff val="15000"/>
                                </a:schemeClr>
                              </a:solidFill>
                              <a:latin typeface="Cambria Math" panose="02040503050406030204" pitchFamily="18" charset="0"/>
                            </a:rPr>
                            <m:t>𝑦</m:t>
                          </m:r>
                        </m:e>
                      </m:acc>
                    </m:oMath>
                  </a14:m>
                  <a: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and the true value </a:t>
                  </a:r>
                  <a: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a:t>𝑦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is the error.</a:t>
                  </a:r>
                </a:p>
              </p:txBody>
            </p:sp>
          </mc:Choice>
          <mc:Fallback xmlns="">
            <p:sp>
              <p:nvSpPr>
                <p:cNvPr id="79" name="직사각형 78">
                  <a:extLst>
                    <a:ext uri="{FF2B5EF4-FFF2-40B4-BE49-F238E27FC236}">
                      <a16:creationId xmlns:a16="http://schemas.microsoft.com/office/drawing/2014/main" xmlns:a14="http://schemas.microsoft.com/office/drawing/2010/main" xmlns=""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16"/>
                  <a:stretch>
                    <a:fillRect b="-2857"/>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97525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28A0092B-C50C-407E-A947-70E740481C1C}">
                <a14:useLocalDpi xmlns:a14="http://schemas.microsoft.com/office/drawing/2010/main" val="0"/>
              </a:ext>
            </a:extLst>
          </a:blip>
          <a:srcRect b="6125"/>
          <a:stretch/>
        </p:blipFill>
        <p:spPr>
          <a:xfrm>
            <a:off x="2035773" y="2924944"/>
            <a:ext cx="5833435" cy="3384376"/>
          </a:xfrm>
          <a:prstGeom prst="rect">
            <a:avLst/>
          </a:prstGeom>
        </p:spPr>
      </p:pic>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Understanding </a:t>
              </a:r>
              <a:r>
                <a:rPr lang="en-US" altLang="ko-KR" dirty="0">
                  <a:solidFill>
                    <a:schemeClr val="bg1"/>
                  </a:solidFill>
                  <a:latin typeface="Samsung Sharp Sans Medium" pitchFamily="2" charset="0"/>
                  <a:cs typeface="Samsung Sharp Sans Medium" pitchFamily="2" charset="0"/>
                </a:rPr>
                <a:t>Perceptron with Excel</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635999" y="18448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Biological origin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72298" y="2113187"/>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Human neuron is the smallest information processing unit that composes the neural system. It consists of a</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cell body,</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dendrites, and an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axon.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cell body transmits simple operations, a dendrite transmits received signals, and an axon transmits the executed results.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1" name="직사각형 10">
            <a:extLst>
              <a:ext uri="{FF2B5EF4-FFF2-40B4-BE49-F238E27FC236}">
                <a16:creationId xmlns="" xmlns:a16="http://schemas.microsoft.com/office/drawing/2014/main" id="{461186FB-23DA-48A3-A09B-73C487E9973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Overview</a:t>
            </a:r>
          </a:p>
        </p:txBody>
      </p:sp>
    </p:spTree>
    <p:extLst>
      <p:ext uri="{BB962C8B-B14F-4D97-AF65-F5344CB8AC3E}">
        <p14:creationId xmlns:p14="http://schemas.microsoft.com/office/powerpoint/2010/main" val="3209493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a:t>
              </a:r>
              <a:r>
                <a:rPr lang="en-US" altLang="ko-KR" dirty="0">
                  <a:solidFill>
                    <a:schemeClr val="bg1"/>
                  </a:solidFill>
                  <a:latin typeface="Samsung Sharp Sans Medium" pitchFamily="2" charset="0"/>
                  <a:cs typeface="Samsung Sharp Sans Medium" pitchFamily="2" charset="0"/>
                </a:rPr>
                <a:t>Error Backpropagation and Gradient Descent to Reduce Errors</a:t>
              </a: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2261027" y="2492896"/>
            <a:ext cx="5163172" cy="3279079"/>
            <a:chOff x="1896842" y="2094137"/>
            <a:chExt cx="5163172" cy="3279079"/>
          </a:xfrm>
        </p:grpSpPr>
        <mc:AlternateContent xmlns:mc="http://schemas.openxmlformats.org/markup-compatibility/2006" xmlns:a14="http://schemas.microsoft.com/office/drawing/2010/main">
          <mc:Choice Requires="a14">
            <p:sp>
              <p:nvSpPr>
                <p:cNvPr id="71" name="내용 개체 틀 2">
                  <a:extLst>
                    <a:ext uri="{FF2B5EF4-FFF2-40B4-BE49-F238E27FC236}">
                      <a16:creationId xmlns="" xmlns:a16="http://schemas.microsoft.com/office/drawing/2014/main" id="{CF45561A-D4A9-4FE3-B6CB-D0FB3DD2B07F}"/>
                    </a:ext>
                  </a:extLst>
                </p:cNvPr>
                <p:cNvSpPr txBox="1">
                  <a:spLocks/>
                </p:cNvSpPr>
                <p:nvPr/>
              </p:nvSpPr>
              <p:spPr>
                <a:xfrm>
                  <a:off x="1896842" y="4455828"/>
                  <a:ext cx="5163172" cy="699470"/>
                </a:xfrm>
                <a:prstGeom prst="rect">
                  <a:avLst/>
                </a:prstGeom>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457200" latinLnBrk="0">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𝑊</m:t>
                        </m:r>
                        <m:r>
                          <a:rPr lang="en-US" altLang="ko-KR" sz="1600"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600" i="1" dirty="0">
                            <a:solidFill>
                              <a:prstClr val="black"/>
                            </a:solidFill>
                            <a:latin typeface="Cambria Math" panose="02040503050406030204" pitchFamily="18" charset="0"/>
                            <a:cs typeface="Times New Roman" panose="02020603050405020304" pitchFamily="18" charset="0"/>
                          </a:rPr>
                          <m:t>𝑊</m:t>
                        </m:r>
                        <m:r>
                          <a:rPr lang="en-US" altLang="ko-KR" sz="1600" i="1" dirty="0">
                            <a:solidFill>
                              <a:prstClr val="black"/>
                            </a:solidFill>
                            <a:latin typeface="Cambria Math" panose="02040503050406030204" pitchFamily="18" charset="0"/>
                            <a:cs typeface="Times New Roman" panose="02020603050405020304" pitchFamily="18" charset="0"/>
                          </a:rPr>
                          <m:t>−</m:t>
                        </m:r>
                        <m:r>
                          <m:rPr>
                            <m:nor/>
                          </m:rPr>
                          <a:rPr lang="en-US" altLang="ko-KR" sz="1600" i="1" dirty="0">
                            <a:solidFill>
                              <a:prstClr val="black"/>
                            </a:solidFill>
                          </a:rPr>
                          <m:t> </m:t>
                        </m:r>
                        <m:r>
                          <a:rPr lang="en-US" altLang="ko-KR" sz="1600" i="1">
                            <a:solidFill>
                              <a:prstClr val="black"/>
                            </a:solidFill>
                            <a:latin typeface="Cambria Math" panose="02040503050406030204" pitchFamily="18" charset="0"/>
                          </a:rPr>
                          <m:t>𝜂</m:t>
                        </m:r>
                        <m:r>
                          <a:rPr lang="en-US" altLang="ko-KR" sz="1600" b="1" i="1">
                            <a:solidFill>
                              <a:prstClr val="black"/>
                            </a:solidFill>
                            <a:latin typeface="Cambria Math" panose="02040503050406030204" pitchFamily="18" charset="0"/>
                          </a:rPr>
                          <m:t> </m:t>
                        </m:r>
                        <m:r>
                          <a:rPr lang="en-US" altLang="ko-KR" sz="1600" b="1"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𝐿</m:t>
                        </m:r>
                        <m:r>
                          <m:rPr>
                            <m:nor/>
                          </m:rPr>
                          <a:rPr lang="en-US" altLang="ko-KR" sz="1600" i="1" dirty="0">
                            <a:solidFill>
                              <a:prstClr val="black"/>
                            </a:solidFill>
                            <a:latin typeface="Times New Roman" panose="02020603050405020304" pitchFamily="18" charset="0"/>
                            <a:cs typeface="Times New Roman" panose="02020603050405020304" pitchFamily="18" charset="0"/>
                          </a:rPr>
                          <m:t>oss</m:t>
                        </m:r>
                      </m:oMath>
                    </m:oMathPara>
                  </a14:m>
                  <a:endParaRPr lang="en-US" altLang="ko-KR" sz="1600" i="1" dirty="0">
                    <a:solidFill>
                      <a:prstClr val="black"/>
                    </a:solidFill>
                    <a:latin typeface="Times New Roman" panose="02020603050405020304" pitchFamily="18" charset="0"/>
                    <a:cs typeface="Times New Roman" panose="02020603050405020304" pitchFamily="18" charset="0"/>
                  </a:endParaRPr>
                </a:p>
                <a:p>
                  <a:pPr marL="0" lvl="0" indent="0" algn="ctr" defTabSz="457200" latinLnBrk="0">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𝑏</m:t>
                        </m:r>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  </m:t>
                        </m:r>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𝑏</m:t>
                        </m:r>
                        <m:r>
                          <a:rPr lang="en-US" altLang="ko-KR" sz="1600" i="1" dirty="0">
                            <a:solidFill>
                              <a:prstClr val="black"/>
                            </a:solidFill>
                            <a:latin typeface="Cambria Math" panose="02040503050406030204" pitchFamily="18" charset="0"/>
                            <a:cs typeface="Times New Roman" panose="02020603050405020304" pitchFamily="18" charset="0"/>
                          </a:rPr>
                          <m:t>−</m:t>
                        </m:r>
                        <m:r>
                          <m:rPr>
                            <m:nor/>
                          </m:rPr>
                          <a:rPr lang="en-US" altLang="ko-KR" sz="1600" i="1" dirty="0">
                            <a:solidFill>
                              <a:prstClr val="black"/>
                            </a:solidFill>
                          </a:rPr>
                          <m:t> </m:t>
                        </m:r>
                        <m:r>
                          <a:rPr lang="en-US" altLang="ko-KR" sz="1600" i="1">
                            <a:solidFill>
                              <a:prstClr val="black"/>
                            </a:solidFill>
                            <a:latin typeface="Cambria Math" panose="02040503050406030204" pitchFamily="18" charset="0"/>
                          </a:rPr>
                          <m:t>𝜂</m:t>
                        </m:r>
                        <m:r>
                          <a:rPr lang="en-US" altLang="ko-KR" sz="1600" b="1" i="1">
                            <a:solidFill>
                              <a:prstClr val="black"/>
                            </a:solidFill>
                            <a:latin typeface="Cambria Math" panose="02040503050406030204" pitchFamily="18" charset="0"/>
                          </a:rPr>
                          <m:t> </m:t>
                        </m:r>
                        <m:r>
                          <a:rPr lang="en-US" altLang="ko-KR" sz="1600" b="1"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𝐿</m:t>
                        </m:r>
                        <m:r>
                          <m:rPr>
                            <m:nor/>
                          </m:rPr>
                          <a:rPr lang="en-US" altLang="ko-KR" sz="1600" i="1" dirty="0">
                            <a:solidFill>
                              <a:prstClr val="black"/>
                            </a:solidFill>
                            <a:latin typeface="Times New Roman" panose="02020603050405020304" pitchFamily="18" charset="0"/>
                            <a:cs typeface="Times New Roman" panose="02020603050405020304" pitchFamily="18" charset="0"/>
                          </a:rPr>
                          <m:t>oss</m:t>
                        </m:r>
                      </m:oMath>
                    </m:oMathPara>
                  </a14:m>
                  <a:endParaRPr lang="en-US" altLang="ko-KR" sz="16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1" name="내용 개체 틀 2">
                  <a:extLst>
                    <a:ext uri="{FF2B5EF4-FFF2-40B4-BE49-F238E27FC236}">
                      <a16:creationId xmlns:a14="http://schemas.microsoft.com/office/drawing/2010/main" xmlns="" xmlns:a16="http://schemas.microsoft.com/office/drawing/2014/main" xmlns:lc="http://schemas.openxmlformats.org/drawingml/2006/lockedCanvas" id="{CF45561A-D4A9-4FE3-B6CB-D0FB3DD2B07F}"/>
                    </a:ext>
                  </a:extLst>
                </p:cNvPr>
                <p:cNvSpPr txBox="1">
                  <a:spLocks noRot="1" noChangeAspect="1" noMove="1" noResize="1" noEditPoints="1" noAdjustHandles="1" noChangeArrowheads="1" noChangeShapeType="1" noTextEdit="1"/>
                </p:cNvSpPr>
                <p:nvPr/>
              </p:nvSpPr>
              <p:spPr>
                <a:xfrm>
                  <a:off x="1896842" y="4455828"/>
                  <a:ext cx="5163172" cy="69947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150">
                  <a:extLst>
                    <a:ext uri="{FF2B5EF4-FFF2-40B4-BE49-F238E27FC236}">
                      <a16:creationId xmlns="" xmlns:a16="http://schemas.microsoft.com/office/drawing/2014/main" id="{ED54A51F-C9B8-44FB-B84C-CB74526EC35C}"/>
                    </a:ext>
                  </a:extLst>
                </p:cNvPr>
                <p:cNvSpPr txBox="1"/>
                <p:nvPr/>
              </p:nvSpPr>
              <p:spPr>
                <a:xfrm>
                  <a:off x="5752473" y="5034662"/>
                  <a:ext cx="796190"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ko-KR" sz="1600" i="1">
                            <a:solidFill>
                              <a:srgbClr val="FF0000"/>
                            </a:solidFill>
                            <a:latin typeface="Cambria Math" panose="02040503050406030204" pitchFamily="18" charset="0"/>
                            <a:ea typeface="Cambria Math" panose="02040503050406030204" pitchFamily="18" charset="0"/>
                          </a:rPr>
                          <m:t>𝐸𝑟𝑟𝑜𝑟</m:t>
                        </m:r>
                        <m:r>
                          <a:rPr lang="en-US" altLang="ko-KR" sz="1600" i="1">
                            <a:solidFill>
                              <a:srgbClr val="FF0000"/>
                            </a:solidFill>
                            <a:latin typeface="Cambria Math" panose="02040503050406030204" pitchFamily="18" charset="0"/>
                            <a:ea typeface="Cambria Math" panose="02040503050406030204" pitchFamily="18" charset="0"/>
                          </a:rPr>
                          <m:t> </m:t>
                        </m:r>
                        <m:r>
                          <a:rPr lang="en-US" altLang="ko-KR" sz="1600" i="1">
                            <a:solidFill>
                              <a:srgbClr val="FF0000"/>
                            </a:solidFill>
                            <a:latin typeface="Cambria Math" panose="02040503050406030204" pitchFamily="18" charset="0"/>
                            <a:ea typeface="Cambria Math" panose="02040503050406030204" pitchFamily="18" charset="0"/>
                          </a:rPr>
                          <m:t>𝑜𝑟</m:t>
                        </m:r>
                        <m:r>
                          <a:rPr lang="en-US" altLang="ko-KR" sz="1600" i="1">
                            <a:solidFill>
                              <a:srgbClr val="FF0000"/>
                            </a:solidFill>
                            <a:latin typeface="Cambria Math" panose="02040503050406030204" pitchFamily="18" charset="0"/>
                            <a:ea typeface="Cambria Math" panose="02040503050406030204" pitchFamily="18" charset="0"/>
                          </a:rPr>
                          <m:t> </m:t>
                        </m:r>
                        <m:r>
                          <a:rPr lang="en-US" altLang="ko-KR" sz="1600" i="1">
                            <a:solidFill>
                              <a:srgbClr val="FF0000"/>
                            </a:solidFill>
                            <a:latin typeface="Cambria Math" panose="02040503050406030204" pitchFamily="18" charset="0"/>
                            <a:ea typeface="Cambria Math" panose="02040503050406030204" pitchFamily="18" charset="0"/>
                          </a:rPr>
                          <m:t>𝐿𝑜𝑠𝑠</m:t>
                        </m:r>
                      </m:oMath>
                    </m:oMathPara>
                  </a14:m>
                  <a:endParaRPr dirty="0"/>
                </a:p>
              </p:txBody>
            </p:sp>
          </mc:Choice>
          <mc:Fallback xmlns="">
            <p:sp>
              <p:nvSpPr>
                <p:cNvPr id="72" name="TextBox 150">
                  <a:extLst>
                    <a:ext uri="{FF2B5EF4-FFF2-40B4-BE49-F238E27FC236}">
                      <a16:creationId xmlns:a14="http://schemas.microsoft.com/office/drawing/2010/main" xmlns="" xmlns:a16="http://schemas.microsoft.com/office/drawing/2014/main" xmlns:lc="http://schemas.openxmlformats.org/drawingml/2006/lockedCanvas" id="{ED54A51F-C9B8-44FB-B84C-CB74526EC35C}"/>
                    </a:ext>
                  </a:extLst>
                </p:cNvPr>
                <p:cNvSpPr txBox="1">
                  <a:spLocks noRot="1" noChangeAspect="1" noMove="1" noResize="1" noEditPoints="1" noAdjustHandles="1" noChangeArrowheads="1" noChangeShapeType="1" noTextEdit="1"/>
                </p:cNvSpPr>
                <p:nvPr/>
              </p:nvSpPr>
              <p:spPr>
                <a:xfrm>
                  <a:off x="5752473" y="5034662"/>
                  <a:ext cx="796190" cy="338554"/>
                </a:xfrm>
                <a:prstGeom prst="rect">
                  <a:avLst/>
                </a:prstGeom>
                <a:blipFill rotWithShape="0">
                  <a:blip r:embed="rId4"/>
                  <a:stretch>
                    <a:fillRect r="-67692"/>
                  </a:stretch>
                </a:blipFill>
              </p:spPr>
              <p:txBody>
                <a:bodyPr/>
                <a:lstStyle/>
                <a:p>
                  <a:r>
                    <a:rPr lang="en-US">
                      <a:noFill/>
                    </a:rPr>
                    <a:t> </a:t>
                  </a:r>
                </a:p>
              </p:txBody>
            </p:sp>
          </mc:Fallback>
        </mc:AlternateContent>
        <p:sp>
          <p:nvSpPr>
            <p:cNvPr id="73" name="화살표: 오른쪽 28">
              <a:extLst>
                <a:ext uri="{FF2B5EF4-FFF2-40B4-BE49-F238E27FC236}">
                  <a16:creationId xmlns="" xmlns:a16="http://schemas.microsoft.com/office/drawing/2014/main" id="{8C982D47-7017-42AB-BDD3-5C37B9B66185}"/>
                </a:ext>
              </a:extLst>
            </p:cNvPr>
            <p:cNvSpPr/>
            <p:nvPr/>
          </p:nvSpPr>
          <p:spPr>
            <a:xfrm flipH="1">
              <a:off x="3362222" y="5086878"/>
              <a:ext cx="2248825" cy="285852"/>
            </a:xfrm>
            <a:prstGeom prst="rightArrow">
              <a:avLst/>
            </a:prstGeom>
            <a:gradFill>
              <a:gsLst>
                <a:gs pos="0">
                  <a:srgbClr val="FF0000">
                    <a:alpha val="0"/>
                  </a:srgbClr>
                </a:gs>
                <a:gs pos="99000">
                  <a:srgbClr val="FF434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nvGrpSpPr>
            <p:cNvPr id="74" name="그룹 73">
              <a:extLst>
                <a:ext uri="{FF2B5EF4-FFF2-40B4-BE49-F238E27FC236}">
                  <a16:creationId xmlns="" xmlns:a16="http://schemas.microsoft.com/office/drawing/2014/main" id="{44120879-9CD6-4326-B0C7-782E7A82CF4D}"/>
                </a:ext>
              </a:extLst>
            </p:cNvPr>
            <p:cNvGrpSpPr/>
            <p:nvPr/>
          </p:nvGrpSpPr>
          <p:grpSpPr>
            <a:xfrm>
              <a:off x="3007196" y="2637828"/>
              <a:ext cx="3740401" cy="1818000"/>
              <a:chOff x="2890285" y="7497452"/>
              <a:chExt cx="4113545" cy="1997885"/>
            </a:xfrm>
          </p:grpSpPr>
          <p:grpSp>
            <p:nvGrpSpPr>
              <p:cNvPr id="75" name="그룹 74">
                <a:extLst>
                  <a:ext uri="{FF2B5EF4-FFF2-40B4-BE49-F238E27FC236}">
                    <a16:creationId xmlns="" xmlns:a16="http://schemas.microsoft.com/office/drawing/2014/main" id="{9CF5EBD7-A266-4EE3-8645-8C2D61F79D18}"/>
                  </a:ext>
                </a:extLst>
              </p:cNvPr>
              <p:cNvGrpSpPr/>
              <p:nvPr/>
            </p:nvGrpSpPr>
            <p:grpSpPr>
              <a:xfrm>
                <a:off x="3432138" y="7497452"/>
                <a:ext cx="360000" cy="1992152"/>
                <a:chOff x="3907938" y="2178661"/>
                <a:chExt cx="360000" cy="1992152"/>
              </a:xfrm>
            </p:grpSpPr>
            <p:sp>
              <p:nvSpPr>
                <p:cNvPr id="185" name="타원 184">
                  <a:extLst>
                    <a:ext uri="{FF2B5EF4-FFF2-40B4-BE49-F238E27FC236}">
                      <a16:creationId xmlns="" xmlns:a16="http://schemas.microsoft.com/office/drawing/2014/main" id="{76685D94-DA93-4211-85E9-0A4F34C6A2EF}"/>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solidFill>
                      <a:srgbClr val="FF0000"/>
                    </a:solidFill>
                  </a:endParaRPr>
                </a:p>
              </p:txBody>
            </p:sp>
            <p:sp>
              <p:nvSpPr>
                <p:cNvPr id="186" name="타원 185">
                  <a:extLst>
                    <a:ext uri="{FF2B5EF4-FFF2-40B4-BE49-F238E27FC236}">
                      <a16:creationId xmlns="" xmlns:a16="http://schemas.microsoft.com/office/drawing/2014/main" id="{23BB7218-3325-419B-9F03-852903709FBA}"/>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187" name="타원 186">
                  <a:extLst>
                    <a:ext uri="{FF2B5EF4-FFF2-40B4-BE49-F238E27FC236}">
                      <a16:creationId xmlns="" xmlns:a16="http://schemas.microsoft.com/office/drawing/2014/main" id="{C1B406F0-FA82-454F-A231-2E7C1D3BCA9E}"/>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88" name="타원 187">
                  <a:extLst>
                    <a:ext uri="{FF2B5EF4-FFF2-40B4-BE49-F238E27FC236}">
                      <a16:creationId xmlns="" xmlns:a16="http://schemas.microsoft.com/office/drawing/2014/main" id="{73C9EF7D-231D-41DC-8A02-639E44FF5668}"/>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sp>
            <p:nvSpPr>
              <p:cNvPr id="76" name="타원 75">
                <a:extLst>
                  <a:ext uri="{FF2B5EF4-FFF2-40B4-BE49-F238E27FC236}">
                    <a16:creationId xmlns="" xmlns:a16="http://schemas.microsoft.com/office/drawing/2014/main" id="{43D041D5-543A-4AAD-9A9A-0D8C03D9A54B}"/>
                  </a:ext>
                </a:extLst>
              </p:cNvPr>
              <p:cNvSpPr/>
              <p:nvPr/>
            </p:nvSpPr>
            <p:spPr>
              <a:xfrm>
                <a:off x="6107713" y="8318172"/>
                <a:ext cx="360000" cy="360000"/>
              </a:xfrm>
              <a:prstGeom prst="ellipse">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cxnSp>
            <p:nvCxnSpPr>
              <p:cNvPr id="77" name="직선 화살표 연결선 76">
                <a:extLst>
                  <a:ext uri="{FF2B5EF4-FFF2-40B4-BE49-F238E27FC236}">
                    <a16:creationId xmlns="" xmlns:a16="http://schemas.microsoft.com/office/drawing/2014/main" id="{4B42AF5F-8691-4EA5-A4C0-34BADAFB95A6}"/>
                  </a:ext>
                </a:extLst>
              </p:cNvPr>
              <p:cNvCxnSpPr>
                <a:cxnSpLocks/>
                <a:stCxn id="76" idx="2"/>
                <a:endCxn id="171" idx="6"/>
              </p:cNvCxnSpPr>
              <p:nvPr/>
            </p:nvCxnSpPr>
            <p:spPr>
              <a:xfrm flipH="1" flipV="1">
                <a:off x="5533360" y="7683185"/>
                <a:ext cx="574353" cy="81498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EDC7EE4A-B468-4E4E-A47D-6B7633DF9408}"/>
                  </a:ext>
                </a:extLst>
              </p:cNvPr>
              <p:cNvCxnSpPr>
                <a:cxnSpLocks/>
                <a:stCxn id="76" idx="2"/>
                <a:endCxn id="172" idx="6"/>
              </p:cNvCxnSpPr>
              <p:nvPr/>
            </p:nvCxnSpPr>
            <p:spPr>
              <a:xfrm flipH="1" flipV="1">
                <a:off x="5533360" y="8229583"/>
                <a:ext cx="574353" cy="26858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B8B2FE7A-726D-4F8E-9520-43AA5117EC0E}"/>
                  </a:ext>
                </a:extLst>
              </p:cNvPr>
              <p:cNvCxnSpPr>
                <a:cxnSpLocks/>
                <a:stCxn id="76" idx="2"/>
                <a:endCxn id="173" idx="6"/>
              </p:cNvCxnSpPr>
              <p:nvPr/>
            </p:nvCxnSpPr>
            <p:spPr>
              <a:xfrm flipH="1">
                <a:off x="5533360" y="8498172"/>
                <a:ext cx="574353" cy="2742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B14D7143-517E-467F-AB54-87B36D873621}"/>
                  </a:ext>
                </a:extLst>
              </p:cNvPr>
              <p:cNvCxnSpPr>
                <a:cxnSpLocks/>
                <a:stCxn id="76" idx="2"/>
                <a:endCxn id="174" idx="6"/>
              </p:cNvCxnSpPr>
              <p:nvPr/>
            </p:nvCxnSpPr>
            <p:spPr>
              <a:xfrm flipH="1">
                <a:off x="5533360" y="8498172"/>
                <a:ext cx="574353" cy="81716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 xmlns:a16="http://schemas.microsoft.com/office/drawing/2014/main" id="{0B8714A4-63EB-4530-A81F-2E2423827315}"/>
                  </a:ext>
                </a:extLst>
              </p:cNvPr>
              <p:cNvCxnSpPr>
                <a:cxnSpLocks/>
              </p:cNvCxnSpPr>
              <p:nvPr/>
            </p:nvCxnSpPr>
            <p:spPr>
              <a:xfrm flipH="1">
                <a:off x="6463830" y="8493817"/>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2" name="그룹 81">
                <a:extLst>
                  <a:ext uri="{FF2B5EF4-FFF2-40B4-BE49-F238E27FC236}">
                    <a16:creationId xmlns="" xmlns:a16="http://schemas.microsoft.com/office/drawing/2014/main" id="{2184725B-086D-4E29-A873-B8D367D21D67}"/>
                  </a:ext>
                </a:extLst>
              </p:cNvPr>
              <p:cNvGrpSpPr/>
              <p:nvPr/>
            </p:nvGrpSpPr>
            <p:grpSpPr>
              <a:xfrm flipH="1">
                <a:off x="2890285" y="7682078"/>
                <a:ext cx="548024" cy="1627525"/>
                <a:chOff x="2890285" y="3384404"/>
                <a:chExt cx="548024" cy="1627525"/>
              </a:xfrm>
            </p:grpSpPr>
            <p:cxnSp>
              <p:nvCxnSpPr>
                <p:cNvPr id="181" name="직선 화살표 연결선 180">
                  <a:extLst>
                    <a:ext uri="{FF2B5EF4-FFF2-40B4-BE49-F238E27FC236}">
                      <a16:creationId xmlns="" xmlns:a16="http://schemas.microsoft.com/office/drawing/2014/main" id="{D116C3AE-80A9-4D4F-A5F9-CCCFB360F319}"/>
                    </a:ext>
                  </a:extLst>
                </p:cNvPr>
                <p:cNvCxnSpPr>
                  <a:cxnSpLocks/>
                </p:cNvCxnSpPr>
                <p:nvPr/>
              </p:nvCxnSpPr>
              <p:spPr>
                <a:xfrm>
                  <a:off x="2892337" y="3384404"/>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 xmlns:a16="http://schemas.microsoft.com/office/drawing/2014/main" id="{A8D5197F-E9AF-4F39-856C-3476E58E928F}"/>
                    </a:ext>
                  </a:extLst>
                </p:cNvPr>
                <p:cNvCxnSpPr>
                  <a:cxnSpLocks/>
                </p:cNvCxnSpPr>
                <p:nvPr/>
              </p:nvCxnSpPr>
              <p:spPr>
                <a:xfrm>
                  <a:off x="2895657" y="3932759"/>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 xmlns:a16="http://schemas.microsoft.com/office/drawing/2014/main" id="{614EC11A-0689-4801-A5B2-B9305B294997}"/>
                    </a:ext>
                  </a:extLst>
                </p:cNvPr>
                <p:cNvCxnSpPr>
                  <a:cxnSpLocks/>
                </p:cNvCxnSpPr>
                <p:nvPr/>
              </p:nvCxnSpPr>
              <p:spPr>
                <a:xfrm>
                  <a:off x="2890285" y="4465786"/>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 xmlns:a16="http://schemas.microsoft.com/office/drawing/2014/main" id="{5C749A00-35C9-4922-B826-055D87BE9F02}"/>
                    </a:ext>
                  </a:extLst>
                </p:cNvPr>
                <p:cNvCxnSpPr>
                  <a:cxnSpLocks/>
                </p:cNvCxnSpPr>
                <p:nvPr/>
              </p:nvCxnSpPr>
              <p:spPr>
                <a:xfrm>
                  <a:off x="2898309" y="5010823"/>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83" name="직선 화살표 연결선 82">
                <a:extLst>
                  <a:ext uri="{FF2B5EF4-FFF2-40B4-BE49-F238E27FC236}">
                    <a16:creationId xmlns="" xmlns:a16="http://schemas.microsoft.com/office/drawing/2014/main" id="{3284D522-785A-46C7-A814-6D3D95A029D9}"/>
                  </a:ext>
                </a:extLst>
              </p:cNvPr>
              <p:cNvCxnSpPr>
                <a:cxnSpLocks/>
                <a:stCxn id="179" idx="2"/>
                <a:endCxn id="188" idx="6"/>
              </p:cNvCxnSpPr>
              <p:nvPr/>
            </p:nvCxnSpPr>
            <p:spPr>
              <a:xfrm flipH="1">
                <a:off x="3792138" y="9042138"/>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 xmlns:a16="http://schemas.microsoft.com/office/drawing/2014/main" id="{2E4A4438-E880-473F-A518-6F2D4869A8AA}"/>
                  </a:ext>
                </a:extLst>
              </p:cNvPr>
              <p:cNvCxnSpPr>
                <a:cxnSpLocks/>
                <a:stCxn id="179" idx="2"/>
                <a:endCxn id="187" idx="6"/>
              </p:cNvCxnSpPr>
              <p:nvPr/>
            </p:nvCxnSpPr>
            <p:spPr>
              <a:xfrm flipH="1" flipV="1">
                <a:off x="3792138" y="8766727"/>
                <a:ext cx="574353" cy="27541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 xmlns:a16="http://schemas.microsoft.com/office/drawing/2014/main" id="{2671E60E-32B7-4439-AE7B-E894439697B1}"/>
                  </a:ext>
                </a:extLst>
              </p:cNvPr>
              <p:cNvCxnSpPr>
                <a:cxnSpLocks/>
                <a:stCxn id="179" idx="2"/>
                <a:endCxn id="186" idx="6"/>
              </p:cNvCxnSpPr>
              <p:nvPr/>
            </p:nvCxnSpPr>
            <p:spPr>
              <a:xfrm flipH="1" flipV="1">
                <a:off x="3792138" y="8223850"/>
                <a:ext cx="574353" cy="8182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 xmlns:a16="http://schemas.microsoft.com/office/drawing/2014/main" id="{59517361-364D-42F0-8EF6-932552D0F4E8}"/>
                  </a:ext>
                </a:extLst>
              </p:cNvPr>
              <p:cNvCxnSpPr>
                <a:cxnSpLocks/>
                <a:stCxn id="179" idx="2"/>
                <a:endCxn id="185" idx="6"/>
              </p:cNvCxnSpPr>
              <p:nvPr/>
            </p:nvCxnSpPr>
            <p:spPr>
              <a:xfrm flipH="1" flipV="1">
                <a:off x="3792138" y="7677452"/>
                <a:ext cx="574353" cy="136468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 xmlns:a16="http://schemas.microsoft.com/office/drawing/2014/main" id="{39E2EAC1-D2D1-4B9E-8A7E-A08C8483C65F}"/>
                  </a:ext>
                </a:extLst>
              </p:cNvPr>
              <p:cNvCxnSpPr>
                <a:cxnSpLocks/>
                <a:stCxn id="178" idx="2"/>
                <a:endCxn id="188" idx="6"/>
              </p:cNvCxnSpPr>
              <p:nvPr/>
            </p:nvCxnSpPr>
            <p:spPr>
              <a:xfrm flipH="1">
                <a:off x="3792138" y="8499261"/>
                <a:ext cx="574353" cy="8103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 xmlns:a16="http://schemas.microsoft.com/office/drawing/2014/main" id="{86B2A8C3-EB24-40DE-8F72-5B65DCEFF0E3}"/>
                  </a:ext>
                </a:extLst>
              </p:cNvPr>
              <p:cNvCxnSpPr>
                <a:cxnSpLocks/>
                <a:stCxn id="178" idx="2"/>
                <a:endCxn id="187" idx="6"/>
              </p:cNvCxnSpPr>
              <p:nvPr/>
            </p:nvCxnSpPr>
            <p:spPr>
              <a:xfrm flipH="1">
                <a:off x="3792138" y="8499261"/>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 xmlns:a16="http://schemas.microsoft.com/office/drawing/2014/main" id="{400D5FE8-F593-417B-983E-C248AD3849FB}"/>
                  </a:ext>
                </a:extLst>
              </p:cNvPr>
              <p:cNvCxnSpPr>
                <a:cxnSpLocks/>
                <a:stCxn id="178" idx="2"/>
                <a:endCxn id="186" idx="6"/>
              </p:cNvCxnSpPr>
              <p:nvPr/>
            </p:nvCxnSpPr>
            <p:spPr>
              <a:xfrm flipH="1" flipV="1">
                <a:off x="3792138" y="8223850"/>
                <a:ext cx="574353" cy="27541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 xmlns:a16="http://schemas.microsoft.com/office/drawing/2014/main" id="{9957AF89-FAB4-479B-8FDC-379B13FB80EF}"/>
                  </a:ext>
                </a:extLst>
              </p:cNvPr>
              <p:cNvCxnSpPr>
                <a:cxnSpLocks/>
                <a:stCxn id="178" idx="2"/>
                <a:endCxn id="185" idx="6"/>
              </p:cNvCxnSpPr>
              <p:nvPr/>
            </p:nvCxnSpPr>
            <p:spPr>
              <a:xfrm flipH="1" flipV="1">
                <a:off x="3792138" y="7677452"/>
                <a:ext cx="574353" cy="82180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 xmlns:a16="http://schemas.microsoft.com/office/drawing/2014/main" id="{82DC4019-AEB3-40F4-BAA7-BD5786114B60}"/>
                  </a:ext>
                </a:extLst>
              </p:cNvPr>
              <p:cNvCxnSpPr>
                <a:cxnSpLocks/>
                <a:stCxn id="180" idx="2"/>
                <a:endCxn id="188" idx="6"/>
              </p:cNvCxnSpPr>
              <p:nvPr/>
            </p:nvCxnSpPr>
            <p:spPr>
              <a:xfrm flipH="1">
                <a:off x="3792138" y="7956384"/>
                <a:ext cx="574353" cy="13532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 xmlns:a16="http://schemas.microsoft.com/office/drawing/2014/main" id="{17006AB7-1A04-4FE9-B55C-7D9182DA50CA}"/>
                  </a:ext>
                </a:extLst>
              </p:cNvPr>
              <p:cNvCxnSpPr>
                <a:cxnSpLocks/>
                <a:stCxn id="180" idx="2"/>
                <a:endCxn id="187" idx="6"/>
              </p:cNvCxnSpPr>
              <p:nvPr/>
            </p:nvCxnSpPr>
            <p:spPr>
              <a:xfrm flipH="1">
                <a:off x="3792138" y="7956384"/>
                <a:ext cx="574353" cy="8103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 xmlns:a16="http://schemas.microsoft.com/office/drawing/2014/main" id="{E2243D7E-1BB2-40F0-88DE-43048996E665}"/>
                  </a:ext>
                </a:extLst>
              </p:cNvPr>
              <p:cNvCxnSpPr>
                <a:cxnSpLocks/>
                <a:stCxn id="180" idx="2"/>
                <a:endCxn id="186" idx="6"/>
              </p:cNvCxnSpPr>
              <p:nvPr/>
            </p:nvCxnSpPr>
            <p:spPr>
              <a:xfrm flipH="1">
                <a:off x="3792138" y="7956384"/>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 xmlns:a16="http://schemas.microsoft.com/office/drawing/2014/main" id="{54EF4F4E-17FC-472C-B0C6-8B0901C1364D}"/>
                  </a:ext>
                </a:extLst>
              </p:cNvPr>
              <p:cNvCxnSpPr>
                <a:cxnSpLocks/>
                <a:stCxn id="180" idx="2"/>
                <a:endCxn id="185" idx="6"/>
              </p:cNvCxnSpPr>
              <p:nvPr/>
            </p:nvCxnSpPr>
            <p:spPr>
              <a:xfrm flipH="1" flipV="1">
                <a:off x="3792138" y="7677452"/>
                <a:ext cx="574353" cy="27893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5" name="그룹 94">
                <a:extLst>
                  <a:ext uri="{FF2B5EF4-FFF2-40B4-BE49-F238E27FC236}">
                    <a16:creationId xmlns="" xmlns:a16="http://schemas.microsoft.com/office/drawing/2014/main" id="{25CDAD17-7443-4688-98DC-160054CD8B2A}"/>
                  </a:ext>
                </a:extLst>
              </p:cNvPr>
              <p:cNvGrpSpPr/>
              <p:nvPr/>
            </p:nvGrpSpPr>
            <p:grpSpPr>
              <a:xfrm>
                <a:off x="4366491" y="7776384"/>
                <a:ext cx="360000" cy="1445754"/>
                <a:chOff x="3907938" y="4353690"/>
                <a:chExt cx="360000" cy="1445754"/>
              </a:xfrm>
            </p:grpSpPr>
            <p:sp>
              <p:nvSpPr>
                <p:cNvPr id="178" name="타원 177">
                  <a:extLst>
                    <a:ext uri="{FF2B5EF4-FFF2-40B4-BE49-F238E27FC236}">
                      <a16:creationId xmlns="" xmlns:a16="http://schemas.microsoft.com/office/drawing/2014/main" id="{7F9B99A8-8A5F-47FE-B5B3-CEBC0DD1280D}"/>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9" name="타원 178">
                  <a:extLst>
                    <a:ext uri="{FF2B5EF4-FFF2-40B4-BE49-F238E27FC236}">
                      <a16:creationId xmlns="" xmlns:a16="http://schemas.microsoft.com/office/drawing/2014/main" id="{F209B471-F6A7-44BE-A386-B07A2B0E3BBE}"/>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80" name="타원 179">
                  <a:extLst>
                    <a:ext uri="{FF2B5EF4-FFF2-40B4-BE49-F238E27FC236}">
                      <a16:creationId xmlns="" xmlns:a16="http://schemas.microsoft.com/office/drawing/2014/main" id="{60DECDEE-3037-4750-95C8-599F166BDB67}"/>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cxnSp>
            <p:nvCxnSpPr>
              <p:cNvPr id="96" name="직선 화살표 연결선 95">
                <a:extLst>
                  <a:ext uri="{FF2B5EF4-FFF2-40B4-BE49-F238E27FC236}">
                    <a16:creationId xmlns="" xmlns:a16="http://schemas.microsoft.com/office/drawing/2014/main" id="{197DF5C4-19F5-4DB3-A9DA-4633F5B9A492}"/>
                  </a:ext>
                </a:extLst>
              </p:cNvPr>
              <p:cNvCxnSpPr>
                <a:cxnSpLocks/>
                <a:stCxn id="174" idx="2"/>
                <a:endCxn id="179" idx="6"/>
              </p:cNvCxnSpPr>
              <p:nvPr/>
            </p:nvCxnSpPr>
            <p:spPr>
              <a:xfrm flipH="1" flipV="1">
                <a:off x="4726491" y="9042138"/>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 xmlns:a16="http://schemas.microsoft.com/office/drawing/2014/main" id="{8DA97F26-42EE-4EA6-8119-B6D16281BFA9}"/>
                  </a:ext>
                </a:extLst>
              </p:cNvPr>
              <p:cNvCxnSpPr>
                <a:cxnSpLocks/>
                <a:stCxn id="174" idx="2"/>
                <a:endCxn id="178" idx="6"/>
              </p:cNvCxnSpPr>
              <p:nvPr/>
            </p:nvCxnSpPr>
            <p:spPr>
              <a:xfrm flipH="1" flipV="1">
                <a:off x="4726491" y="8499261"/>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 xmlns:a16="http://schemas.microsoft.com/office/drawing/2014/main" id="{AFBED94E-5589-4EC0-BB75-013CF8DDD86A}"/>
                  </a:ext>
                </a:extLst>
              </p:cNvPr>
              <p:cNvCxnSpPr>
                <a:cxnSpLocks/>
                <a:stCxn id="174" idx="2"/>
                <a:endCxn id="180" idx="6"/>
              </p:cNvCxnSpPr>
              <p:nvPr/>
            </p:nvCxnSpPr>
            <p:spPr>
              <a:xfrm flipH="1" flipV="1">
                <a:off x="4726491" y="7956384"/>
                <a:ext cx="446869" cy="135895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 xmlns:a16="http://schemas.microsoft.com/office/drawing/2014/main" id="{02FD1117-081E-42B8-BD36-73371E5B15E2}"/>
                  </a:ext>
                </a:extLst>
              </p:cNvPr>
              <p:cNvCxnSpPr>
                <a:cxnSpLocks/>
                <a:stCxn id="173" idx="2"/>
                <a:endCxn id="178" idx="6"/>
              </p:cNvCxnSpPr>
              <p:nvPr/>
            </p:nvCxnSpPr>
            <p:spPr>
              <a:xfrm flipH="1" flipV="1">
                <a:off x="4726491" y="8499261"/>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 xmlns:a16="http://schemas.microsoft.com/office/drawing/2014/main" id="{69EA794A-ECAB-4131-8CC7-60398AF413CE}"/>
                  </a:ext>
                </a:extLst>
              </p:cNvPr>
              <p:cNvCxnSpPr>
                <a:cxnSpLocks/>
                <a:stCxn id="173" idx="2"/>
                <a:endCxn id="180" idx="6"/>
              </p:cNvCxnSpPr>
              <p:nvPr/>
            </p:nvCxnSpPr>
            <p:spPr>
              <a:xfrm flipH="1" flipV="1">
                <a:off x="4726491" y="7956384"/>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 xmlns:a16="http://schemas.microsoft.com/office/drawing/2014/main" id="{1C6B4A2C-F2C7-4F4C-9F8D-FF67A078677F}"/>
                  </a:ext>
                </a:extLst>
              </p:cNvPr>
              <p:cNvCxnSpPr>
                <a:cxnSpLocks/>
                <a:stCxn id="173" idx="2"/>
                <a:endCxn id="179" idx="6"/>
              </p:cNvCxnSpPr>
              <p:nvPr/>
            </p:nvCxnSpPr>
            <p:spPr>
              <a:xfrm flipH="1">
                <a:off x="4726491" y="8772460"/>
                <a:ext cx="446869"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 xmlns:a16="http://schemas.microsoft.com/office/drawing/2014/main" id="{9EFFFABF-65D0-4971-AC15-FBE0FC61C2CA}"/>
                  </a:ext>
                </a:extLst>
              </p:cNvPr>
              <p:cNvCxnSpPr>
                <a:cxnSpLocks/>
                <a:stCxn id="172" idx="2"/>
                <a:endCxn id="179" idx="6"/>
              </p:cNvCxnSpPr>
              <p:nvPr/>
            </p:nvCxnSpPr>
            <p:spPr>
              <a:xfrm flipH="1">
                <a:off x="4726491" y="8229583"/>
                <a:ext cx="446869" cy="81255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 xmlns:a16="http://schemas.microsoft.com/office/drawing/2014/main" id="{C9C435B7-D899-489D-A73C-3A52BC6BCC95}"/>
                  </a:ext>
                </a:extLst>
              </p:cNvPr>
              <p:cNvCxnSpPr>
                <a:cxnSpLocks/>
                <a:stCxn id="172" idx="2"/>
                <a:endCxn id="178" idx="6"/>
              </p:cNvCxnSpPr>
              <p:nvPr/>
            </p:nvCxnSpPr>
            <p:spPr>
              <a:xfrm flipH="1">
                <a:off x="4726491" y="8229583"/>
                <a:ext cx="446869"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 xmlns:a16="http://schemas.microsoft.com/office/drawing/2014/main" id="{DFCF38BE-DF30-47C3-8790-525D48367254}"/>
                  </a:ext>
                </a:extLst>
              </p:cNvPr>
              <p:cNvCxnSpPr>
                <a:cxnSpLocks/>
                <a:stCxn id="172" idx="2"/>
              </p:cNvCxnSpPr>
              <p:nvPr/>
            </p:nvCxnSpPr>
            <p:spPr>
              <a:xfrm flipH="1" flipV="1">
                <a:off x="4729465" y="7959905"/>
                <a:ext cx="443895"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 xmlns:a16="http://schemas.microsoft.com/office/drawing/2014/main" id="{E20D2494-6BE6-41D4-A72F-CFB322131296}"/>
                  </a:ext>
                </a:extLst>
              </p:cNvPr>
              <p:cNvCxnSpPr>
                <a:cxnSpLocks/>
                <a:stCxn id="171" idx="2"/>
                <a:endCxn id="179" idx="6"/>
              </p:cNvCxnSpPr>
              <p:nvPr/>
            </p:nvCxnSpPr>
            <p:spPr>
              <a:xfrm flipH="1">
                <a:off x="4726491" y="7683185"/>
                <a:ext cx="446869" cy="135895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직선 화살표 연결선 167">
                <a:extLst>
                  <a:ext uri="{FF2B5EF4-FFF2-40B4-BE49-F238E27FC236}">
                    <a16:creationId xmlns="" xmlns:a16="http://schemas.microsoft.com/office/drawing/2014/main" id="{8AF3101A-6F8C-408E-9688-19795E4CABB1}"/>
                  </a:ext>
                </a:extLst>
              </p:cNvPr>
              <p:cNvCxnSpPr>
                <a:cxnSpLocks/>
                <a:stCxn id="171" idx="2"/>
                <a:endCxn id="178" idx="6"/>
              </p:cNvCxnSpPr>
              <p:nvPr/>
            </p:nvCxnSpPr>
            <p:spPr>
              <a:xfrm flipH="1">
                <a:off x="4726491" y="7683185"/>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직선 화살표 연결선 168">
                <a:extLst>
                  <a:ext uri="{FF2B5EF4-FFF2-40B4-BE49-F238E27FC236}">
                    <a16:creationId xmlns="" xmlns:a16="http://schemas.microsoft.com/office/drawing/2014/main" id="{0DC16DAB-B013-4A3B-84F4-8ADCFFCCDB8B}"/>
                  </a:ext>
                </a:extLst>
              </p:cNvPr>
              <p:cNvCxnSpPr>
                <a:cxnSpLocks/>
                <a:stCxn id="171" idx="2"/>
                <a:endCxn id="180" idx="6"/>
              </p:cNvCxnSpPr>
              <p:nvPr/>
            </p:nvCxnSpPr>
            <p:spPr>
              <a:xfrm flipH="1">
                <a:off x="4726491" y="7683185"/>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0" name="그룹 169">
                <a:extLst>
                  <a:ext uri="{FF2B5EF4-FFF2-40B4-BE49-F238E27FC236}">
                    <a16:creationId xmlns="" xmlns:a16="http://schemas.microsoft.com/office/drawing/2014/main" id="{4D9CB2E5-2B5B-4AC3-9B1B-9CA427828387}"/>
                  </a:ext>
                </a:extLst>
              </p:cNvPr>
              <p:cNvGrpSpPr/>
              <p:nvPr/>
            </p:nvGrpSpPr>
            <p:grpSpPr>
              <a:xfrm>
                <a:off x="5173360" y="7503185"/>
                <a:ext cx="360000" cy="1992152"/>
                <a:chOff x="3907938" y="2178661"/>
                <a:chExt cx="360000" cy="1992152"/>
              </a:xfrm>
              <a:solidFill>
                <a:srgbClr val="7030A0">
                  <a:alpha val="30000"/>
                </a:srgbClr>
              </a:solidFill>
            </p:grpSpPr>
            <p:sp>
              <p:nvSpPr>
                <p:cNvPr id="171" name="타원 170">
                  <a:extLst>
                    <a:ext uri="{FF2B5EF4-FFF2-40B4-BE49-F238E27FC236}">
                      <a16:creationId xmlns="" xmlns:a16="http://schemas.microsoft.com/office/drawing/2014/main" id="{D3D3F40A-5163-4525-8237-27028FC79DDA}"/>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2" name="타원 171">
                  <a:extLst>
                    <a:ext uri="{FF2B5EF4-FFF2-40B4-BE49-F238E27FC236}">
                      <a16:creationId xmlns="" xmlns:a16="http://schemas.microsoft.com/office/drawing/2014/main" id="{D08622BE-9E33-49A5-AEDF-6B555C98A2E7}"/>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3" name="타원 172">
                  <a:extLst>
                    <a:ext uri="{FF2B5EF4-FFF2-40B4-BE49-F238E27FC236}">
                      <a16:creationId xmlns="" xmlns:a16="http://schemas.microsoft.com/office/drawing/2014/main" id="{B997F13C-1B20-4053-8B2E-9DB3B4005EF2}"/>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4" name="타원 173">
                  <a:extLst>
                    <a:ext uri="{FF2B5EF4-FFF2-40B4-BE49-F238E27FC236}">
                      <a16:creationId xmlns="" xmlns:a16="http://schemas.microsoft.com/office/drawing/2014/main" id="{96C737F1-8C2F-428D-A8B6-2093240C3ACF}"/>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sp>
          <p:nvSpPr>
            <p:cNvPr id="63" name="직사각형 62"/>
            <p:cNvSpPr/>
            <p:nvPr/>
          </p:nvSpPr>
          <p:spPr>
            <a:xfrm>
              <a:off x="3715804" y="2094137"/>
              <a:ext cx="1444947" cy="466281"/>
            </a:xfrm>
            <a:prstGeom prst="rect">
              <a:avLst/>
            </a:prstGeom>
          </p:spPr>
          <p:txBody>
            <a:bodyPr wrap="none">
              <a:spAutoFit/>
            </a:bodyPr>
            <a:lstStyle/>
            <a:p>
              <a:pPr marL="304800" indent="14288">
                <a:lnSpc>
                  <a:spcPct val="150000"/>
                </a:lnSpc>
              </a:pPr>
              <a:r>
                <a:rPr lang="en-US" altLang="ko-KR" dirty="0">
                  <a:latin typeface="SamsungOne 700" panose="020B0803030303020204" pitchFamily="34" charset="0"/>
                  <a:ea typeface="SamsungOne 700" panose="020B0803030303020204" pitchFamily="34" charset="0"/>
                </a:rPr>
                <a:t>Example</a:t>
              </a:r>
              <a:r>
                <a:rPr lang="en-US" altLang="ko-KR" sz="1600" dirty="0">
                  <a:latin typeface="SamsungOne 400" panose="020B0503030303020204" pitchFamily="34" charset="0"/>
                  <a:ea typeface="SamsungOne 400" panose="020B0503030303020204" pitchFamily="34" charset="0"/>
                </a:rPr>
                <a:t> </a:t>
              </a:r>
            </a:p>
          </p:txBody>
        </p:sp>
      </p:grpSp>
      <p:sp>
        <p:nvSpPr>
          <p:cNvPr id="65" name="직사각형 64">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ANN training: backward propagation</a:t>
            </a:r>
          </a:p>
        </p:txBody>
      </p:sp>
      <p:grpSp>
        <p:nvGrpSpPr>
          <p:cNvPr id="66" name="그룹 65">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67" name="직사각형 66">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68" name="직사각형 67">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Propagate the error backward and update the parameters by gradient descent algorithm. Repeat from 1).</a:t>
              </a:r>
            </a:p>
          </p:txBody>
        </p:sp>
      </p:grpSp>
    </p:spTree>
    <p:extLst>
      <p:ext uri="{BB962C8B-B14F-4D97-AF65-F5344CB8AC3E}">
        <p14:creationId xmlns:p14="http://schemas.microsoft.com/office/powerpoint/2010/main" val="2574740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912071" y="2611856"/>
            <a:ext cx="7967452" cy="3425997"/>
            <a:chOff x="912071" y="2611856"/>
            <a:chExt cx="7967452" cy="3425997"/>
          </a:xfrm>
        </p:grpSpPr>
        <p:sp>
          <p:nvSpPr>
            <p:cNvPr id="33"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4"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5" name="직사각형 34">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604972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8" name="그룹 17">
            <a:extLst>
              <a:ext uri="{FF2B5EF4-FFF2-40B4-BE49-F238E27FC236}">
                <a16:creationId xmlns="" xmlns:a16="http://schemas.microsoft.com/office/drawing/2014/main" id="{75776DAF-6AAB-4D63-933A-BBBB5F37AB19}"/>
              </a:ext>
            </a:extLst>
          </p:cNvPr>
          <p:cNvGrpSpPr/>
          <p:nvPr/>
        </p:nvGrpSpPr>
        <p:grpSpPr>
          <a:xfrm>
            <a:off x="3221682" y="3212976"/>
            <a:ext cx="3459461" cy="2372513"/>
            <a:chOff x="4656020" y="2242743"/>
            <a:chExt cx="3459461" cy="2372513"/>
          </a:xfrm>
        </p:grpSpPr>
        <p:cxnSp>
          <p:nvCxnSpPr>
            <p:cNvPr id="19" name="직선 화살표 연결선 18">
              <a:extLst>
                <a:ext uri="{FF2B5EF4-FFF2-40B4-BE49-F238E27FC236}">
                  <a16:creationId xmlns="" xmlns:a16="http://schemas.microsoft.com/office/drawing/2014/main" id="{92D20E19-1FA0-4828-94A9-58432C6701AA}"/>
                </a:ext>
              </a:extLst>
            </p:cNvPr>
            <p:cNvCxnSpPr/>
            <p:nvPr/>
          </p:nvCxnSpPr>
          <p:spPr>
            <a:xfrm>
              <a:off x="4656020"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 xmlns:a16="http://schemas.microsoft.com/office/drawing/2014/main" id="{3F576C78-7EBC-4AFA-8487-A65E38AE4F86}"/>
                </a:ext>
              </a:extLst>
            </p:cNvPr>
            <p:cNvCxnSpPr>
              <a:cxnSpLocks/>
            </p:cNvCxnSpPr>
            <p:nvPr/>
          </p:nvCxnSpPr>
          <p:spPr>
            <a:xfrm flipV="1">
              <a:off x="6190364" y="2671685"/>
              <a:ext cx="0" cy="18000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 xmlns:a16="http://schemas.microsoft.com/office/drawing/2014/main" id="{06C77715-7141-458D-B6F7-B4C84FC10B5D}"/>
                </a:ext>
              </a:extLst>
            </p:cNvPr>
            <p:cNvCxnSpPr>
              <a:cxnSpLocks/>
            </p:cNvCxnSpPr>
            <p:nvPr/>
          </p:nvCxnSpPr>
          <p:spPr>
            <a:xfrm>
              <a:off x="4771878" y="4260505"/>
              <a:ext cx="1791673" cy="0"/>
            </a:xfrm>
            <a:prstGeom prst="line">
              <a:avLst/>
            </a:prstGeom>
            <a:ln w="254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 xmlns:a16="http://schemas.microsoft.com/office/drawing/2014/main" id="{CBD836F7-D419-4C74-A8B5-08263E84EB26}"/>
                </a:ext>
              </a:extLst>
            </p:cNvPr>
            <p:cNvCxnSpPr>
              <a:cxnSpLocks/>
            </p:cNvCxnSpPr>
            <p:nvPr/>
          </p:nvCxnSpPr>
          <p:spPr>
            <a:xfrm>
              <a:off x="6559297" y="3728781"/>
              <a:ext cx="0" cy="526974"/>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8D39D391-DBD3-4042-B273-D6EC34B8E2A7}"/>
                </a:ext>
              </a:extLst>
            </p:cNvPr>
            <p:cNvCxnSpPr>
              <a:cxnSpLocks/>
            </p:cNvCxnSpPr>
            <p:nvPr/>
          </p:nvCxnSpPr>
          <p:spPr>
            <a:xfrm>
              <a:off x="6559297" y="3728781"/>
              <a:ext cx="108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 xmlns:a16="http://schemas.microsoft.com/office/drawing/2014/main" id="{2FA0BFCF-BA97-4384-9617-FCA7FB5C8197}"/>
                </a:ext>
              </a:extLst>
            </p:cNvPr>
            <p:cNvCxnSpPr/>
            <p:nvPr/>
          </p:nvCxnSpPr>
          <p:spPr>
            <a:xfrm>
              <a:off x="6091763" y="3728781"/>
              <a:ext cx="468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7AE8635D-9434-47C5-9481-E5B90242F17A}"/>
                </a:ext>
              </a:extLst>
            </p:cNvPr>
            <p:cNvSpPr txBox="1"/>
            <p:nvPr/>
          </p:nvSpPr>
          <p:spPr>
            <a:xfrm>
              <a:off x="5858682" y="3554259"/>
              <a:ext cx="347550"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 xmlns:a16="http://schemas.microsoft.com/office/drawing/2014/main" id="{51D5C2F1-1800-4C69-AE0E-FD22AEFFDA6D}"/>
                </a:ext>
              </a:extLst>
            </p:cNvPr>
            <p:cNvSpPr txBox="1"/>
            <p:nvPr/>
          </p:nvSpPr>
          <p:spPr>
            <a:xfrm>
              <a:off x="5853506" y="4215147"/>
              <a:ext cx="347550"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p:sp>
          <p:nvSpPr>
            <p:cNvPr id="30" name="TextBox 26">
              <a:extLst>
                <a:ext uri="{FF2B5EF4-FFF2-40B4-BE49-F238E27FC236}">
                  <a16:creationId xmlns="" xmlns:a16="http://schemas.microsoft.com/office/drawing/2014/main" id="{DC941C83-B46C-4370-9A86-D4B9ECBEBD03}"/>
                </a:ext>
              </a:extLst>
            </p:cNvPr>
            <p:cNvSpPr txBox="1"/>
            <p:nvPr/>
          </p:nvSpPr>
          <p:spPr>
            <a:xfrm>
              <a:off x="5358705" y="2242743"/>
              <a:ext cx="1621354" cy="38318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ko-KR" sz="1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Step</a:t>
              </a:r>
            </a:p>
          </p:txBody>
        </p:sp>
        <mc:AlternateContent xmlns:mc="http://schemas.openxmlformats.org/markup-compatibility/2006" xmlns:a14="http://schemas.microsoft.com/office/drawing/2010/main">
          <mc:Choice Requires="a14">
            <p:sp>
              <p:nvSpPr>
                <p:cNvPr id="31" name="TextBox 27">
                  <a:extLst>
                    <a:ext uri="{FF2B5EF4-FFF2-40B4-BE49-F238E27FC236}">
                      <a16:creationId xmlns="" xmlns:a16="http://schemas.microsoft.com/office/drawing/2014/main" id="{146281FA-7692-43EE-AFC6-31ED758B85E0}"/>
                    </a:ext>
                  </a:extLst>
                </p:cNvPr>
                <p:cNvSpPr txBox="1"/>
                <p:nvPr/>
              </p:nvSpPr>
              <p:spPr>
                <a:xfrm>
                  <a:off x="6339836" y="4153591"/>
                  <a:ext cx="486502"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14:m>
                    <m:oMathPara xmlns:m="http://schemas.openxmlformats.org/officeDocument/2006/math">
                      <m:oMathParaPr>
                        <m:jc m:val="center"/>
                      </m:oMathParaPr>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0</m:t>
                            </m:r>
                          </m:sub>
                        </m:sSub>
                      </m:oMath>
                    </m:oMathPara>
                  </a14:m>
                  <a:endParaRPr lang="en-US" altLang="ko-KR" sz="1600" dirty="0">
                    <a:latin typeface="Times New Roman" panose="02020603050405020304" pitchFamily="18" charset="0"/>
                    <a:cs typeface="Times New Roman" panose="02020603050405020304" pitchFamily="18" charset="0"/>
                  </a:endParaRPr>
                </a:p>
              </p:txBody>
            </p:sp>
          </mc:Choice>
          <mc:Fallback xmlns="">
            <p:sp>
              <p:nvSpPr>
                <p:cNvPr id="31" name="TextBox 27">
                  <a:extLst>
                    <a:ext uri="{FF2B5EF4-FFF2-40B4-BE49-F238E27FC236}">
                      <a16:creationId xmlns:a14="http://schemas.microsoft.com/office/drawing/2010/main" xmlns="" xmlns:a16="http://schemas.microsoft.com/office/drawing/2014/main" xmlns:lc="http://schemas.openxmlformats.org/drawingml/2006/lockedCanvas" id="{146281FA-7692-43EE-AFC6-31ED758B85E0}"/>
                    </a:ext>
                  </a:extLst>
                </p:cNvPr>
                <p:cNvSpPr txBox="1">
                  <a:spLocks noRot="1" noChangeAspect="1" noMove="1" noResize="1" noEditPoints="1" noAdjustHandles="1" noChangeArrowheads="1" noChangeShapeType="1" noTextEdit="1"/>
                </p:cNvSpPr>
                <p:nvPr/>
              </p:nvSpPr>
              <p:spPr>
                <a:xfrm>
                  <a:off x="6339836" y="4153591"/>
                  <a:ext cx="486502"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29">
                  <a:extLst>
                    <a:ext uri="{FF2B5EF4-FFF2-40B4-BE49-F238E27FC236}">
                      <a16:creationId xmlns="" xmlns:a16="http://schemas.microsoft.com/office/drawing/2014/main" id="{A90AF781-B6AB-48C8-8ED1-24775F389C96}"/>
                    </a:ext>
                  </a:extLst>
                </p:cNvPr>
                <p:cNvSpPr txBox="1"/>
                <p:nvPr/>
              </p:nvSpPr>
              <p:spPr>
                <a:xfrm>
                  <a:off x="7767931" y="4233578"/>
                  <a:ext cx="347550"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32" name="TextBox 29">
                  <a:extLst>
                    <a:ext uri="{FF2B5EF4-FFF2-40B4-BE49-F238E27FC236}">
                      <a16:creationId xmlns:a14="http://schemas.microsoft.com/office/drawing/2010/main" xmlns="" xmlns:a16="http://schemas.microsoft.com/office/drawing/2014/main" xmlns:lc="http://schemas.openxmlformats.org/drawingml/2006/lockedCanvas" id="{A90AF781-B6AB-48C8-8ED1-24775F389C96}"/>
                    </a:ext>
                  </a:extLst>
                </p:cNvPr>
                <p:cNvSpPr txBox="1">
                  <a:spLocks noRot="1" noChangeAspect="1" noMove="1" noResize="1" noEditPoints="1" noAdjustHandles="1" noChangeArrowheads="1" noChangeShapeType="1" noTextEdit="1"/>
                </p:cNvSpPr>
                <p:nvPr/>
              </p:nvSpPr>
              <p:spPr>
                <a:xfrm>
                  <a:off x="7767931" y="4233578"/>
                  <a:ext cx="347550" cy="338554"/>
                </a:xfrm>
                <a:prstGeom prst="rect">
                  <a:avLst/>
                </a:prstGeom>
                <a:blipFill rotWithShape="0">
                  <a:blip r:embed="rId5"/>
                  <a:stretch>
                    <a:fillRect/>
                  </a:stretch>
                </a:blipFill>
              </p:spPr>
              <p:txBody>
                <a:bodyPr/>
                <a:lstStyle/>
                <a:p>
                  <a:r>
                    <a:rPr lang="en-US">
                      <a:noFill/>
                    </a:rPr>
                    <a:t> </a:t>
                  </a:r>
                </a:p>
              </p:txBody>
            </p:sp>
          </mc:Fallback>
        </mc:AlternateContent>
      </p:grpSp>
      <p:grpSp>
        <p:nvGrpSpPr>
          <p:cNvPr id="4" name="그룹 3"/>
          <p:cNvGrpSpPr/>
          <p:nvPr/>
        </p:nvGrpSpPr>
        <p:grpSpPr>
          <a:xfrm>
            <a:off x="627756" y="2146271"/>
            <a:ext cx="8783192" cy="652963"/>
            <a:chOff x="627756" y="2779809"/>
            <a:chExt cx="8783192" cy="652963"/>
          </a:xfrm>
        </p:grpSpPr>
        <mc:AlternateContent xmlns:mc="http://schemas.openxmlformats.org/markup-compatibility/2006" xmlns:a14="http://schemas.microsoft.com/office/drawing/2010/main">
          <mc:Choice Requires="a14">
            <p:sp>
              <p:nvSpPr>
                <p:cNvPr id="62" name="직사각형 61">
                  <a:extLst>
                    <a:ext uri="{FF2B5EF4-FFF2-40B4-BE49-F238E27FC236}">
                      <a16:creationId xmlns="" xmlns:a16="http://schemas.microsoft.com/office/drawing/2014/main" id="{D8BF98C4-B566-4812-B5F0-560CFBA969E7}"/>
                    </a:ext>
                  </a:extLst>
                </p:cNvPr>
                <p:cNvSpPr/>
                <p:nvPr/>
              </p:nvSpPr>
              <p:spPr>
                <a:xfrm>
                  <a:off x="702940" y="277980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𝑆𝑡𝑒𝑝</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𝜃</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62" name="직사각형 61">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2779809"/>
                  <a:ext cx="8632825" cy="345461"/>
                </a:xfrm>
                <a:prstGeom prst="rect">
                  <a:avLst/>
                </a:prstGeom>
                <a:blipFill rotWithShape="0">
                  <a:blip r:embed="rId6"/>
                  <a:stretch>
                    <a:fillRect/>
                  </a:stretch>
                </a:blipFill>
                <a:ln>
                  <a:noFill/>
                </a:ln>
              </p:spPr>
              <p:txBody>
                <a:bodyPr/>
                <a:lstStyle/>
                <a:p>
                  <a:r>
                    <a:rPr lang="ko-KR" altLang="en-US">
                      <a:noFill/>
                    </a:rPr>
                    <a:t> </a:t>
                  </a:r>
                </a:p>
              </p:txBody>
            </p:sp>
          </mc:Fallback>
        </mc:AlternateContent>
        <p:sp>
          <p:nvSpPr>
            <p:cNvPr id="2" name="직사각형 1"/>
            <p:cNvSpPr/>
            <p:nvPr/>
          </p:nvSpPr>
          <p:spPr>
            <a:xfrm>
              <a:off x="627756" y="3140384"/>
              <a:ext cx="8783192" cy="292388"/>
            </a:xfrm>
            <a:prstGeom prst="rect">
              <a:avLst/>
            </a:prstGeom>
          </p:spPr>
          <p:txBody>
            <a:bodyPr wrap="square">
              <a:spAutoFit/>
            </a:bodyPr>
            <a:lstStyle/>
            <a:p>
              <a:pPr marL="182563" lvl="0"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activation function that was frequently used in the early days of neural networks is the step function.</a:t>
              </a:r>
            </a:p>
          </p:txBody>
        </p:sp>
      </p:grpSp>
      <p:sp>
        <p:nvSpPr>
          <p:cNvPr id="34" name="직사각형 33">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Activation</a:t>
            </a:r>
            <a:r>
              <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Function</a:t>
            </a:r>
          </a:p>
        </p:txBody>
      </p:sp>
      <p:grpSp>
        <p:nvGrpSpPr>
          <p:cNvPr id="35" name="그룹 34">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36" name="직사각형 35">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7" name="직사각형 36">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Linear threshold or Step</a:t>
              </a:r>
            </a:p>
          </p:txBody>
        </p:sp>
      </p:grpSp>
    </p:spTree>
    <p:extLst>
      <p:ext uri="{BB962C8B-B14F-4D97-AF65-F5344CB8AC3E}">
        <p14:creationId xmlns:p14="http://schemas.microsoft.com/office/powerpoint/2010/main" val="3096735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Sigmoid </a:t>
                  </a:r>
                  <a14:m>
                    <m:oMath xmlns:m="http://schemas.openxmlformats.org/officeDocument/2006/math">
                      <m:r>
                        <a:rPr lang="el-GR"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𝜎</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d>
                    </m:oMath>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9" name="직사각형 28">
                  <a:extLst>
                    <a:ext uri="{FF2B5EF4-FFF2-40B4-BE49-F238E27FC236}">
                      <a16:creationId xmlns:a16="http://schemas.microsoft.com/office/drawing/2014/main" xmlns=""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l="-141"/>
                  </a:stretch>
                </a:blipFill>
                <a:ln>
                  <a:noFill/>
                </a:ln>
              </p:spPr>
              <p:txBody>
                <a:bodyPr/>
                <a:lstStyle/>
                <a:p>
                  <a:r>
                    <a:rPr lang="ko-KR" altLang="en-US">
                      <a:noFill/>
                    </a:rPr>
                    <a:t> </a:t>
                  </a:r>
                </a:p>
              </p:txBody>
            </p:sp>
          </mc:Fallback>
        </mc:AlternateContent>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62" name="직사각형 61">
                <a:extLst>
                  <a:ext uri="{FF2B5EF4-FFF2-40B4-BE49-F238E27FC236}">
                    <a16:creationId xmlns="" xmlns:a16="http://schemas.microsoft.com/office/drawing/2014/main" id="{D8BF98C4-B566-4812-B5F0-560CFBA969E7}"/>
                  </a:ext>
                </a:extLst>
              </p:cNvPr>
              <p:cNvSpPr/>
              <p:nvPr/>
            </p:nvSpPr>
            <p:spPr>
              <a:xfrm>
                <a:off x="702940" y="1666625"/>
                <a:ext cx="8632825" cy="3758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l-GR" altLang="ko-KR" sz="1300" i="1" smtClean="0">
                        <a:solidFill>
                          <a:prstClr val="black">
                            <a:lumMod val="85000"/>
                            <a:lumOff val="15000"/>
                          </a:prstClr>
                        </a:solidFill>
                        <a:latin typeface="Cambria Math" panose="02040503050406030204" pitchFamily="18" charset="0"/>
                        <a:cs typeface="Times New Roman" panose="02020603050405020304" pitchFamily="18" charset="0"/>
                      </a:rPr>
                      <m:t>𝜎</m:t>
                    </m:r>
                    <m:d>
                      <m:d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d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e>
                    </m:d>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f>
                      <m:f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fPr>
                      <m:num>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1</m:t>
                        </m:r>
                      </m:num>
                      <m:den>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1+</m:t>
                            </m:r>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den>
                    </m:f>
                  </m:oMath>
                </a14:m>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we have more than two classes, it can be generalized to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Softmax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62" name="직사각형 61">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666625"/>
                <a:ext cx="8632825" cy="3758127"/>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109" name="그룹 108">
            <a:extLst>
              <a:ext uri="{FF2B5EF4-FFF2-40B4-BE49-F238E27FC236}">
                <a16:creationId xmlns="" xmlns:a16="http://schemas.microsoft.com/office/drawing/2014/main" id="{E737DDD7-48F5-409C-8880-48D47058E5C8}"/>
              </a:ext>
            </a:extLst>
          </p:cNvPr>
          <p:cNvGrpSpPr/>
          <p:nvPr/>
        </p:nvGrpSpPr>
        <p:grpSpPr>
          <a:xfrm>
            <a:off x="3367236" y="2583815"/>
            <a:ext cx="3459461" cy="2329389"/>
            <a:chOff x="14864389" y="2242743"/>
            <a:chExt cx="3459461" cy="2329389"/>
          </a:xfrm>
        </p:grpSpPr>
        <p:pic>
          <p:nvPicPr>
            <p:cNvPr id="110" name="그림 109">
              <a:extLst>
                <a:ext uri="{FF2B5EF4-FFF2-40B4-BE49-F238E27FC236}">
                  <a16:creationId xmlns="" xmlns:a16="http://schemas.microsoft.com/office/drawing/2014/main" id="{707137D4-C7F4-4485-97CB-1150D09178F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5318733" y="3805145"/>
              <a:ext cx="2160000" cy="450000"/>
            </a:xfrm>
            <a:prstGeom prst="rect">
              <a:avLst/>
            </a:prstGeom>
          </p:spPr>
        </p:pic>
        <p:cxnSp>
          <p:nvCxnSpPr>
            <p:cNvPr id="111" name="직선 화살표 연결선 110">
              <a:extLst>
                <a:ext uri="{FF2B5EF4-FFF2-40B4-BE49-F238E27FC236}">
                  <a16:creationId xmlns="" xmlns:a16="http://schemas.microsoft.com/office/drawing/2014/main" id="{92D20E19-1FA0-4828-94A9-58432C6701AA}"/>
                </a:ext>
              </a:extLst>
            </p:cNvPr>
            <p:cNvCxnSpPr/>
            <p:nvPr/>
          </p:nvCxnSpPr>
          <p:spPr>
            <a:xfrm>
              <a:off x="14864389"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 xmlns:a16="http://schemas.microsoft.com/office/drawing/2014/main" id="{3F576C78-7EBC-4AFA-8487-A65E38AE4F86}"/>
                </a:ext>
              </a:extLst>
            </p:cNvPr>
            <p:cNvCxnSpPr>
              <a:cxnSpLocks/>
            </p:cNvCxnSpPr>
            <p:nvPr/>
          </p:nvCxnSpPr>
          <p:spPr>
            <a:xfrm flipV="1">
              <a:off x="16398733" y="2671685"/>
              <a:ext cx="0" cy="18000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 xmlns:a16="http://schemas.microsoft.com/office/drawing/2014/main" id="{2FA0BFCF-BA97-4384-9617-FCA7FB5C8197}"/>
                </a:ext>
              </a:extLst>
            </p:cNvPr>
            <p:cNvCxnSpPr/>
            <p:nvPr/>
          </p:nvCxnSpPr>
          <p:spPr>
            <a:xfrm>
              <a:off x="14958733" y="3799118"/>
              <a:ext cx="2880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4" name="TextBox 25">
              <a:extLst>
                <a:ext uri="{FF2B5EF4-FFF2-40B4-BE49-F238E27FC236}">
                  <a16:creationId xmlns="" xmlns:a16="http://schemas.microsoft.com/office/drawing/2014/main" id="{51D5C2F1-1800-4C69-AE0E-FD22AEFFDA6D}"/>
                </a:ext>
              </a:extLst>
            </p:cNvPr>
            <p:cNvSpPr txBox="1"/>
            <p:nvPr/>
          </p:nvSpPr>
          <p:spPr>
            <a:xfrm>
              <a:off x="15964914" y="3490119"/>
              <a:ext cx="49018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sp>
          <p:nvSpPr>
            <p:cNvPr id="115" name="TextBox 32">
              <a:extLst>
                <a:ext uri="{FF2B5EF4-FFF2-40B4-BE49-F238E27FC236}">
                  <a16:creationId xmlns="" xmlns:a16="http://schemas.microsoft.com/office/drawing/2014/main" id="{A6EBD719-F566-43C8-905F-4EA7B26C8865}"/>
                </a:ext>
              </a:extLst>
            </p:cNvPr>
            <p:cNvSpPr txBox="1"/>
            <p:nvPr/>
          </p:nvSpPr>
          <p:spPr>
            <a:xfrm>
              <a:off x="16061875"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p:sp>
          <p:nvSpPr>
            <p:cNvPr id="116" name="TextBox 33">
              <a:extLst>
                <a:ext uri="{FF2B5EF4-FFF2-40B4-BE49-F238E27FC236}">
                  <a16:creationId xmlns="" xmlns:a16="http://schemas.microsoft.com/office/drawing/2014/main" id="{2097C118-9390-4542-BA92-705AF8F658CA}"/>
                </a:ext>
              </a:extLst>
            </p:cNvPr>
            <p:cNvSpPr txBox="1"/>
            <p:nvPr/>
          </p:nvSpPr>
          <p:spPr>
            <a:xfrm>
              <a:off x="15567074"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dirty="0"/>
                <a:t>Sigmoid</a:t>
              </a:r>
            </a:p>
          </p:txBody>
        </p:sp>
        <mc:AlternateContent xmlns:mc="http://schemas.openxmlformats.org/markup-compatibility/2006" xmlns:a14="http://schemas.microsoft.com/office/drawing/2010/main">
          <mc:Choice Requires="a14">
            <p:sp>
              <p:nvSpPr>
                <p:cNvPr id="117" name="TextBox 21">
                  <a:extLst>
                    <a:ext uri="{FF2B5EF4-FFF2-40B4-BE49-F238E27FC236}">
                      <a16:creationId xmlns="" xmlns:a16="http://schemas.microsoft.com/office/drawing/2014/main" id="{DB0626EE-72FE-47E1-B628-1513ADE357AD}"/>
                    </a:ext>
                  </a:extLst>
                </p:cNvPr>
                <p:cNvSpPr txBox="1"/>
                <p:nvPr/>
              </p:nvSpPr>
              <p:spPr>
                <a:xfrm>
                  <a:off x="17976300"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117" name="TextBox 21">
                  <a:extLst>
                    <a:ext uri="{FF2B5EF4-FFF2-40B4-BE49-F238E27FC236}">
                      <a16:creationId xmlns:a14="http://schemas.microsoft.com/office/drawing/2010/main" xmlns="" xmlns:a16="http://schemas.microsoft.com/office/drawing/2014/main" xmlns:lc="http://schemas.openxmlformats.org/drawingml/2006/lockedCanvas" id="{DB0626EE-72FE-47E1-B628-1513ADE357AD}"/>
                    </a:ext>
                  </a:extLst>
                </p:cNvPr>
                <p:cNvSpPr txBox="1">
                  <a:spLocks noRot="1" noChangeAspect="1" noMove="1" noResize="1" noEditPoints="1" noAdjustHandles="1" noChangeArrowheads="1" noChangeShapeType="1" noTextEdit="1"/>
                </p:cNvSpPr>
                <p:nvPr/>
              </p:nvSpPr>
              <p:spPr>
                <a:xfrm>
                  <a:off x="17976300" y="4233578"/>
                  <a:ext cx="347550" cy="338554"/>
                </a:xfrm>
                <a:prstGeom prst="rect">
                  <a:avLst/>
                </a:prstGeom>
                <a:blipFill rotWithShape="0">
                  <a:blip r:embed="rId6"/>
                  <a:stretch>
                    <a:fillRect/>
                  </a:stretch>
                </a:blipFill>
              </p:spPr>
              <p:txBody>
                <a:bodyPr/>
                <a:lstStyle/>
                <a:p>
                  <a:r>
                    <a:rPr lang="en-US">
                      <a:noFill/>
                    </a:rPr>
                    <a:t> </a:t>
                  </a:r>
                </a:p>
              </p:txBody>
            </p:sp>
          </mc:Fallback>
        </mc:AlternateContent>
      </p:grpSp>
      <p:sp>
        <p:nvSpPr>
          <p:cNvPr id="2" name="직사각형 1"/>
          <p:cNvSpPr/>
          <p:nvPr/>
        </p:nvSpPr>
        <p:spPr>
          <a:xfrm>
            <a:off x="694853" y="2150539"/>
            <a:ext cx="8144991" cy="292388"/>
          </a:xfrm>
          <a:prstGeom prst="rect">
            <a:avLst/>
          </a:prstGeom>
        </p:spPr>
        <p:txBody>
          <a:bodyPr wrap="square">
            <a:spAutoFit/>
          </a:bodyPr>
          <a:lstStyle/>
          <a:p>
            <a:pPr marL="182563"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Sigmoid is another widely used activation function. Note that the output value ranges between 0 and 1.</a:t>
            </a:r>
          </a:p>
        </p:txBody>
      </p:sp>
    </p:spTree>
    <p:extLst>
      <p:ext uri="{BB962C8B-B14F-4D97-AF65-F5344CB8AC3E}">
        <p14:creationId xmlns:p14="http://schemas.microsoft.com/office/powerpoint/2010/main" val="396335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Hyperbolic tangent or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tanh</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62" name="직사각형 61">
                <a:extLst>
                  <a:ext uri="{FF2B5EF4-FFF2-40B4-BE49-F238E27FC236}">
                    <a16:creationId xmlns="" xmlns:a16="http://schemas.microsoft.com/office/drawing/2014/main" id="{D8BF98C4-B566-4812-B5F0-560CFBA969E7}"/>
                  </a:ext>
                </a:extLst>
              </p:cNvPr>
              <p:cNvSpPr/>
              <p:nvPr/>
            </p:nvSpPr>
            <p:spPr>
              <a:xfrm>
                <a:off x="702940" y="1666625"/>
                <a:ext cx="8632825" cy="448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𝑡𝑎𝑛h</m:t>
                    </m:r>
                    <m:d>
                      <m:d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d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e>
                    </m:d>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f>
                      <m:f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fPr>
                      <m:num>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num>
                      <m:den>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den>
                    </m:f>
                  </m:oMath>
                </a14:m>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p:txBody>
          </p:sp>
        </mc:Choice>
        <mc:Fallback xmlns="">
          <p:sp>
            <p:nvSpPr>
              <p:cNvPr id="62" name="직사각형 61">
                <a:extLst>
                  <a:ext uri="{FF2B5EF4-FFF2-40B4-BE49-F238E27FC236}">
                    <a16:creationId xmlns:a16="http://schemas.microsoft.com/office/drawing/2014/main" xmlns="" id="{D8BF98C4-B566-4812-B5F0-560CFBA969E7}"/>
                  </a:ext>
                </a:extLst>
              </p:cNvPr>
              <p:cNvSpPr>
                <a:spLocks noRot="1" noChangeAspect="1" noMove="1" noResize="1" noEditPoints="1" noAdjustHandles="1" noChangeArrowheads="1" noChangeShapeType="1" noTextEdit="1"/>
              </p:cNvSpPr>
              <p:nvPr/>
            </p:nvSpPr>
            <p:spPr>
              <a:xfrm>
                <a:off x="702940" y="1666625"/>
                <a:ext cx="8632825" cy="448181"/>
              </a:xfrm>
              <a:prstGeom prst="rect">
                <a:avLst/>
              </a:prstGeom>
              <a:blipFill rotWithShape="0">
                <a:blip r:embed="rId3"/>
                <a:stretch>
                  <a:fillRect/>
                </a:stretch>
              </a:blipFill>
              <a:ln>
                <a:noFill/>
              </a:ln>
            </p:spPr>
            <p:txBody>
              <a:bodyPr/>
              <a:lstStyle/>
              <a:p>
                <a:r>
                  <a:rPr lang="en-US">
                    <a:noFill/>
                  </a:rPr>
                  <a:t> </a:t>
                </a:r>
              </a:p>
            </p:txBody>
          </p:sp>
        </mc:Fallback>
      </mc:AlternateContent>
      <p:grpSp>
        <p:nvGrpSpPr>
          <p:cNvPr id="18" name="그룹 17">
            <a:extLst>
              <a:ext uri="{FF2B5EF4-FFF2-40B4-BE49-F238E27FC236}">
                <a16:creationId xmlns="" xmlns:a16="http://schemas.microsoft.com/office/drawing/2014/main" id="{58B1FE2F-69BA-429D-9B6D-25778FC76FE9}"/>
              </a:ext>
            </a:extLst>
          </p:cNvPr>
          <p:cNvGrpSpPr/>
          <p:nvPr/>
        </p:nvGrpSpPr>
        <p:grpSpPr>
          <a:xfrm>
            <a:off x="3254945" y="2876030"/>
            <a:ext cx="3240000" cy="3113098"/>
            <a:chOff x="14648365" y="2242743"/>
            <a:chExt cx="3240000" cy="3113098"/>
          </a:xfrm>
        </p:grpSpPr>
        <p:pic>
          <p:nvPicPr>
            <p:cNvPr id="19" name="그림 18">
              <a:extLst>
                <a:ext uri="{FF2B5EF4-FFF2-40B4-BE49-F238E27FC236}">
                  <a16:creationId xmlns="" xmlns:a16="http://schemas.microsoft.com/office/drawing/2014/main" id="{5E8CCC9A-338B-4CAE-9394-2E2371E20DF6}"/>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5058251" y="3816719"/>
              <a:ext cx="2250000" cy="900000"/>
            </a:xfrm>
            <a:prstGeom prst="rect">
              <a:avLst/>
            </a:prstGeom>
          </p:spPr>
        </p:pic>
        <p:cxnSp>
          <p:nvCxnSpPr>
            <p:cNvPr id="20" name="직선 화살표 연결선 19">
              <a:extLst>
                <a:ext uri="{FF2B5EF4-FFF2-40B4-BE49-F238E27FC236}">
                  <a16:creationId xmlns="" xmlns:a16="http://schemas.microsoft.com/office/drawing/2014/main" id="{123579D6-E65F-4B27-8F34-4ACBCF03E4F5}"/>
                </a:ext>
              </a:extLst>
            </p:cNvPr>
            <p:cNvCxnSpPr/>
            <p:nvPr/>
          </p:nvCxnSpPr>
          <p:spPr>
            <a:xfrm>
              <a:off x="14648365"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 xmlns:a16="http://schemas.microsoft.com/office/drawing/2014/main" id="{2EFF41A4-3F1A-40A0-A7DE-0255B4D0EB09}"/>
                </a:ext>
              </a:extLst>
            </p:cNvPr>
            <p:cNvCxnSpPr>
              <a:cxnSpLocks/>
            </p:cNvCxnSpPr>
            <p:nvPr/>
          </p:nvCxnSpPr>
          <p:spPr>
            <a:xfrm flipV="1">
              <a:off x="16182709" y="2671686"/>
              <a:ext cx="0" cy="2684155"/>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 xmlns:a16="http://schemas.microsoft.com/office/drawing/2014/main" id="{B9D7D7BD-608B-4C2D-AB4D-A0D4652DFEC9}"/>
                </a:ext>
              </a:extLst>
            </p:cNvPr>
            <p:cNvCxnSpPr/>
            <p:nvPr/>
          </p:nvCxnSpPr>
          <p:spPr>
            <a:xfrm>
              <a:off x="14742709" y="3799118"/>
              <a:ext cx="2880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47">
              <a:extLst>
                <a:ext uri="{FF2B5EF4-FFF2-40B4-BE49-F238E27FC236}">
                  <a16:creationId xmlns="" xmlns:a16="http://schemas.microsoft.com/office/drawing/2014/main" id="{63C19183-181B-4792-B8F2-9A6719C474FD}"/>
                </a:ext>
              </a:extLst>
            </p:cNvPr>
            <p:cNvSpPr txBox="1"/>
            <p:nvPr/>
          </p:nvSpPr>
          <p:spPr>
            <a:xfrm>
              <a:off x="15748890" y="3490119"/>
              <a:ext cx="49018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cxnSp>
          <p:nvCxnSpPr>
            <p:cNvPr id="24" name="직선 연결선 23">
              <a:extLst>
                <a:ext uri="{FF2B5EF4-FFF2-40B4-BE49-F238E27FC236}">
                  <a16:creationId xmlns="" xmlns:a16="http://schemas.microsoft.com/office/drawing/2014/main" id="{ED50327F-C3E8-4454-8A41-04A5BF78C2F2}"/>
                </a:ext>
              </a:extLst>
            </p:cNvPr>
            <p:cNvCxnSpPr/>
            <p:nvPr/>
          </p:nvCxnSpPr>
          <p:spPr>
            <a:xfrm>
              <a:off x="14742709" y="4729378"/>
              <a:ext cx="2880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49">
              <a:extLst>
                <a:ext uri="{FF2B5EF4-FFF2-40B4-BE49-F238E27FC236}">
                  <a16:creationId xmlns="" xmlns:a16="http://schemas.microsoft.com/office/drawing/2014/main" id="{888A5FD7-6BD3-4F5A-A2D5-F15F6D994E20}"/>
                </a:ext>
              </a:extLst>
            </p:cNvPr>
            <p:cNvSpPr txBox="1"/>
            <p:nvPr/>
          </p:nvSpPr>
          <p:spPr>
            <a:xfrm>
              <a:off x="15748889" y="4739928"/>
              <a:ext cx="49018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sp>
          <p:nvSpPr>
            <p:cNvPr id="26" name="TextBox 50">
              <a:extLst>
                <a:ext uri="{FF2B5EF4-FFF2-40B4-BE49-F238E27FC236}">
                  <a16:creationId xmlns="" xmlns:a16="http://schemas.microsoft.com/office/drawing/2014/main" id="{2F01E65A-B5F8-4B2A-B76E-D3298A161A33}"/>
                </a:ext>
              </a:extLst>
            </p:cNvPr>
            <p:cNvSpPr txBox="1"/>
            <p:nvPr/>
          </p:nvSpPr>
          <p:spPr>
            <a:xfrm>
              <a:off x="15845851"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p:sp>
          <p:nvSpPr>
            <p:cNvPr id="30" name="TextBox 51">
              <a:extLst>
                <a:ext uri="{FF2B5EF4-FFF2-40B4-BE49-F238E27FC236}">
                  <a16:creationId xmlns="" xmlns:a16="http://schemas.microsoft.com/office/drawing/2014/main" id="{FCE4DE12-D20E-4C7F-A916-1D4AF8D5A92A}"/>
                </a:ext>
              </a:extLst>
            </p:cNvPr>
            <p:cNvSpPr txBox="1"/>
            <p:nvPr/>
          </p:nvSpPr>
          <p:spPr>
            <a:xfrm>
              <a:off x="15351050"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dirty="0"/>
                <a:t>tanh</a:t>
              </a:r>
            </a:p>
          </p:txBody>
        </p:sp>
      </p:grpSp>
      <p:sp>
        <p:nvSpPr>
          <p:cNvPr id="2" name="직사각형 1"/>
          <p:cNvSpPr/>
          <p:nvPr/>
        </p:nvSpPr>
        <p:spPr>
          <a:xfrm>
            <a:off x="615578" y="2161465"/>
            <a:ext cx="9016354" cy="292388"/>
          </a:xfrm>
          <a:prstGeom prst="rect">
            <a:avLst/>
          </a:prstGeom>
        </p:spPr>
        <p:txBody>
          <a:bodyPr wrap="square">
            <a:spAutoFit/>
          </a:bodyPr>
          <a:lstStyle/>
          <a:p>
            <a:pPr marL="182563"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hyperbolic tangent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tanh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looks similar to the Sigmoid. However, the output value ranges between -1 and +1.</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66487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Linear</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1" name="그룹 30">
            <a:extLst>
              <a:ext uri="{FF2B5EF4-FFF2-40B4-BE49-F238E27FC236}">
                <a16:creationId xmlns="" xmlns:a16="http://schemas.microsoft.com/office/drawing/2014/main" id="{17A8A172-F22F-498E-8108-334F54CE5232}"/>
              </a:ext>
            </a:extLst>
          </p:cNvPr>
          <p:cNvGrpSpPr/>
          <p:nvPr/>
        </p:nvGrpSpPr>
        <p:grpSpPr>
          <a:xfrm>
            <a:off x="3112882" y="2780928"/>
            <a:ext cx="3459461" cy="3114542"/>
            <a:chOff x="14792381" y="2242743"/>
            <a:chExt cx="3459461" cy="3114542"/>
          </a:xfrm>
        </p:grpSpPr>
        <p:cxnSp>
          <p:nvCxnSpPr>
            <p:cNvPr id="32" name="직선 화살표 연결선 31">
              <a:extLst>
                <a:ext uri="{FF2B5EF4-FFF2-40B4-BE49-F238E27FC236}">
                  <a16:creationId xmlns="" xmlns:a16="http://schemas.microsoft.com/office/drawing/2014/main" id="{C5BB375B-C6D6-417E-9F6D-1DA69BDA6FFC}"/>
                </a:ext>
              </a:extLst>
            </p:cNvPr>
            <p:cNvCxnSpPr/>
            <p:nvPr/>
          </p:nvCxnSpPr>
          <p:spPr>
            <a:xfrm>
              <a:off x="14792381"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30E33089-C49C-403B-904E-6F99DDE6E8E5}"/>
                </a:ext>
              </a:extLst>
            </p:cNvPr>
            <p:cNvCxnSpPr>
              <a:cxnSpLocks/>
            </p:cNvCxnSpPr>
            <p:nvPr/>
          </p:nvCxnSpPr>
          <p:spPr>
            <a:xfrm flipV="1">
              <a:off x="16326725" y="2671685"/>
              <a:ext cx="0" cy="26856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AF47F431-CF98-461A-8F03-BA711B5E0500}"/>
                </a:ext>
              </a:extLst>
            </p:cNvPr>
            <p:cNvCxnSpPr>
              <a:cxnSpLocks/>
            </p:cNvCxnSpPr>
            <p:nvPr/>
          </p:nvCxnSpPr>
          <p:spPr>
            <a:xfrm rot="-2700000" flipV="1">
              <a:off x="14893279" y="4267887"/>
              <a:ext cx="288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TextBox 43">
              <a:extLst>
                <a:ext uri="{FF2B5EF4-FFF2-40B4-BE49-F238E27FC236}">
                  <a16:creationId xmlns="" xmlns:a16="http://schemas.microsoft.com/office/drawing/2014/main" id="{A630B95E-0689-4016-A2E5-C0461F23E823}"/>
                </a:ext>
              </a:extLst>
            </p:cNvPr>
            <p:cNvSpPr txBox="1"/>
            <p:nvPr/>
          </p:nvSpPr>
          <p:spPr>
            <a:xfrm>
              <a:off x="15989867"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44">
                  <a:extLst>
                    <a:ext uri="{FF2B5EF4-FFF2-40B4-BE49-F238E27FC236}">
                      <a16:creationId xmlns="" xmlns:a16="http://schemas.microsoft.com/office/drawing/2014/main" id="{A50BC716-8488-4F19-AB77-BB85468A97F7}"/>
                    </a:ext>
                  </a:extLst>
                </p:cNvPr>
                <p:cNvSpPr txBox="1"/>
                <p:nvPr/>
              </p:nvSpPr>
              <p:spPr>
                <a:xfrm>
                  <a:off x="17904292"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36" name="TextBox 44">
                  <a:extLst>
                    <a:ext uri="{FF2B5EF4-FFF2-40B4-BE49-F238E27FC236}">
                      <a16:creationId xmlns:a14="http://schemas.microsoft.com/office/drawing/2010/main" xmlns="" xmlns:a16="http://schemas.microsoft.com/office/drawing/2014/main" xmlns:lc="http://schemas.openxmlformats.org/drawingml/2006/lockedCanvas" id="{A50BC716-8488-4F19-AB77-BB85468A97F7}"/>
                    </a:ext>
                  </a:extLst>
                </p:cNvPr>
                <p:cNvSpPr txBox="1">
                  <a:spLocks noRot="1" noChangeAspect="1" noMove="1" noResize="1" noEditPoints="1" noAdjustHandles="1" noChangeArrowheads="1" noChangeShapeType="1" noTextEdit="1"/>
                </p:cNvSpPr>
                <p:nvPr/>
              </p:nvSpPr>
              <p:spPr>
                <a:xfrm>
                  <a:off x="17904292" y="4233578"/>
                  <a:ext cx="347550" cy="338554"/>
                </a:xfrm>
                <a:prstGeom prst="rect">
                  <a:avLst/>
                </a:prstGeom>
                <a:blipFill rotWithShape="0">
                  <a:blip r:embed="rId3"/>
                  <a:stretch>
                    <a:fillRect/>
                  </a:stretch>
                </a:blipFill>
              </p:spPr>
              <p:txBody>
                <a:bodyPr/>
                <a:lstStyle/>
                <a:p>
                  <a:r>
                    <a:rPr lang="en-US">
                      <a:noFill/>
                    </a:rPr>
                    <a:t> </a:t>
                  </a:r>
                </a:p>
              </p:txBody>
            </p:sp>
          </mc:Fallback>
        </mc:AlternateContent>
        <p:sp>
          <p:nvSpPr>
            <p:cNvPr id="37" name="TextBox 45">
              <a:extLst>
                <a:ext uri="{FF2B5EF4-FFF2-40B4-BE49-F238E27FC236}">
                  <a16:creationId xmlns="" xmlns:a16="http://schemas.microsoft.com/office/drawing/2014/main" id="{87497747-22D2-482A-B0C8-F5BA71EED0FE}"/>
                </a:ext>
              </a:extLst>
            </p:cNvPr>
            <p:cNvSpPr txBox="1"/>
            <p:nvPr/>
          </p:nvSpPr>
          <p:spPr>
            <a:xfrm>
              <a:off x="15495066"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dirty="0"/>
                <a:t>Linear</a:t>
              </a:r>
            </a:p>
          </p:txBody>
        </p:sp>
      </p:grpSp>
      <mc:AlternateContent xmlns:mc="http://schemas.openxmlformats.org/markup-compatibility/2006" xmlns:a14="http://schemas.microsoft.com/office/drawing/2010/main">
        <mc:Choice Requires="a14">
          <p:sp>
            <p:nvSpPr>
              <p:cNvPr id="38" name="직사각형 37">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a:solidFill>
                          <a:prstClr val="black">
                            <a:lumMod val="85000"/>
                            <a:lumOff val="15000"/>
                          </a:prstClr>
                        </a:solidFill>
                        <a:latin typeface="Cambria Math" panose="02040503050406030204" pitchFamily="18" charset="0"/>
                      </a:rPr>
                      <m:t>𝐿𝑖𝑛𝑒𝑎𝑟</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𝑥</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𝑥</m:t>
                    </m:r>
                  </m:oMath>
                </a14:m>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p:txBody>
          </p:sp>
        </mc:Choice>
        <mc:Fallback xmlns="">
          <p:sp>
            <p:nvSpPr>
              <p:cNvPr id="38" name="직사각형 37">
                <a:extLst>
                  <a:ext uri="{FF2B5EF4-FFF2-40B4-BE49-F238E27FC236}">
                    <a16:creationId xmlns:a16="http://schemas.microsoft.com/office/drawing/2014/main" xmlns="" id="{D8BF98C4-B566-4812-B5F0-560CFBA969E7}"/>
                  </a:ext>
                </a:extLst>
              </p:cNvPr>
              <p:cNvSpPr>
                <a:spLocks noRot="1" noChangeAspect="1" noMove="1" noResize="1" noEditPoints="1" noAdjustHandles="1" noChangeArrowheads="1" noChangeShapeType="1" noTextEdit="1"/>
              </p:cNvSpPr>
              <p:nvPr/>
            </p:nvSpPr>
            <p:spPr>
              <a:xfrm>
                <a:off x="702940" y="1700808"/>
                <a:ext cx="8632825" cy="345461"/>
              </a:xfrm>
              <a:prstGeom prst="rect">
                <a:avLst/>
              </a:prstGeom>
              <a:blipFill rotWithShape="0">
                <a:blip r:embed="rId4"/>
                <a:stretch>
                  <a:fillRect/>
                </a:stretch>
              </a:blipFill>
              <a:ln>
                <a:noFill/>
              </a:ln>
            </p:spPr>
            <p:txBody>
              <a:bodyPr/>
              <a:lstStyle/>
              <a:p>
                <a:r>
                  <a:rPr lang="en-US">
                    <a:noFill/>
                  </a:rPr>
                  <a:t> </a:t>
                </a:r>
              </a:p>
            </p:txBody>
          </p:sp>
        </mc:Fallback>
      </mc:AlternateContent>
      <p:sp>
        <p:nvSpPr>
          <p:cNvPr id="2" name="직사각형 1"/>
          <p:cNvSpPr/>
          <p:nvPr/>
        </p:nvSpPr>
        <p:spPr>
          <a:xfrm>
            <a:off x="592199" y="2111302"/>
            <a:ext cx="8750810" cy="292388"/>
          </a:xfrm>
          <a:prstGeom prst="rect">
            <a:avLst/>
          </a:prstGeom>
        </p:spPr>
        <p:txBody>
          <a:bodyPr wrap="square">
            <a:spAutoFit/>
          </a:bodyPr>
          <a:lstStyle/>
          <a:p>
            <a:pPr marL="182563" lvl="0"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linear activation’s output is the same as the input. The linear activation function is used in the regression. </a:t>
            </a:r>
          </a:p>
        </p:txBody>
      </p:sp>
    </p:spTree>
    <p:extLst>
      <p:ext uri="{BB962C8B-B14F-4D97-AF65-F5344CB8AC3E}">
        <p14:creationId xmlns:p14="http://schemas.microsoft.com/office/powerpoint/2010/main" val="925199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fr-FR"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ReLu (Rectifier Linear Unit)</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38" name="직사각형 37">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𝑅𝑒𝐿𝑢</m:t>
                    </m:r>
                    <m:d>
                      <m:dPr>
                        <m:ctrlPr>
                          <a:rPr lang="en-US" altLang="ko-KR" sz="1300" i="1">
                            <a:solidFill>
                              <a:prstClr val="black">
                                <a:lumMod val="85000"/>
                                <a:lumOff val="15000"/>
                              </a:prstClr>
                            </a:solidFill>
                            <a:latin typeface="Cambria Math" panose="02040503050406030204" pitchFamily="18" charset="0"/>
                          </a:rPr>
                        </m:ctrlPr>
                      </m:dPr>
                      <m:e>
                        <m:r>
                          <a:rPr lang="en-US" altLang="ko-KR" sz="1300" i="1">
                            <a:solidFill>
                              <a:prstClr val="black">
                                <a:lumMod val="85000"/>
                                <a:lumOff val="15000"/>
                              </a:prstClr>
                            </a:solidFill>
                            <a:latin typeface="Cambria Math" panose="02040503050406030204" pitchFamily="18" charset="0"/>
                          </a:rPr>
                          <m:t>𝑥</m:t>
                        </m:r>
                      </m:e>
                    </m:d>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𝑚𝑎𝑥</m:t>
                    </m:r>
                    <m:d>
                      <m:dPr>
                        <m:ctrlPr>
                          <a:rPr lang="en-US" altLang="ko-KR" sz="1300" i="1">
                            <a:solidFill>
                              <a:prstClr val="black">
                                <a:lumMod val="85000"/>
                                <a:lumOff val="15000"/>
                              </a:prstClr>
                            </a:solidFill>
                            <a:latin typeface="Cambria Math" panose="02040503050406030204" pitchFamily="18" charset="0"/>
                          </a:rPr>
                        </m:ctrlPr>
                      </m:dPr>
                      <m:e>
                        <m:r>
                          <a:rPr lang="en-US" altLang="ko-KR" sz="1300" i="1">
                            <a:solidFill>
                              <a:prstClr val="black">
                                <a:lumMod val="85000"/>
                                <a:lumOff val="15000"/>
                              </a:prstClr>
                            </a:solidFill>
                            <a:latin typeface="Cambria Math" panose="02040503050406030204" pitchFamily="18" charset="0"/>
                          </a:rPr>
                          <m:t>0,</m:t>
                        </m:r>
                        <m:r>
                          <a:rPr lang="en-US" altLang="ko-KR" sz="1300" i="1">
                            <a:solidFill>
                              <a:prstClr val="black">
                                <a:lumMod val="85000"/>
                                <a:lumOff val="15000"/>
                              </a:prstClr>
                            </a:solidFill>
                            <a:latin typeface="Cambria Math" panose="02040503050406030204" pitchFamily="18" charset="0"/>
                          </a:rPr>
                          <m:t>𝑥</m:t>
                        </m:r>
                      </m:e>
                    </m:d>
                  </m:oMath>
                </a14:m>
                <a:endParaRPr lang="en-US" altLang="ko-KR" sz="1300" i="1" dirty="0">
                  <a:solidFill>
                    <a:prstClr val="black">
                      <a:lumMod val="85000"/>
                      <a:lumOff val="15000"/>
                    </a:prstClr>
                  </a:solidFill>
                  <a:latin typeface="Cambria Math" panose="02040503050406030204" pitchFamily="18"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ReLu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another commonly used activation function. It can be expressed in a simple functional form.</a:t>
                </a:r>
              </a:p>
            </p:txBody>
          </p:sp>
        </mc:Choice>
        <mc:Fallback xmlns="">
          <p:sp>
            <p:nvSpPr>
              <p:cNvPr id="38" name="직사각형 37">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64810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 xmlns:a16="http://schemas.microsoft.com/office/drawing/2014/main" id="{5C5A7EE2-F048-4701-986F-D2627B7F5C14}"/>
              </a:ext>
            </a:extLst>
          </p:cNvPr>
          <p:cNvGrpSpPr/>
          <p:nvPr/>
        </p:nvGrpSpPr>
        <p:grpSpPr>
          <a:xfrm>
            <a:off x="3223220" y="2715300"/>
            <a:ext cx="3459461" cy="3114542"/>
            <a:chOff x="14612361" y="2242743"/>
            <a:chExt cx="3459461" cy="3114542"/>
          </a:xfrm>
        </p:grpSpPr>
        <p:cxnSp>
          <p:nvCxnSpPr>
            <p:cNvPr id="17" name="직선 화살표 연결선 16">
              <a:extLst>
                <a:ext uri="{FF2B5EF4-FFF2-40B4-BE49-F238E27FC236}">
                  <a16:creationId xmlns="" xmlns:a16="http://schemas.microsoft.com/office/drawing/2014/main" id="{92D20E19-1FA0-4828-94A9-58432C6701AA}"/>
                </a:ext>
              </a:extLst>
            </p:cNvPr>
            <p:cNvCxnSpPr/>
            <p:nvPr/>
          </p:nvCxnSpPr>
          <p:spPr>
            <a:xfrm>
              <a:off x="14612361"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 xmlns:a16="http://schemas.microsoft.com/office/drawing/2014/main" id="{3F576C78-7EBC-4AFA-8487-A65E38AE4F86}"/>
                </a:ext>
              </a:extLst>
            </p:cNvPr>
            <p:cNvCxnSpPr>
              <a:cxnSpLocks/>
            </p:cNvCxnSpPr>
            <p:nvPr/>
          </p:nvCxnSpPr>
          <p:spPr>
            <a:xfrm flipV="1">
              <a:off x="16146705" y="2671685"/>
              <a:ext cx="0" cy="26856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 xmlns:a16="http://schemas.microsoft.com/office/drawing/2014/main" id="{06C77715-7141-458D-B6F7-B4C84FC10B5D}"/>
                </a:ext>
              </a:extLst>
            </p:cNvPr>
            <p:cNvCxnSpPr>
              <a:cxnSpLocks/>
            </p:cNvCxnSpPr>
            <p:nvPr/>
          </p:nvCxnSpPr>
          <p:spPr>
            <a:xfrm>
              <a:off x="14710843" y="4252229"/>
              <a:ext cx="1440000" cy="0"/>
            </a:xfrm>
            <a:prstGeom prst="line">
              <a:avLst/>
            </a:prstGeom>
            <a:ln w="25400">
              <a:solidFill>
                <a:srgbClr val="0070C0">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 xmlns:a16="http://schemas.microsoft.com/office/drawing/2014/main" id="{2F18D657-6FE4-4225-B825-092E2C0F6080}"/>
                </a:ext>
              </a:extLst>
            </p:cNvPr>
            <p:cNvCxnSpPr>
              <a:cxnSpLocks/>
            </p:cNvCxnSpPr>
            <p:nvPr/>
          </p:nvCxnSpPr>
          <p:spPr>
            <a:xfrm rot="-2700000" flipV="1">
              <a:off x="15935823" y="3759664"/>
              <a:ext cx="144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TextBox 18">
              <a:extLst>
                <a:ext uri="{FF2B5EF4-FFF2-40B4-BE49-F238E27FC236}">
                  <a16:creationId xmlns="" xmlns:a16="http://schemas.microsoft.com/office/drawing/2014/main" id="{C343D70C-7372-46E9-A621-53ECDE3CCAD3}"/>
                </a:ext>
              </a:extLst>
            </p:cNvPr>
            <p:cNvSpPr txBox="1"/>
            <p:nvPr/>
          </p:nvSpPr>
          <p:spPr>
            <a:xfrm>
              <a:off x="15809847"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19">
                  <a:extLst>
                    <a:ext uri="{FF2B5EF4-FFF2-40B4-BE49-F238E27FC236}">
                      <a16:creationId xmlns="" xmlns:a16="http://schemas.microsoft.com/office/drawing/2014/main" id="{4780D236-3757-4CF1-A1A6-42B547A3F336}"/>
                    </a:ext>
                  </a:extLst>
                </p:cNvPr>
                <p:cNvSpPr txBox="1"/>
                <p:nvPr/>
              </p:nvSpPr>
              <p:spPr>
                <a:xfrm>
                  <a:off x="17724272"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22" name="TextBox 19">
                  <a:extLst>
                    <a:ext uri="{FF2B5EF4-FFF2-40B4-BE49-F238E27FC236}">
                      <a16:creationId xmlns:a14="http://schemas.microsoft.com/office/drawing/2010/main" xmlns="" xmlns:a16="http://schemas.microsoft.com/office/drawing/2014/main" xmlns:lc="http://schemas.openxmlformats.org/drawingml/2006/lockedCanvas" id="{4780D236-3757-4CF1-A1A6-42B547A3F336}"/>
                    </a:ext>
                  </a:extLst>
                </p:cNvPr>
                <p:cNvSpPr txBox="1">
                  <a:spLocks noRot="1" noChangeAspect="1" noMove="1" noResize="1" noEditPoints="1" noAdjustHandles="1" noChangeArrowheads="1" noChangeShapeType="1" noTextEdit="1"/>
                </p:cNvSpPr>
                <p:nvPr/>
              </p:nvSpPr>
              <p:spPr>
                <a:xfrm>
                  <a:off x="17724272" y="4233578"/>
                  <a:ext cx="347550" cy="338554"/>
                </a:xfrm>
                <a:prstGeom prst="rect">
                  <a:avLst/>
                </a:prstGeom>
                <a:blipFill rotWithShape="0">
                  <a:blip r:embed="rId4"/>
                  <a:stretch>
                    <a:fillRect/>
                  </a:stretch>
                </a:blipFill>
              </p:spPr>
              <p:txBody>
                <a:bodyPr/>
                <a:lstStyle/>
                <a:p>
                  <a:r>
                    <a:rPr lang="en-US">
                      <a:noFill/>
                    </a:rPr>
                    <a:t> </a:t>
                  </a:r>
                </a:p>
              </p:txBody>
            </p:sp>
          </mc:Fallback>
        </mc:AlternateContent>
        <p:sp>
          <p:nvSpPr>
            <p:cNvPr id="23" name="TextBox 23">
              <a:extLst>
                <a:ext uri="{FF2B5EF4-FFF2-40B4-BE49-F238E27FC236}">
                  <a16:creationId xmlns="" xmlns:a16="http://schemas.microsoft.com/office/drawing/2014/main" id="{AF41DDE0-D253-448B-9276-746D8E594FDB}"/>
                </a:ext>
              </a:extLst>
            </p:cNvPr>
            <p:cNvSpPr txBox="1"/>
            <p:nvPr/>
          </p:nvSpPr>
          <p:spPr>
            <a:xfrm>
              <a:off x="15315046"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dirty="0" err="1"/>
                <a:t>ReLu</a:t>
              </a:r>
              <a:endParaRPr lang="en-US" altLang="ko-KR" dirty="0"/>
            </a:p>
          </p:txBody>
        </p:sp>
      </p:grpSp>
    </p:spTree>
    <p:extLst>
      <p:ext uri="{BB962C8B-B14F-4D97-AF65-F5344CB8AC3E}">
        <p14:creationId xmlns:p14="http://schemas.microsoft.com/office/powerpoint/2010/main" val="1657191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fr-FR"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Leaky ReLu</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38" name="직사각형 37">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𝐿𝑒𝑎𝑘𝑦</m:t>
                    </m:r>
                    <m:r>
                      <a:rPr lang="en-US" altLang="ko-KR" sz="1300" i="1" smtClean="0">
                        <a:solidFill>
                          <a:prstClr val="black">
                            <a:lumMod val="85000"/>
                            <a:lumOff val="15000"/>
                          </a:prstClr>
                        </a:solidFill>
                        <a:latin typeface="Cambria Math" panose="02040503050406030204" pitchFamily="18" charset="0"/>
                      </a:rPr>
                      <m:t> </m:t>
                    </m:r>
                    <m:r>
                      <a:rPr lang="en-US" altLang="ko-KR" sz="1300" i="1" smtClean="0">
                        <a:solidFill>
                          <a:prstClr val="black">
                            <a:lumMod val="85000"/>
                            <a:lumOff val="15000"/>
                          </a:prstClr>
                        </a:solidFill>
                        <a:latin typeface="Cambria Math" panose="02040503050406030204" pitchFamily="18" charset="0"/>
                      </a:rPr>
                      <m:t>𝑅𝑒𝐿𝑢</m:t>
                    </m:r>
                    <m:d>
                      <m:dPr>
                        <m:ctrlPr>
                          <a:rPr lang="en-US" altLang="ko-KR" sz="1300" i="1">
                            <a:solidFill>
                              <a:prstClr val="black">
                                <a:lumMod val="85000"/>
                                <a:lumOff val="15000"/>
                              </a:prstClr>
                            </a:solidFill>
                            <a:latin typeface="Cambria Math" panose="02040503050406030204" pitchFamily="18" charset="0"/>
                          </a:rPr>
                        </m:ctrlPr>
                      </m:dPr>
                      <m:e>
                        <m:r>
                          <a:rPr lang="en-US" altLang="ko-KR" sz="1300" i="1">
                            <a:solidFill>
                              <a:prstClr val="black">
                                <a:lumMod val="85000"/>
                                <a:lumOff val="15000"/>
                              </a:prstClr>
                            </a:solidFill>
                            <a:latin typeface="Cambria Math" panose="02040503050406030204" pitchFamily="18" charset="0"/>
                          </a:rPr>
                          <m:t>𝑥</m:t>
                        </m:r>
                      </m:e>
                    </m:d>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𝑚𝑎𝑥</m:t>
                    </m:r>
                    <m:d>
                      <m:dPr>
                        <m:ctrlPr>
                          <a:rPr lang="en-US" altLang="ko-KR" sz="1300" i="1">
                            <a:solidFill>
                              <a:prstClr val="black">
                                <a:lumMod val="85000"/>
                                <a:lumOff val="15000"/>
                              </a:prstClr>
                            </a:solidFill>
                            <a:latin typeface="Cambria Math" panose="02040503050406030204" pitchFamily="18" charset="0"/>
                          </a:rPr>
                        </m:ctrlPr>
                      </m:dPr>
                      <m:e>
                        <m:r>
                          <a:rPr lang="ko-KR" altLang="en-US" sz="1300" i="1">
                            <a:solidFill>
                              <a:prstClr val="black">
                                <a:lumMod val="85000"/>
                                <a:lumOff val="15000"/>
                              </a:prstClr>
                            </a:solidFill>
                            <a:latin typeface="Cambria Math" panose="02040503050406030204" pitchFamily="18" charset="0"/>
                          </a:rPr>
                          <m:t>𝛼</m:t>
                        </m:r>
                        <m:r>
                          <a:rPr lang="en-US" altLang="ko-KR" sz="1300" i="1">
                            <a:solidFill>
                              <a:prstClr val="black">
                                <a:lumMod val="85000"/>
                                <a:lumOff val="15000"/>
                              </a:prstClr>
                            </a:solidFill>
                            <a:latin typeface="Cambria Math" panose="02040503050406030204" pitchFamily="18" charset="0"/>
                          </a:rPr>
                          <m:t>𝑥</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𝑥</m:t>
                        </m:r>
                      </m:e>
                    </m:d>
                    <m:r>
                      <m:rPr>
                        <m:nor/>
                      </m:rPr>
                      <a:rPr lang="en-US" altLang="ko-KR" sz="1300" i="1" dirty="0">
                        <a:solidFill>
                          <a:prstClr val="black">
                            <a:lumMod val="85000"/>
                            <a:lumOff val="15000"/>
                          </a:prstClr>
                        </a:solidFill>
                        <a:latin typeface="Cambria Math" panose="02040503050406030204" pitchFamily="18" charset="0"/>
                      </a:rPr>
                      <m:t> </m:t>
                    </m:r>
                    <m:r>
                      <m:rPr>
                        <m:nor/>
                      </m:rPr>
                      <a:rPr lang="en-US" altLang="ko-KR" sz="1300" i="1" dirty="0">
                        <a:solidFill>
                          <a:prstClr val="black">
                            <a:lumMod val="85000"/>
                            <a:lumOff val="15000"/>
                          </a:prstClr>
                        </a:solidFill>
                        <a:latin typeface="Cambria Math" panose="02040503050406030204" pitchFamily="18" charset="0"/>
                      </a:rPr>
                      <m:t>where</m:t>
                    </m:r>
                    <m:r>
                      <m:rPr>
                        <m:nor/>
                      </m:rPr>
                      <a:rPr lang="en-US" altLang="ko-KR" sz="1300" i="1" dirty="0">
                        <a:solidFill>
                          <a:prstClr val="black">
                            <a:lumMod val="85000"/>
                            <a:lumOff val="15000"/>
                          </a:prstClr>
                        </a:solidFill>
                        <a:latin typeface="Cambria Math" panose="02040503050406030204" pitchFamily="18" charset="0"/>
                      </a:rPr>
                      <m:t> </m:t>
                    </m:r>
                    <m:r>
                      <a:rPr lang="ko-KR" altLang="en-US" sz="1300" i="1">
                        <a:solidFill>
                          <a:prstClr val="black">
                            <a:lumMod val="85000"/>
                            <a:lumOff val="15000"/>
                          </a:prstClr>
                        </a:solidFill>
                        <a:latin typeface="Cambria Math" panose="02040503050406030204" pitchFamily="18" charset="0"/>
                      </a:rPr>
                      <m:t>𝛼</m:t>
                    </m:r>
                    <m:r>
                      <a:rPr lang="ko-KR" altLang="en-US" sz="1300" i="1">
                        <a:solidFill>
                          <a:prstClr val="black">
                            <a:lumMod val="85000"/>
                            <a:lumOff val="15000"/>
                          </a:prstClr>
                        </a:solidFill>
                        <a:latin typeface="Cambria Math" panose="02040503050406030204" pitchFamily="18" charset="0"/>
                      </a:rPr>
                      <m:t>∈</m:t>
                    </m:r>
                    <m:d>
                      <m:dPr>
                        <m:ctrlPr>
                          <a:rPr lang="ko-KR" altLang="en-US" sz="1300" i="1">
                            <a:solidFill>
                              <a:prstClr val="black">
                                <a:lumMod val="85000"/>
                                <a:lumOff val="15000"/>
                              </a:prstClr>
                            </a:solidFill>
                            <a:latin typeface="Cambria Math" panose="02040503050406030204" pitchFamily="18" charset="0"/>
                          </a:rPr>
                        </m:ctrlPr>
                      </m:dPr>
                      <m:e>
                        <m:r>
                          <a:rPr lang="ko-KR" altLang="en-US" sz="1300" i="1">
                            <a:solidFill>
                              <a:prstClr val="black">
                                <a:lumMod val="85000"/>
                                <a:lumOff val="15000"/>
                              </a:prstClr>
                            </a:solidFill>
                            <a:latin typeface="Cambria Math" panose="02040503050406030204" pitchFamily="18" charset="0"/>
                          </a:rPr>
                          <m:t>0,1</m:t>
                        </m:r>
                      </m:e>
                    </m:d>
                  </m:oMath>
                </a14:m>
                <a:endParaRPr lang="en-US" altLang="ko-KR" sz="1300" i="1" dirty="0">
                  <a:solidFill>
                    <a:prstClr val="black">
                      <a:lumMod val="85000"/>
                      <a:lumOff val="15000"/>
                    </a:prstClr>
                  </a:solidFill>
                  <a:latin typeface="Cambria Math" panose="02040503050406030204" pitchFamily="18"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Leaky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ReLu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 slightly “tweaked” version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ReLu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38" name="직사각형 37">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64810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6" name="그룹 25">
            <a:extLst>
              <a:ext uri="{FF2B5EF4-FFF2-40B4-BE49-F238E27FC236}">
                <a16:creationId xmlns="" xmlns:a16="http://schemas.microsoft.com/office/drawing/2014/main" id="{66CA795B-84C6-49B1-AB91-2DF6EA4C6232}"/>
              </a:ext>
            </a:extLst>
          </p:cNvPr>
          <p:cNvGrpSpPr/>
          <p:nvPr/>
        </p:nvGrpSpPr>
        <p:grpSpPr>
          <a:xfrm>
            <a:off x="3439244" y="2667329"/>
            <a:ext cx="3459461" cy="3114542"/>
            <a:chOff x="14252321" y="2242743"/>
            <a:chExt cx="3459461" cy="3114542"/>
          </a:xfrm>
        </p:grpSpPr>
        <p:cxnSp>
          <p:nvCxnSpPr>
            <p:cNvPr id="30" name="직선 화살표 연결선 29">
              <a:extLst>
                <a:ext uri="{FF2B5EF4-FFF2-40B4-BE49-F238E27FC236}">
                  <a16:creationId xmlns="" xmlns:a16="http://schemas.microsoft.com/office/drawing/2014/main" id="{92D20E19-1FA0-4828-94A9-58432C6701AA}"/>
                </a:ext>
              </a:extLst>
            </p:cNvPr>
            <p:cNvCxnSpPr/>
            <p:nvPr/>
          </p:nvCxnSpPr>
          <p:spPr>
            <a:xfrm>
              <a:off x="14252321"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3F576C78-7EBC-4AFA-8487-A65E38AE4F86}"/>
                </a:ext>
              </a:extLst>
            </p:cNvPr>
            <p:cNvCxnSpPr>
              <a:cxnSpLocks/>
            </p:cNvCxnSpPr>
            <p:nvPr/>
          </p:nvCxnSpPr>
          <p:spPr>
            <a:xfrm flipV="1">
              <a:off x="15786665" y="2671685"/>
              <a:ext cx="0" cy="26856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2F18D657-6FE4-4225-B825-092E2C0F6080}"/>
                </a:ext>
              </a:extLst>
            </p:cNvPr>
            <p:cNvCxnSpPr>
              <a:cxnSpLocks/>
            </p:cNvCxnSpPr>
            <p:nvPr/>
          </p:nvCxnSpPr>
          <p:spPr>
            <a:xfrm rot="-2700000" flipV="1">
              <a:off x="15575783" y="3759664"/>
              <a:ext cx="144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TextBox 18">
              <a:extLst>
                <a:ext uri="{FF2B5EF4-FFF2-40B4-BE49-F238E27FC236}">
                  <a16:creationId xmlns="" xmlns:a16="http://schemas.microsoft.com/office/drawing/2014/main" id="{C343D70C-7372-46E9-A621-53ECDE3CCAD3}"/>
                </a:ext>
              </a:extLst>
            </p:cNvPr>
            <p:cNvSpPr txBox="1"/>
            <p:nvPr/>
          </p:nvSpPr>
          <p:spPr>
            <a:xfrm>
              <a:off x="15449807"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TextBox 19">
                  <a:extLst>
                    <a:ext uri="{FF2B5EF4-FFF2-40B4-BE49-F238E27FC236}">
                      <a16:creationId xmlns="" xmlns:a16="http://schemas.microsoft.com/office/drawing/2014/main" id="{4780D236-3757-4CF1-A1A6-42B547A3F336}"/>
                    </a:ext>
                  </a:extLst>
                </p:cNvPr>
                <p:cNvSpPr txBox="1"/>
                <p:nvPr/>
              </p:nvSpPr>
              <p:spPr>
                <a:xfrm>
                  <a:off x="17364232"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34" name="TextBox 19">
                  <a:extLst>
                    <a:ext uri="{FF2B5EF4-FFF2-40B4-BE49-F238E27FC236}">
                      <a16:creationId xmlns:a14="http://schemas.microsoft.com/office/drawing/2010/main" xmlns="" xmlns:a16="http://schemas.microsoft.com/office/drawing/2014/main" xmlns:lc="http://schemas.openxmlformats.org/drawingml/2006/lockedCanvas" id="{4780D236-3757-4CF1-A1A6-42B547A3F336}"/>
                    </a:ext>
                  </a:extLst>
                </p:cNvPr>
                <p:cNvSpPr txBox="1">
                  <a:spLocks noRot="1" noChangeAspect="1" noMove="1" noResize="1" noEditPoints="1" noAdjustHandles="1" noChangeArrowheads="1" noChangeShapeType="1" noTextEdit="1"/>
                </p:cNvSpPr>
                <p:nvPr/>
              </p:nvSpPr>
              <p:spPr>
                <a:xfrm>
                  <a:off x="17364232" y="4233578"/>
                  <a:ext cx="347550" cy="338554"/>
                </a:xfrm>
                <a:prstGeom prst="rect">
                  <a:avLst/>
                </a:prstGeom>
                <a:blipFill rotWithShape="0">
                  <a:blip r:embed="rId4"/>
                  <a:stretch>
                    <a:fillRect/>
                  </a:stretch>
                </a:blipFill>
              </p:spPr>
              <p:txBody>
                <a:bodyPr/>
                <a:lstStyle/>
                <a:p>
                  <a:r>
                    <a:rPr lang="en-US">
                      <a:noFill/>
                    </a:rPr>
                    <a:t> </a:t>
                  </a:r>
                </a:p>
              </p:txBody>
            </p:sp>
          </mc:Fallback>
        </mc:AlternateContent>
        <p:sp>
          <p:nvSpPr>
            <p:cNvPr id="35" name="TextBox 23">
              <a:extLst>
                <a:ext uri="{FF2B5EF4-FFF2-40B4-BE49-F238E27FC236}">
                  <a16:creationId xmlns="" xmlns:a16="http://schemas.microsoft.com/office/drawing/2014/main" id="{AF41DDE0-D253-448B-9276-746D8E594FDB}"/>
                </a:ext>
              </a:extLst>
            </p:cNvPr>
            <p:cNvSpPr txBox="1"/>
            <p:nvPr/>
          </p:nvSpPr>
          <p:spPr>
            <a:xfrm>
              <a:off x="14986680"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a:t>Leawky</a:t>
              </a:r>
              <a:r>
                <a:rPr lang="en-US" altLang="ko-KR" dirty="0"/>
                <a:t> </a:t>
              </a:r>
              <a:r>
                <a:rPr lang="en-US" altLang="ko-KR" dirty="0" err="1"/>
                <a:t>ReLu</a:t>
              </a:r>
              <a:endParaRPr lang="en-US" altLang="ko-KR" dirty="0"/>
            </a:p>
          </p:txBody>
        </p:sp>
        <p:cxnSp>
          <p:nvCxnSpPr>
            <p:cNvPr id="36" name="직선 연결선 35">
              <a:extLst>
                <a:ext uri="{FF2B5EF4-FFF2-40B4-BE49-F238E27FC236}">
                  <a16:creationId xmlns="" xmlns:a16="http://schemas.microsoft.com/office/drawing/2014/main" id="{2C1AF5CA-3408-4EEE-A97A-57701EFB15E2}"/>
                </a:ext>
              </a:extLst>
            </p:cNvPr>
            <p:cNvCxnSpPr>
              <a:cxnSpLocks/>
            </p:cNvCxnSpPr>
            <p:nvPr/>
          </p:nvCxnSpPr>
          <p:spPr>
            <a:xfrm rot="-600000" flipV="1">
              <a:off x="14357603" y="4390787"/>
              <a:ext cx="144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6730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fr-FR"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(summary)</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graphicFrame>
            <p:nvGraphicFramePr>
              <p:cNvPr id="19" name="Table 12">
                <a:extLst>
                  <a:ext uri="{FF2B5EF4-FFF2-40B4-BE49-F238E27FC236}">
                    <a16:creationId xmlns=""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3823217252"/>
                  </p:ext>
                </p:extLst>
              </p:nvPr>
            </p:nvGraphicFramePr>
            <p:xfrm>
              <a:off x="712181" y="2348880"/>
              <a:ext cx="8496844" cy="2842829"/>
            </p:xfrm>
            <a:graphic>
              <a:graphicData uri="http://schemas.openxmlformats.org/drawingml/2006/table">
                <a:tbl>
                  <a:tblPr firstRow="1" bandRow="1">
                    <a:tableStyleId>{5940675A-B579-460E-94D1-54222C63F5DA}</a:tableStyleId>
                  </a:tblPr>
                  <a:tblGrid>
                    <a:gridCol w="1976117">
                      <a:extLst>
                        <a:ext uri="{9D8B030D-6E8A-4147-A177-3AD203B41FA5}">
                          <a16:colId xmlns="" xmlns:a16="http://schemas.microsoft.com/office/drawing/2014/main" val="20000"/>
                        </a:ext>
                      </a:extLst>
                    </a:gridCol>
                    <a:gridCol w="3402576">
                      <a:extLst>
                        <a:ext uri="{9D8B030D-6E8A-4147-A177-3AD203B41FA5}">
                          <a16:colId xmlns="" xmlns:a16="http://schemas.microsoft.com/office/drawing/2014/main" val="20002"/>
                        </a:ext>
                      </a:extLst>
                    </a:gridCol>
                    <a:gridCol w="3118151">
                      <a:extLst>
                        <a:ext uri="{9D8B030D-6E8A-4147-A177-3AD203B41FA5}">
                          <a16:colId xmlns="" xmlns:a16="http://schemas.microsoft.com/office/drawing/2014/main" val="20001"/>
                        </a:ext>
                      </a:extLst>
                    </a:gridCol>
                  </a:tblGrid>
                  <a:tr h="322549">
                    <a:tc>
                      <a:txBody>
                        <a:bodyPr/>
                        <a:lstStyle/>
                        <a:p>
                          <a:pPr algn="ctr"/>
                          <a:r>
                            <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Name</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TensorFlow</a:t>
                          </a:r>
                          <a:endPar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504056">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Step</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r>
                                  <a:rPr lang="en-US" altLang="ko-KR" sz="1300" b="0" i="1" smtClean="0">
                                    <a:effectLst/>
                                    <a:latin typeface="Cambria Math" panose="02040503050406030204" pitchFamily="18" charset="0"/>
                                    <a:ea typeface="Cambria Math" panose="02040503050406030204" pitchFamily="18" charset="0"/>
                                  </a:rPr>
                                  <m:t>𝑆𝑡𝑒𝑝</m:t>
                                </m:r>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e>
                                </m:d>
                                <m:r>
                                  <a:rPr lang="en-US" altLang="ko-KR" sz="1300" b="0" i="1" smtClean="0">
                                    <a:effectLst/>
                                    <a:latin typeface="Cambria Math" panose="02040503050406030204" pitchFamily="18" charset="0"/>
                                    <a:ea typeface="Cambria Math" panose="02040503050406030204" pitchFamily="18" charset="0"/>
                                  </a:rPr>
                                  <m:t>=</m:t>
                                </m:r>
                                <m:r>
                                  <a:rPr lang="ko-KR" altLang="en-US" sz="1300" b="0" i="1" smtClean="0">
                                    <a:effectLst/>
                                    <a:latin typeface="Cambria Math" panose="02040503050406030204" pitchFamily="18" charset="0"/>
                                  </a:rPr>
                                  <m:t>𝜃</m:t>
                                </m:r>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r>
                                      <a:rPr lang="en-US" altLang="ko-KR" sz="1300" b="0" i="1" smtClean="0">
                                        <a:effectLst/>
                                        <a:latin typeface="Cambria Math" panose="02040503050406030204" pitchFamily="18" charset="0"/>
                                        <a:ea typeface="Cambria Math" panose="02040503050406030204" pitchFamily="18" charset="0"/>
                                      </a:rPr>
                                      <m:t>−</m:t>
                                    </m:r>
                                    <m:sSub>
                                      <m:sSubPr>
                                        <m:ctrlPr>
                                          <a:rPr lang="en-US" altLang="ko-KR" sz="1300" b="0" i="1" smtClean="0">
                                            <a:effectLst/>
                                            <a:latin typeface="Cambria Math" panose="02040503050406030204" pitchFamily="18" charset="0"/>
                                            <a:ea typeface="Cambria Math" panose="02040503050406030204" pitchFamily="18" charset="0"/>
                                          </a:rPr>
                                        </m:ctrlPr>
                                      </m:sSubPr>
                                      <m:e>
                                        <m:r>
                                          <a:rPr lang="en-US" altLang="ko-KR" sz="1300" b="0" i="1" smtClean="0">
                                            <a:effectLst/>
                                            <a:latin typeface="Cambria Math" panose="02040503050406030204" pitchFamily="18" charset="0"/>
                                            <a:ea typeface="Cambria Math" panose="02040503050406030204" pitchFamily="18" charset="0"/>
                                          </a:rPr>
                                          <m:t>𝑥</m:t>
                                        </m:r>
                                      </m:e>
                                      <m:sub>
                                        <m:r>
                                          <a:rPr lang="en-US" altLang="ko-KR" sz="1300" b="0" i="1" smtClean="0">
                                            <a:effectLst/>
                                            <a:latin typeface="Cambria Math" panose="02040503050406030204" pitchFamily="18" charset="0"/>
                                            <a:ea typeface="Cambria Math" panose="02040503050406030204" pitchFamily="18" charset="0"/>
                                          </a:rPr>
                                          <m:t>0</m:t>
                                        </m:r>
                                      </m:sub>
                                    </m:sSub>
                                  </m:e>
                                </m:d>
                              </m:oMath>
                            </m:oMathPara>
                          </a14:m>
                          <a:endParaRPr lang="en-US" altLang="ko-KR" sz="1300" b="0" dirty="0">
                            <a:effectLst/>
                            <a:latin typeface="Cambria Math" panose="02040503050406030204" pitchFamily="18" charset="0"/>
                            <a:ea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ctrlPr>
                                  </m:fPr>
                                  <m:num>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𝑡𝑓</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𝑚𝑎𝑡h</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𝑠𝑖𝑔𝑛</m:t>
                                    </m:r>
                                    <m:d>
                                      <m:dPr>
                                        <m:ctrlP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ctrlPr>
                                      </m:dPr>
                                      <m:e>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𝑥</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m:t>
                                        </m:r>
                                        <m:sSub>
                                          <m:sSubPr>
                                            <m:ctrlP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ctrlPr>
                                          </m:sSubPr>
                                          <m:e>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𝑥</m:t>
                                            </m:r>
                                          </m:e>
                                          <m:sub>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0</m:t>
                                            </m:r>
                                          </m:sub>
                                        </m:sSub>
                                      </m:e>
                                    </m:d>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+1</m:t>
                                    </m:r>
                                  </m:num>
                                  <m:den>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2</m:t>
                                    </m:r>
                                  </m:den>
                                </m:f>
                              </m:oMath>
                            </m:oMathPara>
                          </a14:m>
                          <a:endParaRPr lang="en-US" altLang="ko-KR" sz="1300" b="0" u="none" strike="noStrike" dirty="0">
                            <a:solidFill>
                              <a:srgbClr val="000000"/>
                            </a:solidFill>
                            <a:effectLst/>
                            <a:latin typeface="Cambria Math" panose="02040503050406030204" pitchFamily="18" charset="0"/>
                            <a:ea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504056">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ea typeface="SamsungOne 400" panose="020B0503030303020204" pitchFamily="34" charset="0"/>
                            </a:rPr>
                            <a:t>Sigmoid</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r>
                                  <a:rPr lang="ko-KR" altLang="en-US" sz="1300" i="1" smtClean="0">
                                    <a:effectLst/>
                                    <a:latin typeface="Cambria Math" panose="02040503050406030204" pitchFamily="18" charset="0"/>
                                  </a:rPr>
                                  <m:t>𝜎</m:t>
                                </m:r>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e>
                                </m:d>
                                <m:r>
                                  <a:rPr lang="en-US" altLang="ko-KR" sz="1300" b="0" i="1" smtClean="0">
                                    <a:effectLst/>
                                    <a:latin typeface="Cambria Math" panose="02040503050406030204" pitchFamily="18" charset="0"/>
                                    <a:ea typeface="Cambria Math" panose="02040503050406030204" pitchFamily="18" charset="0"/>
                                  </a:rPr>
                                  <m:t>=</m:t>
                                </m:r>
                                <m:f>
                                  <m:fPr>
                                    <m:ctrlPr>
                                      <a:rPr lang="en-US" altLang="ko-KR" sz="1300" b="0" i="1" smtClean="0">
                                        <a:effectLst/>
                                        <a:latin typeface="Cambria Math" panose="02040503050406030204" pitchFamily="18" charset="0"/>
                                        <a:ea typeface="Cambria Math" panose="02040503050406030204" pitchFamily="18" charset="0"/>
                                      </a:rPr>
                                    </m:ctrlPr>
                                  </m:fPr>
                                  <m:num>
                                    <m:r>
                                      <a:rPr lang="en-US" altLang="ko-KR" sz="1300" b="0" i="1" smtClean="0">
                                        <a:effectLst/>
                                        <a:latin typeface="Cambria Math" panose="02040503050406030204" pitchFamily="18" charset="0"/>
                                        <a:ea typeface="Cambria Math" panose="02040503050406030204" pitchFamily="18" charset="0"/>
                                      </a:rPr>
                                      <m:t>1</m:t>
                                    </m:r>
                                  </m:num>
                                  <m:den>
                                    <m:r>
                                      <a:rPr lang="en-US" altLang="ko-KR" sz="1300" b="0" i="1" smtClean="0">
                                        <a:effectLst/>
                                        <a:latin typeface="Cambria Math" panose="02040503050406030204" pitchFamily="18" charset="0"/>
                                        <a:ea typeface="Cambria Math" panose="02040503050406030204" pitchFamily="18" charset="0"/>
                                      </a:rPr>
                                      <m:t>1+</m:t>
                                    </m:r>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m:t>
                                        </m:r>
                                        <m:r>
                                          <a:rPr lang="en-US" altLang="ko-KR" sz="1300" b="0" i="1" smtClean="0">
                                            <a:effectLst/>
                                            <a:latin typeface="Cambria Math" panose="02040503050406030204" pitchFamily="18" charset="0"/>
                                            <a:ea typeface="Cambria Math" panose="02040503050406030204" pitchFamily="18" charset="0"/>
                                          </a:rPr>
                                          <m:t>𝑥</m:t>
                                        </m:r>
                                      </m:sup>
                                    </m:sSup>
                                  </m:den>
                                </m:f>
                              </m:oMath>
                            </m:oMathPara>
                          </a14:m>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tf.math.sigmoid</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504056">
                    <a:tc>
                      <a:txBody>
                        <a:bodyPr/>
                        <a:lstStyle/>
                        <a:p>
                          <a:pPr algn="ctr" rtl="0" fontAlgn="t">
                            <a:spcBef>
                              <a:spcPts val="0"/>
                            </a:spcBef>
                            <a:spcAft>
                              <a:spcPts val="0"/>
                            </a:spcAft>
                          </a:pPr>
                          <a:r>
                            <a:rPr lang="en-US" altLang="ko-KR" sz="1300" b="0" i="0" u="none" strike="noStrike" dirty="0" err="1">
                              <a:solidFill>
                                <a:srgbClr val="000000"/>
                              </a:solidFill>
                              <a:effectLst/>
                              <a:latin typeface="SamsungOne 400" panose="020B0503030303020204" pitchFamily="34" charset="0"/>
                            </a:rPr>
                            <a:t>Tanh</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altLang="ko-KR" sz="1300" b="0" i="1" smtClean="0">
                                        <a:effectLst/>
                                        <a:latin typeface="Cambria Math" panose="02040503050406030204" pitchFamily="18" charset="0"/>
                                        <a:ea typeface="Cambria Math" panose="02040503050406030204" pitchFamily="18" charset="0"/>
                                      </a:rPr>
                                    </m:ctrlPr>
                                  </m:funcPr>
                                  <m:fName>
                                    <m:r>
                                      <m:rPr>
                                        <m:sty m:val="p"/>
                                      </m:rPr>
                                      <a:rPr lang="en-US" altLang="ko-KR" sz="1300" b="0" i="0" smtClean="0">
                                        <a:effectLst/>
                                        <a:latin typeface="Cambria Math" panose="02040503050406030204" pitchFamily="18" charset="0"/>
                                        <a:ea typeface="Cambria Math" panose="02040503050406030204" pitchFamily="18" charset="0"/>
                                      </a:rPr>
                                      <m:t>tanh</m:t>
                                    </m:r>
                                  </m:fName>
                                  <m:e>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e>
                                    </m:d>
                                  </m:e>
                                </m:func>
                                <m:r>
                                  <a:rPr lang="en-US" altLang="ko-KR" sz="1300" b="0" i="1" smtClean="0">
                                    <a:effectLst/>
                                    <a:latin typeface="Cambria Math" panose="02040503050406030204" pitchFamily="18" charset="0"/>
                                    <a:ea typeface="Cambria Math" panose="02040503050406030204" pitchFamily="18" charset="0"/>
                                  </a:rPr>
                                  <m:t>=</m:t>
                                </m:r>
                                <m:f>
                                  <m:fPr>
                                    <m:ctrlPr>
                                      <a:rPr lang="en-US" altLang="ko-KR" sz="1300" b="0" i="1" smtClean="0">
                                        <a:effectLst/>
                                        <a:latin typeface="Cambria Math" panose="02040503050406030204" pitchFamily="18" charset="0"/>
                                        <a:ea typeface="Cambria Math" panose="02040503050406030204" pitchFamily="18" charset="0"/>
                                      </a:rPr>
                                    </m:ctrlPr>
                                  </m:fPr>
                                  <m:num>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𝑥</m:t>
                                        </m:r>
                                      </m:sup>
                                    </m:sSup>
                                    <m:r>
                                      <a:rPr lang="en-US" altLang="ko-KR" sz="1300" b="0" i="1" smtClean="0">
                                        <a:effectLst/>
                                        <a:latin typeface="Cambria Math" panose="02040503050406030204" pitchFamily="18" charset="0"/>
                                        <a:ea typeface="Cambria Math" panose="02040503050406030204" pitchFamily="18" charset="0"/>
                                      </a:rPr>
                                      <m:t>−</m:t>
                                    </m:r>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m:t>
                                        </m:r>
                                        <m:r>
                                          <a:rPr lang="en-US" altLang="ko-KR" sz="1300" b="0" i="1" smtClean="0">
                                            <a:effectLst/>
                                            <a:latin typeface="Cambria Math" panose="02040503050406030204" pitchFamily="18" charset="0"/>
                                            <a:ea typeface="Cambria Math" panose="02040503050406030204" pitchFamily="18" charset="0"/>
                                          </a:rPr>
                                          <m:t>𝑥</m:t>
                                        </m:r>
                                      </m:sup>
                                    </m:sSup>
                                  </m:num>
                                  <m:den>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𝑥</m:t>
                                        </m:r>
                                      </m:sup>
                                    </m:sSup>
                                    <m:r>
                                      <a:rPr lang="en-US" altLang="ko-KR" sz="1300" b="0" i="1" smtClean="0">
                                        <a:effectLst/>
                                        <a:latin typeface="Cambria Math" panose="02040503050406030204" pitchFamily="18" charset="0"/>
                                        <a:ea typeface="Cambria Math" panose="02040503050406030204" pitchFamily="18" charset="0"/>
                                      </a:rPr>
                                      <m:t>+</m:t>
                                    </m:r>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m:t>
                                        </m:r>
                                        <m:r>
                                          <a:rPr lang="en-US" altLang="ko-KR" sz="1300" b="0" i="1" smtClean="0">
                                            <a:effectLst/>
                                            <a:latin typeface="Cambria Math" panose="02040503050406030204" pitchFamily="18" charset="0"/>
                                            <a:ea typeface="Cambria Math" panose="02040503050406030204" pitchFamily="18" charset="0"/>
                                          </a:rPr>
                                          <m:t>𝑥</m:t>
                                        </m:r>
                                      </m:sup>
                                    </m:sSup>
                                  </m:den>
                                </m:f>
                              </m:oMath>
                            </m:oMathPara>
                          </a14:m>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tf.math.tanh</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360040">
                    <a:tc>
                      <a:txBody>
                        <a:bodyPr/>
                        <a:lstStyle/>
                        <a:p>
                          <a:pPr algn="ctr" rtl="0" fontAlgn="t">
                            <a:spcBef>
                              <a:spcPts val="0"/>
                            </a:spcBef>
                            <a:spcAft>
                              <a:spcPts val="0"/>
                            </a:spcAft>
                          </a:pPr>
                          <a:r>
                            <a:rPr lang="en-US" altLang="ko-KR" sz="1300" b="0" i="0" u="none" strike="noStrike" dirty="0" err="1">
                              <a:solidFill>
                                <a:srgbClr val="000000"/>
                              </a:solidFill>
                              <a:effectLst/>
                              <a:latin typeface="SamsungOne 400" panose="020B0503030303020204" pitchFamily="34" charset="0"/>
                              <a:ea typeface="SamsungOne 400" panose="020B0503030303020204" pitchFamily="34" charset="0"/>
                            </a:rPr>
                            <a:t>ReLu</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r>
                                  <a:rPr lang="en-US" altLang="ko-KR" sz="1300" b="0" i="1" smtClean="0">
                                    <a:effectLst/>
                                    <a:latin typeface="Cambria Math" panose="02040503050406030204" pitchFamily="18" charset="0"/>
                                    <a:ea typeface="Cambria Math" panose="02040503050406030204" pitchFamily="18" charset="0"/>
                                  </a:rPr>
                                  <m:t>𝑅𝑒𝐿𝑢</m:t>
                                </m:r>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e>
                                </m:d>
                                <m:r>
                                  <a:rPr lang="en-US" altLang="ko-KR" sz="1300" b="0" i="1" smtClean="0">
                                    <a:effectLst/>
                                    <a:latin typeface="Cambria Math" panose="02040503050406030204" pitchFamily="18" charset="0"/>
                                    <a:ea typeface="Cambria Math" panose="02040503050406030204" pitchFamily="18" charset="0"/>
                                  </a:rPr>
                                  <m:t>=</m:t>
                                </m:r>
                                <m:r>
                                  <m:rPr>
                                    <m:sty m:val="p"/>
                                  </m:rPr>
                                  <a:rPr lang="en-US" altLang="ko-KR" sz="1300" b="0" i="0" smtClean="0">
                                    <a:effectLst/>
                                    <a:latin typeface="Cambria Math" panose="02040503050406030204" pitchFamily="18" charset="0"/>
                                    <a:ea typeface="Cambria Math" panose="02040503050406030204" pitchFamily="18" charset="0"/>
                                  </a:rPr>
                                  <m:t>max</m:t>
                                </m:r>
                                <m:r>
                                  <a:rPr lang="en-US" altLang="ko-KR" sz="1300" b="0" i="1" smtClean="0">
                                    <a:effectLst/>
                                    <a:latin typeface="Cambria Math" panose="02040503050406030204" pitchFamily="18" charset="0"/>
                                    <a:ea typeface="Cambria Math" panose="02040503050406030204" pitchFamily="18" charset="0"/>
                                  </a:rPr>
                                  <m:t>⁡(0,</m:t>
                                </m:r>
                                <m:r>
                                  <a:rPr lang="en-US" altLang="ko-KR" sz="1300" b="0" i="1" smtClean="0">
                                    <a:effectLst/>
                                    <a:latin typeface="Cambria Math" panose="02040503050406030204" pitchFamily="18" charset="0"/>
                                    <a:ea typeface="Cambria Math" panose="02040503050406030204" pitchFamily="18" charset="0"/>
                                  </a:rPr>
                                  <m:t>𝑥</m:t>
                                </m:r>
                                <m:r>
                                  <a:rPr lang="en-US" altLang="ko-KR" sz="1300" b="0" i="1" smtClean="0">
                                    <a:effectLst/>
                                    <a:latin typeface="Cambria Math" panose="02040503050406030204" pitchFamily="18" charset="0"/>
                                    <a:ea typeface="Cambria Math" panose="02040503050406030204" pitchFamily="18" charset="0"/>
                                  </a:rPr>
                                  <m:t>)</m:t>
                                </m:r>
                              </m:oMath>
                            </m:oMathPara>
                          </a14:m>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tf.nn.relu</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648072">
                    <a:tc>
                      <a:txBody>
                        <a:bodyPr/>
                        <a:lstStyle/>
                        <a:p>
                          <a:pPr algn="ctr" rtl="0" fontAlgn="t">
                            <a:spcBef>
                              <a:spcPts val="0"/>
                            </a:spcBef>
                            <a:spcAft>
                              <a:spcPts val="0"/>
                            </a:spcAft>
                          </a:pPr>
                          <a:r>
                            <a:rPr lang="en-US" altLang="ko-KR" sz="1300" dirty="0" err="1">
                              <a:effectLst/>
                              <a:latin typeface="SamsungOne 400" panose="020B0503030303020204" pitchFamily="34" charset="0"/>
                            </a:rPr>
                            <a:t>Softmax</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ko-KR" sz="1300" i="1" smtClean="0">
                                        <a:effectLst/>
                                        <a:latin typeface="Cambria Math" panose="02040503050406030204" pitchFamily="18" charset="0"/>
                                      </a:rPr>
                                    </m:ctrlPr>
                                  </m:sSubPr>
                                  <m:e>
                                    <m:r>
                                      <a:rPr lang="ko-KR" altLang="en-US" sz="1300" i="1" smtClean="0">
                                        <a:effectLst/>
                                        <a:latin typeface="Cambria Math" panose="02040503050406030204" pitchFamily="18" charset="0"/>
                                      </a:rPr>
                                      <m:t>𝜎</m:t>
                                    </m:r>
                                    <m:r>
                                      <a:rPr lang="en-US" altLang="ko-KR" sz="1300" b="0" i="1" smtClean="0">
                                        <a:effectLst/>
                                        <a:latin typeface="Cambria Math" panose="02040503050406030204" pitchFamily="18" charset="0"/>
                                      </a:rPr>
                                      <m:t>(</m:t>
                                    </m:r>
                                    <m:r>
                                      <a:rPr lang="en-US" altLang="ko-KR" sz="1300" b="0" i="1" smtClean="0">
                                        <a:effectLst/>
                                        <a:latin typeface="Cambria Math" panose="02040503050406030204" pitchFamily="18" charset="0"/>
                                      </a:rPr>
                                      <m:t>𝑥</m:t>
                                    </m:r>
                                    <m:r>
                                      <a:rPr lang="en-US" altLang="ko-KR" sz="1300" b="0" i="1" smtClean="0">
                                        <a:effectLst/>
                                        <a:latin typeface="Cambria Math" panose="02040503050406030204" pitchFamily="18" charset="0"/>
                                      </a:rPr>
                                      <m:t>)</m:t>
                                    </m:r>
                                  </m:e>
                                  <m:sub>
                                    <m:r>
                                      <a:rPr lang="en-US" altLang="ko-KR" sz="1300" b="0" i="1" smtClean="0">
                                        <a:effectLst/>
                                        <a:latin typeface="Cambria Math" panose="02040503050406030204" pitchFamily="18" charset="0"/>
                                      </a:rPr>
                                      <m:t>𝑗</m:t>
                                    </m:r>
                                  </m:sub>
                                </m:sSub>
                                <m:r>
                                  <a:rPr lang="en-US" altLang="ko-KR" sz="1300" b="0" i="1" smtClean="0">
                                    <a:effectLst/>
                                    <a:latin typeface="Cambria Math" panose="02040503050406030204" pitchFamily="18" charset="0"/>
                                  </a:rPr>
                                  <m:t>=</m:t>
                                </m:r>
                                <m:f>
                                  <m:fPr>
                                    <m:ctrlPr>
                                      <a:rPr lang="en-US" altLang="ko-KR" sz="1300" b="0" i="1" smtClean="0">
                                        <a:effectLst/>
                                        <a:latin typeface="Cambria Math" panose="02040503050406030204" pitchFamily="18" charset="0"/>
                                      </a:rPr>
                                    </m:ctrlPr>
                                  </m:fPr>
                                  <m:num>
                                    <m:sSup>
                                      <m:sSupPr>
                                        <m:ctrlPr>
                                          <a:rPr lang="en-US" altLang="ko-KR" sz="1300" b="0" i="1" smtClean="0">
                                            <a:effectLst/>
                                            <a:latin typeface="Cambria Math" panose="02040503050406030204" pitchFamily="18" charset="0"/>
                                          </a:rPr>
                                        </m:ctrlPr>
                                      </m:sSupPr>
                                      <m:e>
                                        <m:r>
                                          <a:rPr lang="en-US" altLang="ko-KR" sz="1300" b="0" i="1" smtClean="0">
                                            <a:effectLst/>
                                            <a:latin typeface="Cambria Math" panose="02040503050406030204" pitchFamily="18" charset="0"/>
                                          </a:rPr>
                                          <m:t>𝑒</m:t>
                                        </m:r>
                                      </m:e>
                                      <m:sup>
                                        <m:sSub>
                                          <m:sSubPr>
                                            <m:ctrlPr>
                                              <a:rPr lang="en-US" altLang="ko-KR" sz="1300" b="0" i="1" smtClean="0">
                                                <a:effectLst/>
                                                <a:latin typeface="Cambria Math" panose="02040503050406030204" pitchFamily="18" charset="0"/>
                                              </a:rPr>
                                            </m:ctrlPr>
                                          </m:sSubPr>
                                          <m:e>
                                            <m:r>
                                              <a:rPr lang="en-US" altLang="ko-KR" sz="1300" b="0" i="1" smtClean="0">
                                                <a:effectLst/>
                                                <a:latin typeface="Cambria Math" panose="02040503050406030204" pitchFamily="18" charset="0"/>
                                              </a:rPr>
                                              <m:t>𝑥</m:t>
                                            </m:r>
                                          </m:e>
                                          <m:sub>
                                            <m:r>
                                              <a:rPr lang="en-US" altLang="ko-KR" sz="1300" b="0" i="1" smtClean="0">
                                                <a:effectLst/>
                                                <a:latin typeface="Cambria Math" panose="02040503050406030204" pitchFamily="18" charset="0"/>
                                              </a:rPr>
                                              <m:t>𝑗</m:t>
                                            </m:r>
                                          </m:sub>
                                        </m:sSub>
                                      </m:sup>
                                    </m:sSup>
                                  </m:num>
                                  <m:den>
                                    <m:nary>
                                      <m:naryPr>
                                        <m:chr m:val="∑"/>
                                        <m:ctrlPr>
                                          <a:rPr lang="en-US" altLang="ko-KR" sz="1300" b="0" i="1" smtClean="0">
                                            <a:effectLst/>
                                            <a:latin typeface="Cambria Math" panose="02040503050406030204" pitchFamily="18" charset="0"/>
                                          </a:rPr>
                                        </m:ctrlPr>
                                      </m:naryPr>
                                      <m:sub>
                                        <m:r>
                                          <m:rPr>
                                            <m:brk m:alnAt="23"/>
                                          </m:rPr>
                                          <a:rPr lang="en-US" altLang="ko-KR" sz="1300" b="0" i="1" smtClean="0">
                                            <a:effectLst/>
                                            <a:latin typeface="Cambria Math" panose="02040503050406030204" pitchFamily="18" charset="0"/>
                                          </a:rPr>
                                          <m:t>𝑘</m:t>
                                        </m:r>
                                        <m:r>
                                          <a:rPr lang="en-US" altLang="ko-KR" sz="1300" b="0" i="1" smtClean="0">
                                            <a:effectLst/>
                                            <a:latin typeface="Cambria Math" panose="02040503050406030204" pitchFamily="18" charset="0"/>
                                          </a:rPr>
                                          <m:t>=1</m:t>
                                        </m:r>
                                      </m:sub>
                                      <m:sup>
                                        <m:r>
                                          <a:rPr lang="en-US" altLang="ko-KR" sz="1300" b="0" i="1" smtClean="0">
                                            <a:effectLst/>
                                            <a:latin typeface="Cambria Math" panose="02040503050406030204" pitchFamily="18" charset="0"/>
                                          </a:rPr>
                                          <m:t>𝐾</m:t>
                                        </m:r>
                                      </m:sup>
                                      <m:e>
                                        <m:sSup>
                                          <m:sSupPr>
                                            <m:ctrlPr>
                                              <a:rPr lang="en-US" altLang="ko-KR" sz="1300" b="0" i="1" smtClean="0">
                                                <a:effectLst/>
                                                <a:latin typeface="Cambria Math" panose="02040503050406030204" pitchFamily="18" charset="0"/>
                                              </a:rPr>
                                            </m:ctrlPr>
                                          </m:sSupPr>
                                          <m:e>
                                            <m:r>
                                              <a:rPr lang="en-US" altLang="ko-KR" sz="1300" b="0" i="1" smtClean="0">
                                                <a:effectLst/>
                                                <a:latin typeface="Cambria Math" panose="02040503050406030204" pitchFamily="18" charset="0"/>
                                              </a:rPr>
                                              <m:t>𝑒</m:t>
                                            </m:r>
                                          </m:e>
                                          <m:sup>
                                            <m:sSub>
                                              <m:sSubPr>
                                                <m:ctrlPr>
                                                  <a:rPr lang="en-US" altLang="ko-KR" sz="1300" b="0" i="1" smtClean="0">
                                                    <a:effectLst/>
                                                    <a:latin typeface="Cambria Math" panose="02040503050406030204" pitchFamily="18" charset="0"/>
                                                  </a:rPr>
                                                </m:ctrlPr>
                                              </m:sSubPr>
                                              <m:e>
                                                <m:r>
                                                  <a:rPr lang="en-US" altLang="ko-KR" sz="1300" b="0" i="1" smtClean="0">
                                                    <a:effectLst/>
                                                    <a:latin typeface="Cambria Math" panose="02040503050406030204" pitchFamily="18" charset="0"/>
                                                  </a:rPr>
                                                  <m:t>𝑥</m:t>
                                                </m:r>
                                              </m:e>
                                              <m:sub>
                                                <m:r>
                                                  <a:rPr lang="en-US" altLang="ko-KR" sz="1300" b="0" i="1" smtClean="0">
                                                    <a:effectLst/>
                                                    <a:latin typeface="Cambria Math" panose="02040503050406030204" pitchFamily="18" charset="0"/>
                                                  </a:rPr>
                                                  <m:t>𝑘</m:t>
                                                </m:r>
                                              </m:sub>
                                            </m:sSub>
                                          </m:sup>
                                        </m:sSup>
                                      </m:e>
                                    </m:nary>
                                  </m:den>
                                </m:f>
                              </m:oMath>
                            </m:oMathPara>
                          </a14:m>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err="1">
                              <a:effectLst/>
                              <a:latin typeface="Cambria Math" panose="02040503050406030204" pitchFamily="18" charset="0"/>
                            </a:rPr>
                            <a:t>tf.nn.softmax</a:t>
                          </a:r>
                          <a:r>
                            <a:rPr lang="en-US" altLang="ko-KR" sz="1300" dirty="0">
                              <a:effectLst/>
                              <a:latin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mc:Choice>
        <mc:Fallback xmlns="">
          <p:graphicFrame>
            <p:nvGraphicFramePr>
              <p:cNvPr id="19" name="Table 12">
                <a:extLst>
                  <a:ext uri="{FF2B5EF4-FFF2-40B4-BE49-F238E27FC236}">
                    <a16:creationId xmlns="" xmlns:a16="http://schemas.microsoft.com/office/drawing/2014/main" xmlns:a14="http://schemas.microsoft.com/office/drawing/2010/main" id="{5A6D7F6C-E827-4B71-93B3-E0A9D17E045A}"/>
                  </a:ext>
                </a:extLst>
              </p:cNvPr>
              <p:cNvGraphicFramePr>
                <a:graphicFrameLocks noGrp="1"/>
              </p:cNvGraphicFramePr>
              <p:nvPr>
                <p:extLst>
                  <p:ext uri="{D42A27DB-BD31-4B8C-83A1-F6EECF244321}">
                    <p14:modId xmlns:p14="http://schemas.microsoft.com/office/powerpoint/2010/main" val="3823217252"/>
                  </p:ext>
                </p:extLst>
              </p:nvPr>
            </p:nvGraphicFramePr>
            <p:xfrm>
              <a:off x="712181" y="2348880"/>
              <a:ext cx="8496844" cy="2842829"/>
            </p:xfrm>
            <a:graphic>
              <a:graphicData uri="http://schemas.openxmlformats.org/drawingml/2006/table">
                <a:tbl>
                  <a:tblPr firstRow="1" bandRow="1">
                    <a:tableStyleId>{5940675A-B579-460E-94D1-54222C63F5DA}</a:tableStyleId>
                  </a:tblPr>
                  <a:tblGrid>
                    <a:gridCol w="1976117">
                      <a:extLst>
                        <a:ext uri="{9D8B030D-6E8A-4147-A177-3AD203B41FA5}">
                          <a16:colId xmlns="" xmlns:a16="http://schemas.microsoft.com/office/drawing/2014/main" xmlns:a14="http://schemas.microsoft.com/office/drawing/2010/main" val="20000"/>
                        </a:ext>
                      </a:extLst>
                    </a:gridCol>
                    <a:gridCol w="3402576">
                      <a:extLst>
                        <a:ext uri="{9D8B030D-6E8A-4147-A177-3AD203B41FA5}">
                          <a16:colId xmlns="" xmlns:a16="http://schemas.microsoft.com/office/drawing/2014/main" xmlns:a14="http://schemas.microsoft.com/office/drawing/2010/main" val="20002"/>
                        </a:ext>
                      </a:extLst>
                    </a:gridCol>
                    <a:gridCol w="3118151">
                      <a:extLst>
                        <a:ext uri="{9D8B030D-6E8A-4147-A177-3AD203B41FA5}">
                          <a16:colId xmlns="" xmlns:a16="http://schemas.microsoft.com/office/drawing/2014/main" xmlns:a14="http://schemas.microsoft.com/office/drawing/2010/main" val="20001"/>
                        </a:ext>
                      </a:extLst>
                    </a:gridCol>
                  </a:tblGrid>
                  <a:tr h="322549">
                    <a:tc>
                      <a:txBody>
                        <a:bodyPr/>
                        <a:lstStyle/>
                        <a:p>
                          <a:pPr algn="ctr"/>
                          <a:r>
                            <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Name</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TensorFlow</a:t>
                          </a:r>
                          <a:endPar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xmlns:a14="http://schemas.microsoft.com/office/drawing/2010/main" val="10000"/>
                      </a:ext>
                    </a:extLst>
                  </a:tr>
                  <a:tr h="504056">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Step</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65060" r="-91771" b="-480723"/>
                          </a:stretch>
                        </a:blipFill>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72461" t="-65060" r="-195" b="-480723"/>
                          </a:stretch>
                        </a:blipFill>
                      </a:tcPr>
                    </a:tc>
                    <a:extLst>
                      <a:ext uri="{0D108BD9-81ED-4DB2-BD59-A6C34878D82A}">
                        <a16:rowId xmlns="" xmlns:a16="http://schemas.microsoft.com/office/drawing/2014/main" xmlns:a14="http://schemas.microsoft.com/office/drawing/2010/main" val="10001"/>
                      </a:ext>
                    </a:extLst>
                  </a:tr>
                  <a:tr h="504056">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ea typeface="SamsungOne 400" panose="020B0503030303020204" pitchFamily="34" charset="0"/>
                            </a:rPr>
                            <a:t>Sigmoid</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165060" r="-91771" b="-380723"/>
                          </a:stretch>
                        </a:blipFill>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tf.math.sigmoid</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2"/>
                      </a:ext>
                    </a:extLst>
                  </a:tr>
                  <a:tr h="504056">
                    <a:tc>
                      <a:txBody>
                        <a:bodyPr/>
                        <a:lstStyle/>
                        <a:p>
                          <a:pPr algn="ctr" rtl="0" fontAlgn="t">
                            <a:spcBef>
                              <a:spcPts val="0"/>
                            </a:spcBef>
                            <a:spcAft>
                              <a:spcPts val="0"/>
                            </a:spcAft>
                          </a:pPr>
                          <a:r>
                            <a:rPr lang="en-US" altLang="ko-KR" sz="1300" b="0" i="0" u="none" strike="noStrike" dirty="0" err="1">
                              <a:solidFill>
                                <a:srgbClr val="000000"/>
                              </a:solidFill>
                              <a:effectLst/>
                              <a:latin typeface="SamsungOne 400" panose="020B0503030303020204" pitchFamily="34" charset="0"/>
                            </a:rPr>
                            <a:t>Tanh</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268293" r="-91771" b="-285366"/>
                          </a:stretch>
                        </a:blipFill>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tf.math.tanh</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3"/>
                      </a:ext>
                    </a:extLst>
                  </a:tr>
                  <a:tr h="360040">
                    <a:tc>
                      <a:txBody>
                        <a:bodyPr/>
                        <a:lstStyle/>
                        <a:p>
                          <a:pPr algn="ctr" rtl="0" fontAlgn="t">
                            <a:spcBef>
                              <a:spcPts val="0"/>
                            </a:spcBef>
                            <a:spcAft>
                              <a:spcPts val="0"/>
                            </a:spcAft>
                          </a:pPr>
                          <a:r>
                            <a:rPr lang="en-US" altLang="ko-KR" sz="1300" b="0" i="0" u="none" strike="noStrike" dirty="0" err="1">
                              <a:solidFill>
                                <a:srgbClr val="000000"/>
                              </a:solidFill>
                              <a:effectLst/>
                              <a:latin typeface="SamsungOne 400" panose="020B0503030303020204" pitchFamily="34" charset="0"/>
                              <a:ea typeface="SamsungOne 400" panose="020B0503030303020204" pitchFamily="34" charset="0"/>
                            </a:rPr>
                            <a:t>ReLu</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503333" r="-91771" b="-290000"/>
                          </a:stretch>
                        </a:blipFill>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tf.nn.relu</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4"/>
                      </a:ext>
                    </a:extLst>
                  </a:tr>
                  <a:tr h="648072">
                    <a:tc>
                      <a:txBody>
                        <a:bodyPr/>
                        <a:lstStyle/>
                        <a:p>
                          <a:pPr algn="ctr" rtl="0" fontAlgn="t">
                            <a:spcBef>
                              <a:spcPts val="0"/>
                            </a:spcBef>
                            <a:spcAft>
                              <a:spcPts val="0"/>
                            </a:spcAft>
                          </a:pPr>
                          <a:r>
                            <a:rPr lang="en-US" altLang="ko-KR" sz="1300" dirty="0" err="1">
                              <a:effectLst/>
                              <a:latin typeface="SamsungOne 400" panose="020B0503030303020204" pitchFamily="34" charset="0"/>
                            </a:rPr>
                            <a:t>Softmax</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341509" r="-91771" b="-64151"/>
                          </a:stretch>
                        </a:blipFill>
                      </a:tcPr>
                    </a:tc>
                    <a:tc>
                      <a:txBody>
                        <a:bodyPr/>
                        <a:lstStyle/>
                        <a:p>
                          <a:pPr algn="ctr" rtl="0" fontAlgn="t">
                            <a:spcBef>
                              <a:spcPts val="0"/>
                            </a:spcBef>
                            <a:spcAft>
                              <a:spcPts val="0"/>
                            </a:spcAft>
                          </a:pPr>
                          <a:r>
                            <a:rPr lang="en-US" altLang="ko-KR" sz="1300" dirty="0" err="1">
                              <a:effectLst/>
                              <a:latin typeface="Cambria Math" panose="02040503050406030204" pitchFamily="18" charset="0"/>
                            </a:rPr>
                            <a:t>tf.nn.softmax</a:t>
                          </a:r>
                          <a:r>
                            <a:rPr lang="en-US" altLang="ko-KR" sz="1300" dirty="0">
                              <a:effectLst/>
                              <a:latin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5"/>
                      </a:ext>
                    </a:extLst>
                  </a:tr>
                </a:tbl>
              </a:graphicData>
            </a:graphic>
          </p:graphicFrame>
        </mc:Fallback>
      </mc:AlternateContent>
      <p:sp>
        <p:nvSpPr>
          <p:cNvPr id="2" name="직사각형 1"/>
          <p:cNvSpPr/>
          <p:nvPr/>
        </p:nvSpPr>
        <p:spPr>
          <a:xfrm>
            <a:off x="616973" y="1710662"/>
            <a:ext cx="7407967" cy="543739"/>
          </a:xfrm>
          <a:prstGeom prst="rect">
            <a:avLst/>
          </a:prstGeom>
        </p:spPr>
        <p:txBody>
          <a:bodyPr wrap="square">
            <a:spAutoFit/>
          </a:bodyPr>
          <a:lstStyle/>
          <a:p>
            <a:pPr marL="182563"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summarizes some of the most commonly used activation functions. </a:t>
            </a:r>
          </a:p>
          <a:p>
            <a:pPr marL="182563" indent="-182563">
              <a:spcAft>
                <a:spcPts val="4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Softmax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often used at the output layer of neural networks that do classification. </a:t>
            </a:r>
          </a:p>
        </p:txBody>
      </p:sp>
    </p:spTree>
    <p:extLst>
      <p:ext uri="{BB962C8B-B14F-4D97-AF65-F5344CB8AC3E}">
        <p14:creationId xmlns:p14="http://schemas.microsoft.com/office/powerpoint/2010/main" val="1200205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912071" y="2611856"/>
            <a:ext cx="7967452" cy="3425997"/>
            <a:chOff x="912071" y="2611856"/>
            <a:chExt cx="7967452" cy="3425997"/>
          </a:xfrm>
        </p:grpSpPr>
        <p:sp>
          <p:nvSpPr>
            <p:cNvPr id="33"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4"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5" name="직사각형 34">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4075838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Understanding </a:t>
              </a:r>
              <a:r>
                <a:rPr lang="en-US" altLang="ko-KR" dirty="0">
                  <a:solidFill>
                    <a:schemeClr val="bg1"/>
                  </a:solidFill>
                  <a:latin typeface="Samsung Sharp Sans Medium" pitchFamily="2" charset="0"/>
                  <a:cs typeface="Samsung Sharp Sans Medium" pitchFamily="2" charset="0"/>
                </a:rPr>
                <a:t>Perceptron with Excel</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635999" y="18448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Biological origin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72298" y="2113187"/>
            <a:ext cx="8632825" cy="1699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They receive and store various information by exchanging chemical signals with adjacent neurons through a structure named synapse.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number of neurons in the brain of a human being is about 1011 neurons. And the average neuron has around 1,000 synapses. Thus, 100 trillion (1014) synapses are interconnected in the human brain.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1940s, several</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researchers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who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studied</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biological neural networks began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investigate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how</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emulate the mechanisms of the neural network. Perceptron is one of the early artificial neural network models.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From here on, the term ‘neural network’ refers to an ‘artificial’ neural network.</a:t>
            </a:r>
          </a:p>
        </p:txBody>
      </p:sp>
      <p:sp>
        <p:nvSpPr>
          <p:cNvPr id="11" name="직사각형 10">
            <a:extLst>
              <a:ext uri="{FF2B5EF4-FFF2-40B4-BE49-F238E27FC236}">
                <a16:creationId xmlns="" xmlns:a16="http://schemas.microsoft.com/office/drawing/2014/main" id="{461186FB-23DA-48A3-A09B-73C487E9973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Overview</a:t>
            </a:r>
          </a:p>
        </p:txBody>
      </p:sp>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l="2945" t="3710" b="10245"/>
          <a:stretch/>
        </p:blipFill>
        <p:spPr>
          <a:xfrm>
            <a:off x="2656140" y="3812865"/>
            <a:ext cx="4372946" cy="2395993"/>
          </a:xfrm>
          <a:prstGeom prst="rect">
            <a:avLst/>
          </a:prstGeom>
        </p:spPr>
      </p:pic>
    </p:spTree>
    <p:extLst>
      <p:ext uri="{BB962C8B-B14F-4D97-AF65-F5344CB8AC3E}">
        <p14:creationId xmlns:p14="http://schemas.microsoft.com/office/powerpoint/2010/main" val="32683287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Artificial neural networks: a recommended site</a:t>
              </a:r>
            </a:p>
          </p:txBody>
        </p:sp>
      </p:grpSp>
      <p:pic>
        <p:nvPicPr>
          <p:cNvPr id="17" name="Picture 2">
            <a:extLst>
              <a:ext uri="{FF2B5EF4-FFF2-40B4-BE49-F238E27FC236}">
                <a16:creationId xmlns="" xmlns:a16="http://schemas.microsoft.com/office/drawing/2014/main" id="{675E3C2B-C2A7-42EA-8C1C-F5046A9AC3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142" y="2095412"/>
            <a:ext cx="6940590" cy="3857527"/>
          </a:xfrm>
          <a:prstGeom prst="rect">
            <a:avLst/>
          </a:prstGeom>
          <a:ln w="6350">
            <a:solidFill>
              <a:schemeClr val="bg1">
                <a:lumMod val="85000"/>
              </a:schemeClr>
            </a:solidFill>
          </a:ln>
        </p:spPr>
      </p:pic>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1.6. </a:t>
              </a:r>
              <a:r>
                <a:rPr lang="en-US" altLang="ko-KR" dirty="0">
                  <a:solidFill>
                    <a:schemeClr val="bg1"/>
                  </a:solidFill>
                  <a:latin typeface="Samsung Sharp Sans Medium" pitchFamily="2" charset="0"/>
                  <a:cs typeface="Samsung Sharp Sans Medium" pitchFamily="2" charset="0"/>
                </a:rPr>
                <a:t>Deep Learning</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0" name="사각형: 둥근 모서리 32">
            <a:extLst>
              <a:ext uri="{FF2B5EF4-FFF2-40B4-BE49-F238E27FC236}">
                <a16:creationId xmlns="" xmlns:a16="http://schemas.microsoft.com/office/drawing/2014/main" id="{3F9B7634-5DE3-481B-9A1F-3D8F5DC815C0}"/>
              </a:ext>
            </a:extLst>
          </p:cNvPr>
          <p:cNvSpPr/>
          <p:nvPr/>
        </p:nvSpPr>
        <p:spPr>
          <a:xfrm>
            <a:off x="901639" y="6024948"/>
            <a:ext cx="2719717"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Website: https://playground.tensorflow.org</a:t>
            </a:r>
            <a:endParaRPr lang="ko-KR" altLang="en-US" sz="1000" b="1" dirty="0">
              <a:solidFill>
                <a:schemeClr val="bg1"/>
              </a:solidFill>
              <a:latin typeface="SamsungOne 400" panose="020B0503030303020204" pitchFamily="34" charset="0"/>
              <a:ea typeface="SamsungOne 400" panose="020B0503030303020204" pitchFamily="34" charset="0"/>
            </a:endParaRPr>
          </a:p>
        </p:txBody>
      </p:sp>
      <p:sp>
        <p:nvSpPr>
          <p:cNvPr id="11" name="직사각형 10">
            <a:extLst>
              <a:ext uri="{FF2B5EF4-FFF2-40B4-BE49-F238E27FC236}">
                <a16:creationId xmlns="" xmlns:a16="http://schemas.microsoft.com/office/drawing/2014/main" id="{D8BF98C4-B566-4812-B5F0-560CFBA969E7}"/>
              </a:ext>
            </a:extLst>
          </p:cNvPr>
          <p:cNvSpPr/>
          <p:nvPr/>
        </p:nvSpPr>
        <p:spPr>
          <a:xfrm>
            <a:off x="702940" y="170763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Access the website below to check artificial neural networks.</a:t>
            </a:r>
          </a:p>
        </p:txBody>
      </p:sp>
    </p:spTree>
    <p:extLst>
      <p:ext uri="{BB962C8B-B14F-4D97-AF65-F5344CB8AC3E}">
        <p14:creationId xmlns:p14="http://schemas.microsoft.com/office/powerpoint/2010/main" val="174927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Artificial neural networks: a recommended site</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1.6. </a:t>
              </a:r>
              <a:r>
                <a:rPr lang="en-US" altLang="ko-KR" dirty="0">
                  <a:solidFill>
                    <a:schemeClr val="bg1"/>
                  </a:solidFill>
                  <a:latin typeface="Samsung Sharp Sans Medium" pitchFamily="2" charset="0"/>
                  <a:cs typeface="Samsung Sharp Sans Medium" pitchFamily="2" charset="0"/>
                </a:rPr>
                <a:t>Deep Learning</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GUI of the website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https://playground.tensorflow.org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intuitive.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 data from the left side panel of the website.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Adjust the features, layers, and nodes.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the top dropdown menus, customize the learning rate, activation function, regularization, etc.</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Press the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Play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button to start training </a:t>
            </a:r>
            <a:r>
              <a:rPr lang="ko-KR" altLang="en-US" sz="12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rgbClr val="00B050"/>
                </a:solidFill>
                <a:latin typeface="SamsungOne 700" panose="020B0803030303020204" pitchFamily="34" charset="0"/>
                <a:ea typeface="SamsungOne 700" panose="020B0803030303020204" pitchFamily="34" charset="0"/>
              </a:rPr>
              <a:t>training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loss decreases as the training progresses.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thickness of an edge line represents the weight that can also be changed manually.</a:t>
            </a:r>
          </a:p>
        </p:txBody>
      </p:sp>
    </p:spTree>
    <p:extLst>
      <p:ext uri="{BB962C8B-B14F-4D97-AF65-F5344CB8AC3E}">
        <p14:creationId xmlns:p14="http://schemas.microsoft.com/office/powerpoint/2010/main" val="3118805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Deep Neural Network (DNN)</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1.6. </a:t>
              </a:r>
              <a:r>
                <a:rPr lang="en-US" altLang="ko-KR" dirty="0">
                  <a:solidFill>
                    <a:schemeClr val="bg1"/>
                  </a:solidFill>
                  <a:latin typeface="Samsung Sharp Sans Medium" pitchFamily="2" charset="0"/>
                  <a:cs typeface="Samsung Sharp Sans Medium" pitchFamily="2" charset="0"/>
                </a:rPr>
                <a:t>Deep Learning</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may be several hidden layers.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With more hidden layers, we have a higher degree of abstraction.</a:t>
            </a:r>
          </a:p>
        </p:txBody>
      </p:sp>
      <p:grpSp>
        <p:nvGrpSpPr>
          <p:cNvPr id="9" name="그룹 8">
            <a:extLst>
              <a:ext uri="{FF2B5EF4-FFF2-40B4-BE49-F238E27FC236}">
                <a16:creationId xmlns="" xmlns:a16="http://schemas.microsoft.com/office/drawing/2014/main" id="{0542974A-185E-49BE-914F-9A40D5F09CD9}"/>
              </a:ext>
            </a:extLst>
          </p:cNvPr>
          <p:cNvGrpSpPr/>
          <p:nvPr/>
        </p:nvGrpSpPr>
        <p:grpSpPr>
          <a:xfrm>
            <a:off x="1826217" y="2730179"/>
            <a:ext cx="6250388" cy="2643037"/>
            <a:chOff x="1527664" y="3163808"/>
            <a:chExt cx="6847496" cy="2895529"/>
          </a:xfrm>
        </p:grpSpPr>
        <p:sp>
          <p:nvSpPr>
            <p:cNvPr id="10" name="직사각형 9">
              <a:extLst>
                <a:ext uri="{FF2B5EF4-FFF2-40B4-BE49-F238E27FC236}">
                  <a16:creationId xmlns="" xmlns:a16="http://schemas.microsoft.com/office/drawing/2014/main" id="{BDE463BD-BC36-4A48-96EB-2A957B0EF196}"/>
                </a:ext>
              </a:extLst>
            </p:cNvPr>
            <p:cNvSpPr/>
            <p:nvPr/>
          </p:nvSpPr>
          <p:spPr>
            <a:xfrm>
              <a:off x="3346400" y="3495673"/>
              <a:ext cx="3248631" cy="2563664"/>
            </a:xfrm>
            <a:prstGeom prst="rect">
              <a:avLst/>
            </a:prstGeom>
            <a:solidFill>
              <a:schemeClr val="bg1">
                <a:lumMod val="65000"/>
                <a:alpha val="5000"/>
              </a:schemeClr>
            </a:solidFill>
            <a:ln w="63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1" name="타원 10">
              <a:extLst>
                <a:ext uri="{FF2B5EF4-FFF2-40B4-BE49-F238E27FC236}">
                  <a16:creationId xmlns="" xmlns:a16="http://schemas.microsoft.com/office/drawing/2014/main" id="{10D0B66C-7B37-4A10-8FBF-90412868CEB4}"/>
                </a:ext>
              </a:extLst>
            </p:cNvPr>
            <p:cNvSpPr/>
            <p:nvPr/>
          </p:nvSpPr>
          <p:spPr>
            <a:xfrm>
              <a:off x="4724278" y="4584213"/>
              <a:ext cx="386584" cy="386584"/>
            </a:xfrm>
            <a:prstGeom prst="ellipse">
              <a:avLst/>
            </a:prstGeom>
            <a:solidFill>
              <a:schemeClr val="tx1">
                <a:alpha val="5000"/>
              </a:schemeClr>
            </a:solidFill>
            <a:ln>
              <a:solidFill>
                <a:schemeClr val="tx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12" name="타원 11">
              <a:extLst>
                <a:ext uri="{FF2B5EF4-FFF2-40B4-BE49-F238E27FC236}">
                  <a16:creationId xmlns="" xmlns:a16="http://schemas.microsoft.com/office/drawing/2014/main" id="{3469232E-2433-423D-A61E-C501C4826EC9}"/>
                </a:ext>
              </a:extLst>
            </p:cNvPr>
            <p:cNvSpPr/>
            <p:nvPr/>
          </p:nvSpPr>
          <p:spPr>
            <a:xfrm>
              <a:off x="4724278" y="5167179"/>
              <a:ext cx="386584" cy="386584"/>
            </a:xfrm>
            <a:prstGeom prst="ellipse">
              <a:avLst/>
            </a:prstGeom>
            <a:solidFill>
              <a:schemeClr val="tx1">
                <a:alpha val="5000"/>
              </a:schemeClr>
            </a:solidFill>
            <a:ln>
              <a:solidFill>
                <a:schemeClr val="tx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3" name="타원 12">
              <a:extLst>
                <a:ext uri="{FF2B5EF4-FFF2-40B4-BE49-F238E27FC236}">
                  <a16:creationId xmlns="" xmlns:a16="http://schemas.microsoft.com/office/drawing/2014/main" id="{1D1A5F3F-F422-4846-874E-B3336C3A2333}"/>
                </a:ext>
              </a:extLst>
            </p:cNvPr>
            <p:cNvSpPr/>
            <p:nvPr/>
          </p:nvSpPr>
          <p:spPr>
            <a:xfrm>
              <a:off x="4724278" y="4001248"/>
              <a:ext cx="386584" cy="386584"/>
            </a:xfrm>
            <a:prstGeom prst="ellipse">
              <a:avLst/>
            </a:prstGeom>
            <a:solidFill>
              <a:schemeClr val="tx1">
                <a:alpha val="5000"/>
              </a:schemeClr>
            </a:solidFill>
            <a:ln>
              <a:solidFill>
                <a:schemeClr val="tx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4" name="직사각형 13">
              <a:extLst>
                <a:ext uri="{FF2B5EF4-FFF2-40B4-BE49-F238E27FC236}">
                  <a16:creationId xmlns="" xmlns:a16="http://schemas.microsoft.com/office/drawing/2014/main" id="{7CED3D22-D72B-4C4E-AAF7-402B38D1639B}"/>
                </a:ext>
              </a:extLst>
            </p:cNvPr>
            <p:cNvSpPr/>
            <p:nvPr/>
          </p:nvSpPr>
          <p:spPr>
            <a:xfrm>
              <a:off x="2205263" y="3495673"/>
              <a:ext cx="992267" cy="2563664"/>
            </a:xfrm>
            <a:prstGeom prst="rect">
              <a:avLst/>
            </a:prstGeom>
            <a:solidFill>
              <a:srgbClr val="0070C0">
                <a:alpha val="5000"/>
              </a:srgbClr>
            </a:solid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5" name="직사각형 14">
              <a:extLst>
                <a:ext uri="{FF2B5EF4-FFF2-40B4-BE49-F238E27FC236}">
                  <a16:creationId xmlns="" xmlns:a16="http://schemas.microsoft.com/office/drawing/2014/main" id="{9B72A94E-B262-48E2-8785-79B9A8016A5F}"/>
                </a:ext>
              </a:extLst>
            </p:cNvPr>
            <p:cNvSpPr/>
            <p:nvPr/>
          </p:nvSpPr>
          <p:spPr>
            <a:xfrm>
              <a:off x="6737386" y="3495673"/>
              <a:ext cx="992268" cy="2563664"/>
            </a:xfrm>
            <a:prstGeom prst="rect">
              <a:avLst/>
            </a:prstGeom>
            <a:solidFill>
              <a:srgbClr val="FF0000">
                <a:alpha val="5000"/>
              </a:srgbClr>
            </a:solid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nvGrpSpPr>
            <p:cNvPr id="16" name="그룹 15">
              <a:extLst>
                <a:ext uri="{FF2B5EF4-FFF2-40B4-BE49-F238E27FC236}">
                  <a16:creationId xmlns="" xmlns:a16="http://schemas.microsoft.com/office/drawing/2014/main" id="{CE668078-3E58-4F2A-877D-475A6E3E1608}"/>
                </a:ext>
              </a:extLst>
            </p:cNvPr>
            <p:cNvGrpSpPr/>
            <p:nvPr/>
          </p:nvGrpSpPr>
          <p:grpSpPr>
            <a:xfrm>
              <a:off x="2502564" y="3708063"/>
              <a:ext cx="386584" cy="2139260"/>
              <a:chOff x="3907938" y="2178661"/>
              <a:chExt cx="360000" cy="1992152"/>
            </a:xfrm>
          </p:grpSpPr>
          <p:sp>
            <p:nvSpPr>
              <p:cNvPr id="101" name="타원 100">
                <a:extLst>
                  <a:ext uri="{FF2B5EF4-FFF2-40B4-BE49-F238E27FC236}">
                    <a16:creationId xmlns="" xmlns:a16="http://schemas.microsoft.com/office/drawing/2014/main" id="{BBD19C25-C5D4-4897-802B-E3A7E41FB957}"/>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2" name="타원 101">
                <a:extLst>
                  <a:ext uri="{FF2B5EF4-FFF2-40B4-BE49-F238E27FC236}">
                    <a16:creationId xmlns="" xmlns:a16="http://schemas.microsoft.com/office/drawing/2014/main" id="{1F40DCD0-5527-4F70-B0FE-A7F9F090D7BC}"/>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3" name="타원 102">
                <a:extLst>
                  <a:ext uri="{FF2B5EF4-FFF2-40B4-BE49-F238E27FC236}">
                    <a16:creationId xmlns="" xmlns:a16="http://schemas.microsoft.com/office/drawing/2014/main" id="{996DB031-B008-4D9D-A597-66D8346BC156}"/>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4" name="타원 103">
                <a:extLst>
                  <a:ext uri="{FF2B5EF4-FFF2-40B4-BE49-F238E27FC236}">
                    <a16:creationId xmlns="" xmlns:a16="http://schemas.microsoft.com/office/drawing/2014/main" id="{D51A0970-CF11-4336-8034-5C66DFCA2966}"/>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7" name="그룹 16">
              <a:extLst>
                <a:ext uri="{FF2B5EF4-FFF2-40B4-BE49-F238E27FC236}">
                  <a16:creationId xmlns="" xmlns:a16="http://schemas.microsoft.com/office/drawing/2014/main" id="{DADE737A-B6C8-4E6D-BBB3-DAB94CC6897E}"/>
                </a:ext>
              </a:extLst>
            </p:cNvPr>
            <p:cNvGrpSpPr/>
            <p:nvPr/>
          </p:nvGrpSpPr>
          <p:grpSpPr>
            <a:xfrm>
              <a:off x="3505913" y="4007590"/>
              <a:ext cx="386584" cy="1552514"/>
              <a:chOff x="3907938" y="4353690"/>
              <a:chExt cx="360000" cy="1445754"/>
            </a:xfrm>
          </p:grpSpPr>
          <p:sp>
            <p:nvSpPr>
              <p:cNvPr id="98" name="타원 97">
                <a:extLst>
                  <a:ext uri="{FF2B5EF4-FFF2-40B4-BE49-F238E27FC236}">
                    <a16:creationId xmlns="" xmlns:a16="http://schemas.microsoft.com/office/drawing/2014/main" id="{32B503FB-2FB9-43CD-955B-38335290B24F}"/>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9" name="타원 98">
                <a:extLst>
                  <a:ext uri="{FF2B5EF4-FFF2-40B4-BE49-F238E27FC236}">
                    <a16:creationId xmlns="" xmlns:a16="http://schemas.microsoft.com/office/drawing/2014/main" id="{62A6B340-E786-4A4C-8878-5CF3067FE020}"/>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0" name="타원 99">
                <a:extLst>
                  <a:ext uri="{FF2B5EF4-FFF2-40B4-BE49-F238E27FC236}">
                    <a16:creationId xmlns="" xmlns:a16="http://schemas.microsoft.com/office/drawing/2014/main" id="{4DD4A146-766C-4285-8641-83C665423C0E}"/>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8" name="그룹 17">
              <a:extLst>
                <a:ext uri="{FF2B5EF4-FFF2-40B4-BE49-F238E27FC236}">
                  <a16:creationId xmlns="" xmlns:a16="http://schemas.microsoft.com/office/drawing/2014/main" id="{2F6D324C-A9D2-4CE9-A93B-90CCBFDCFC03}"/>
                </a:ext>
              </a:extLst>
            </p:cNvPr>
            <p:cNvGrpSpPr/>
            <p:nvPr/>
          </p:nvGrpSpPr>
          <p:grpSpPr>
            <a:xfrm>
              <a:off x="6025208" y="3714219"/>
              <a:ext cx="386584" cy="2139260"/>
              <a:chOff x="3907938" y="2178661"/>
              <a:chExt cx="360000" cy="1992152"/>
            </a:xfrm>
            <a:solidFill>
              <a:srgbClr val="7030A0">
                <a:alpha val="30000"/>
              </a:srgbClr>
            </a:solidFill>
          </p:grpSpPr>
          <p:sp>
            <p:nvSpPr>
              <p:cNvPr id="94" name="타원 93">
                <a:extLst>
                  <a:ext uri="{FF2B5EF4-FFF2-40B4-BE49-F238E27FC236}">
                    <a16:creationId xmlns="" xmlns:a16="http://schemas.microsoft.com/office/drawing/2014/main" id="{90065E6D-CB11-4EC3-AAF7-1E89BE667836}"/>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5" name="타원 94">
                <a:extLst>
                  <a:ext uri="{FF2B5EF4-FFF2-40B4-BE49-F238E27FC236}">
                    <a16:creationId xmlns="" xmlns:a16="http://schemas.microsoft.com/office/drawing/2014/main" id="{1F10E743-D973-44A9-B040-F7CBD5876B44}"/>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6" name="타원 95">
                <a:extLst>
                  <a:ext uri="{FF2B5EF4-FFF2-40B4-BE49-F238E27FC236}">
                    <a16:creationId xmlns="" xmlns:a16="http://schemas.microsoft.com/office/drawing/2014/main" id="{3C097481-EDCA-42DB-B81A-EE2BB95BE45A}"/>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7" name="타원 96">
                <a:extLst>
                  <a:ext uri="{FF2B5EF4-FFF2-40B4-BE49-F238E27FC236}">
                    <a16:creationId xmlns="" xmlns:a16="http://schemas.microsoft.com/office/drawing/2014/main" id="{626F2706-5E75-4B26-B551-77607D22D532}"/>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9" name="그룹 18">
              <a:extLst>
                <a:ext uri="{FF2B5EF4-FFF2-40B4-BE49-F238E27FC236}">
                  <a16:creationId xmlns="" xmlns:a16="http://schemas.microsoft.com/office/drawing/2014/main" id="{EB1D5296-7799-412E-AACB-5A3586BE0BE8}"/>
                </a:ext>
              </a:extLst>
            </p:cNvPr>
            <p:cNvGrpSpPr/>
            <p:nvPr/>
          </p:nvGrpSpPr>
          <p:grpSpPr>
            <a:xfrm>
              <a:off x="7028558" y="4294810"/>
              <a:ext cx="386584" cy="969549"/>
              <a:chOff x="6488396" y="2883195"/>
              <a:chExt cx="360000" cy="902877"/>
            </a:xfrm>
            <a:solidFill>
              <a:srgbClr val="FF0000">
                <a:alpha val="30000"/>
              </a:srgbClr>
            </a:solidFill>
          </p:grpSpPr>
          <p:sp>
            <p:nvSpPr>
              <p:cNvPr id="92" name="타원 91">
                <a:extLst>
                  <a:ext uri="{FF2B5EF4-FFF2-40B4-BE49-F238E27FC236}">
                    <a16:creationId xmlns="" xmlns:a16="http://schemas.microsoft.com/office/drawing/2014/main" id="{E08A0966-5B4B-4B72-AF77-C2D6A24EF9EB}"/>
                  </a:ext>
                </a:extLst>
              </p:cNvPr>
              <p:cNvSpPr/>
              <p:nvPr/>
            </p:nvSpPr>
            <p:spPr>
              <a:xfrm>
                <a:off x="6488396" y="2883195"/>
                <a:ext cx="360000" cy="36000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3" name="타원 92">
                <a:extLst>
                  <a:ext uri="{FF2B5EF4-FFF2-40B4-BE49-F238E27FC236}">
                    <a16:creationId xmlns="" xmlns:a16="http://schemas.microsoft.com/office/drawing/2014/main" id="{86C89F91-0BEC-4A32-AD60-15946325C5E7}"/>
                  </a:ext>
                </a:extLst>
              </p:cNvPr>
              <p:cNvSpPr/>
              <p:nvPr/>
            </p:nvSpPr>
            <p:spPr>
              <a:xfrm>
                <a:off x="6488396" y="3426072"/>
                <a:ext cx="360000" cy="36000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cxnSp>
          <p:nvCxnSpPr>
            <p:cNvPr id="20" name="직선 화살표 연결선 19">
              <a:extLst>
                <a:ext uri="{FF2B5EF4-FFF2-40B4-BE49-F238E27FC236}">
                  <a16:creationId xmlns="" xmlns:a16="http://schemas.microsoft.com/office/drawing/2014/main" id="{37569CFC-37E9-4E7D-B81D-C225C79566A6}"/>
                </a:ext>
              </a:extLst>
            </p:cNvPr>
            <p:cNvCxnSpPr>
              <a:cxnSpLocks/>
              <a:stCxn id="101" idx="6"/>
              <a:endCxn id="100" idx="2"/>
            </p:cNvCxnSpPr>
            <p:nvPr/>
          </p:nvCxnSpPr>
          <p:spPr>
            <a:xfrm>
              <a:off x="2889148" y="3901356"/>
              <a:ext cx="616766" cy="29953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 xmlns:a16="http://schemas.microsoft.com/office/drawing/2014/main" id="{5A5E9D26-2650-4AB7-B134-65431DFF2CA5}"/>
                </a:ext>
              </a:extLst>
            </p:cNvPr>
            <p:cNvCxnSpPr>
              <a:cxnSpLocks/>
              <a:stCxn id="101" idx="6"/>
              <a:endCxn id="98" idx="2"/>
            </p:cNvCxnSpPr>
            <p:nvPr/>
          </p:nvCxnSpPr>
          <p:spPr>
            <a:xfrm>
              <a:off x="2889148" y="3901356"/>
              <a:ext cx="616766" cy="88249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 xmlns:a16="http://schemas.microsoft.com/office/drawing/2014/main" id="{4BD21DED-B982-4E5A-B593-09CFAAAFBE2C}"/>
                </a:ext>
              </a:extLst>
            </p:cNvPr>
            <p:cNvCxnSpPr>
              <a:cxnSpLocks/>
              <a:stCxn id="101" idx="6"/>
              <a:endCxn id="99" idx="2"/>
            </p:cNvCxnSpPr>
            <p:nvPr/>
          </p:nvCxnSpPr>
          <p:spPr>
            <a:xfrm>
              <a:off x="2889148" y="3901356"/>
              <a:ext cx="616766" cy="146546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 xmlns:a16="http://schemas.microsoft.com/office/drawing/2014/main" id="{A775AFF9-B60B-41CB-83F3-A155C2990578}"/>
                </a:ext>
              </a:extLst>
            </p:cNvPr>
            <p:cNvCxnSpPr>
              <a:cxnSpLocks/>
              <a:stCxn id="102" idx="6"/>
              <a:endCxn id="100" idx="2"/>
            </p:cNvCxnSpPr>
            <p:nvPr/>
          </p:nvCxnSpPr>
          <p:spPr>
            <a:xfrm flipV="1">
              <a:off x="2889148" y="4200885"/>
              <a:ext cx="616766" cy="28721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 xmlns:a16="http://schemas.microsoft.com/office/drawing/2014/main" id="{D1B96247-A9FD-43A5-A1A0-EF2F04644909}"/>
                </a:ext>
              </a:extLst>
            </p:cNvPr>
            <p:cNvCxnSpPr>
              <a:cxnSpLocks/>
              <a:stCxn id="102" idx="6"/>
              <a:endCxn id="98" idx="2"/>
            </p:cNvCxnSpPr>
            <p:nvPr/>
          </p:nvCxnSpPr>
          <p:spPr>
            <a:xfrm>
              <a:off x="2889148" y="4488102"/>
              <a:ext cx="616766" cy="29574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 xmlns:a16="http://schemas.microsoft.com/office/drawing/2014/main" id="{AAC2CAD1-3D27-46E2-AD04-98D5C852A28F}"/>
                </a:ext>
              </a:extLst>
            </p:cNvPr>
            <p:cNvCxnSpPr>
              <a:cxnSpLocks/>
              <a:stCxn id="102" idx="6"/>
              <a:endCxn id="99" idx="2"/>
            </p:cNvCxnSpPr>
            <p:nvPr/>
          </p:nvCxnSpPr>
          <p:spPr>
            <a:xfrm>
              <a:off x="2889148" y="4488102"/>
              <a:ext cx="616766" cy="87871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 xmlns:a16="http://schemas.microsoft.com/office/drawing/2014/main" id="{8DA7CAEB-7C8C-4AC2-8B80-FF1AB76A5787}"/>
                </a:ext>
              </a:extLst>
            </p:cNvPr>
            <p:cNvCxnSpPr>
              <a:cxnSpLocks/>
              <a:stCxn id="103" idx="6"/>
              <a:endCxn id="100" idx="2"/>
            </p:cNvCxnSpPr>
            <p:nvPr/>
          </p:nvCxnSpPr>
          <p:spPr>
            <a:xfrm flipV="1">
              <a:off x="2889148" y="4200885"/>
              <a:ext cx="616766" cy="87018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21D6C081-BDAD-439B-84FE-24AF84B74EA2}"/>
                </a:ext>
              </a:extLst>
            </p:cNvPr>
            <p:cNvCxnSpPr>
              <a:cxnSpLocks/>
              <a:stCxn id="103" idx="6"/>
              <a:endCxn id="98" idx="2"/>
            </p:cNvCxnSpPr>
            <p:nvPr/>
          </p:nvCxnSpPr>
          <p:spPr>
            <a:xfrm flipV="1">
              <a:off x="2889148" y="4783851"/>
              <a:ext cx="616766" cy="28721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2F767A8E-FC5F-4093-B67A-05CAA68B987B}"/>
                </a:ext>
              </a:extLst>
            </p:cNvPr>
            <p:cNvCxnSpPr>
              <a:cxnSpLocks/>
              <a:stCxn id="103" idx="6"/>
              <a:endCxn id="99" idx="2"/>
            </p:cNvCxnSpPr>
            <p:nvPr/>
          </p:nvCxnSpPr>
          <p:spPr>
            <a:xfrm>
              <a:off x="2889148" y="5071067"/>
              <a:ext cx="616766" cy="29574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37FD5BBC-BF94-4C39-BDCC-C5ADB1BAC083}"/>
                </a:ext>
              </a:extLst>
            </p:cNvPr>
            <p:cNvCxnSpPr>
              <a:cxnSpLocks/>
              <a:stCxn id="104" idx="6"/>
              <a:endCxn id="100" idx="2"/>
            </p:cNvCxnSpPr>
            <p:nvPr/>
          </p:nvCxnSpPr>
          <p:spPr>
            <a:xfrm flipV="1">
              <a:off x="2889148" y="4200885"/>
              <a:ext cx="616766" cy="145314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22C96B4F-2DAC-4DF3-8A58-087AF551BF04}"/>
                </a:ext>
              </a:extLst>
            </p:cNvPr>
            <p:cNvCxnSpPr>
              <a:cxnSpLocks/>
              <a:stCxn id="104" idx="6"/>
              <a:endCxn id="98" idx="2"/>
            </p:cNvCxnSpPr>
            <p:nvPr/>
          </p:nvCxnSpPr>
          <p:spPr>
            <a:xfrm flipV="1">
              <a:off x="2889148" y="4783851"/>
              <a:ext cx="616766" cy="87018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73BD1F63-A55D-432C-B97D-73D4B9286827}"/>
                </a:ext>
              </a:extLst>
            </p:cNvPr>
            <p:cNvCxnSpPr>
              <a:cxnSpLocks/>
              <a:stCxn id="104" idx="6"/>
              <a:endCxn id="99" idx="2"/>
            </p:cNvCxnSpPr>
            <p:nvPr/>
          </p:nvCxnSpPr>
          <p:spPr>
            <a:xfrm flipV="1">
              <a:off x="2889148" y="5366816"/>
              <a:ext cx="616766" cy="28721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2D36CBBF-D748-4E45-85FF-253EBC6520FA}"/>
                </a:ext>
              </a:extLst>
            </p:cNvPr>
            <p:cNvCxnSpPr>
              <a:cxnSpLocks/>
              <a:stCxn id="94" idx="6"/>
              <a:endCxn id="92" idx="2"/>
            </p:cNvCxnSpPr>
            <p:nvPr/>
          </p:nvCxnSpPr>
          <p:spPr>
            <a:xfrm>
              <a:off x="6411792" y="3907512"/>
              <a:ext cx="616766" cy="58059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2A8AF8BC-716C-4276-AD8C-64D4F9E9E0EA}"/>
                </a:ext>
              </a:extLst>
            </p:cNvPr>
            <p:cNvCxnSpPr>
              <a:cxnSpLocks/>
              <a:stCxn id="94" idx="6"/>
              <a:endCxn id="93" idx="2"/>
            </p:cNvCxnSpPr>
            <p:nvPr/>
          </p:nvCxnSpPr>
          <p:spPr>
            <a:xfrm>
              <a:off x="6411792" y="3907512"/>
              <a:ext cx="616766" cy="11635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C045E10F-C61A-4B5F-BFB0-A6DA47BEF921}"/>
                </a:ext>
              </a:extLst>
            </p:cNvPr>
            <p:cNvCxnSpPr>
              <a:cxnSpLocks/>
              <a:stCxn id="95" idx="6"/>
              <a:endCxn id="92" idx="2"/>
            </p:cNvCxnSpPr>
            <p:nvPr/>
          </p:nvCxnSpPr>
          <p:spPr>
            <a:xfrm flipV="1">
              <a:off x="6411792" y="4488102"/>
              <a:ext cx="616766" cy="61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 xmlns:a16="http://schemas.microsoft.com/office/drawing/2014/main" id="{5ADCB4DA-0C34-4142-90C5-8FFCE28E5957}"/>
                </a:ext>
              </a:extLst>
            </p:cNvPr>
            <p:cNvCxnSpPr>
              <a:cxnSpLocks/>
              <a:stCxn id="95" idx="6"/>
              <a:endCxn id="93" idx="2"/>
            </p:cNvCxnSpPr>
            <p:nvPr/>
          </p:nvCxnSpPr>
          <p:spPr>
            <a:xfrm>
              <a:off x="6411792" y="4494258"/>
              <a:ext cx="616766" cy="57680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E69C5A39-8B5C-44A1-AA72-388B68B6B2CA}"/>
                </a:ext>
              </a:extLst>
            </p:cNvPr>
            <p:cNvCxnSpPr>
              <a:cxnSpLocks/>
              <a:stCxn id="96" idx="6"/>
              <a:endCxn id="92" idx="2"/>
            </p:cNvCxnSpPr>
            <p:nvPr/>
          </p:nvCxnSpPr>
          <p:spPr>
            <a:xfrm flipV="1">
              <a:off x="6411792" y="4488102"/>
              <a:ext cx="616766" cy="589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E72AF2A8-00F5-4621-952A-D139D48BC250}"/>
                </a:ext>
              </a:extLst>
            </p:cNvPr>
            <p:cNvCxnSpPr>
              <a:cxnSpLocks/>
              <a:stCxn id="96" idx="6"/>
              <a:endCxn id="93" idx="2"/>
            </p:cNvCxnSpPr>
            <p:nvPr/>
          </p:nvCxnSpPr>
          <p:spPr>
            <a:xfrm flipV="1">
              <a:off x="6411792" y="5071067"/>
              <a:ext cx="616766" cy="61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87299C7D-4532-46BB-8855-61FF9C4AFCCE}"/>
                </a:ext>
              </a:extLst>
            </p:cNvPr>
            <p:cNvCxnSpPr>
              <a:cxnSpLocks/>
              <a:stCxn id="97" idx="6"/>
              <a:endCxn id="92" idx="2"/>
            </p:cNvCxnSpPr>
            <p:nvPr/>
          </p:nvCxnSpPr>
          <p:spPr>
            <a:xfrm flipV="1">
              <a:off x="6411792" y="4488102"/>
              <a:ext cx="616766" cy="117208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D7F2A034-4236-49BA-ABC0-A9D2D0C5EB92}"/>
                </a:ext>
              </a:extLst>
            </p:cNvPr>
            <p:cNvCxnSpPr>
              <a:cxnSpLocks/>
              <a:stCxn id="97" idx="6"/>
              <a:endCxn id="93" idx="2"/>
            </p:cNvCxnSpPr>
            <p:nvPr/>
          </p:nvCxnSpPr>
          <p:spPr>
            <a:xfrm flipV="1">
              <a:off x="6411792" y="5071067"/>
              <a:ext cx="616766" cy="589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26">
              <a:extLst>
                <a:ext uri="{FF2B5EF4-FFF2-40B4-BE49-F238E27FC236}">
                  <a16:creationId xmlns="" xmlns:a16="http://schemas.microsoft.com/office/drawing/2014/main" id="{DB6B912A-0C20-4FB0-AA65-A31F7853C062}"/>
                </a:ext>
              </a:extLst>
            </p:cNvPr>
            <p:cNvSpPr txBox="1"/>
            <p:nvPr/>
          </p:nvSpPr>
          <p:spPr>
            <a:xfrm>
              <a:off x="2113858" y="3163808"/>
              <a:ext cx="1163995" cy="330505"/>
            </a:xfrm>
            <a:prstGeom prst="rect">
              <a:avLst/>
            </a:prstGeom>
            <a:noFill/>
          </p:spPr>
          <p:txBody>
            <a:bodyPr wrap="non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Input Layer</a:t>
              </a:r>
              <a:endParaRPr lang="ko-KR" altLang="en-US" dirty="0"/>
            </a:p>
          </p:txBody>
        </p:sp>
        <p:sp>
          <p:nvSpPr>
            <p:cNvPr id="45" name="TextBox 27">
              <a:extLst>
                <a:ext uri="{FF2B5EF4-FFF2-40B4-BE49-F238E27FC236}">
                  <a16:creationId xmlns="" xmlns:a16="http://schemas.microsoft.com/office/drawing/2014/main" id="{EC96D959-48BB-41BD-AD24-8ED7450E93E6}"/>
                </a:ext>
              </a:extLst>
            </p:cNvPr>
            <p:cNvSpPr txBox="1"/>
            <p:nvPr/>
          </p:nvSpPr>
          <p:spPr>
            <a:xfrm>
              <a:off x="4254982" y="3163808"/>
              <a:ext cx="1431466" cy="330505"/>
            </a:xfrm>
            <a:prstGeom prst="rect">
              <a:avLst/>
            </a:prstGeom>
            <a:noFill/>
          </p:spPr>
          <p:txBody>
            <a:bodyPr wrap="non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Hidden Layers</a:t>
              </a:r>
              <a:endParaRPr lang="ko-KR" altLang="en-US" dirty="0"/>
            </a:p>
          </p:txBody>
        </p:sp>
        <p:sp>
          <p:nvSpPr>
            <p:cNvPr id="46" name="TextBox 28">
              <a:extLst>
                <a:ext uri="{FF2B5EF4-FFF2-40B4-BE49-F238E27FC236}">
                  <a16:creationId xmlns="" xmlns:a16="http://schemas.microsoft.com/office/drawing/2014/main" id="{02FC8CFE-AA23-44CB-B710-41E1FC8B2BA5}"/>
                </a:ext>
              </a:extLst>
            </p:cNvPr>
            <p:cNvSpPr txBox="1"/>
            <p:nvPr/>
          </p:nvSpPr>
          <p:spPr>
            <a:xfrm>
              <a:off x="6584857" y="3163808"/>
              <a:ext cx="1318919" cy="330505"/>
            </a:xfrm>
            <a:prstGeom prst="rect">
              <a:avLst/>
            </a:prstGeom>
            <a:noFill/>
          </p:spPr>
          <p:txBody>
            <a:bodyPr wrap="non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Output Layer</a:t>
              </a:r>
              <a:endParaRPr lang="ko-KR" altLang="en-US" dirty="0"/>
            </a:p>
          </p:txBody>
        </p:sp>
        <mc:AlternateContent xmlns:mc="http://schemas.openxmlformats.org/markup-compatibility/2006" xmlns:a14="http://schemas.microsoft.com/office/drawing/2010/main">
          <mc:Choice Requires="a14">
            <p:sp>
              <p:nvSpPr>
                <p:cNvPr id="47" name="TextBox 12">
                  <a:extLst>
                    <a:ext uri="{FF2B5EF4-FFF2-40B4-BE49-F238E27FC236}">
                      <a16:creationId xmlns="" xmlns:a16="http://schemas.microsoft.com/office/drawing/2014/main" id="{7CB32738-846E-4A79-B0CC-C811F0018976}"/>
                    </a:ext>
                  </a:extLst>
                </p:cNvPr>
                <p:cNvSpPr txBox="1"/>
                <p:nvPr/>
              </p:nvSpPr>
              <p:spPr>
                <a:xfrm>
                  <a:off x="1527664" y="4531984"/>
                  <a:ext cx="446499" cy="4957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altLang="ko-KR" sz="2400" i="1">
                            <a:solidFill>
                              <a:srgbClr val="FF0000"/>
                            </a:solidFill>
                            <a:latin typeface="Cambria Math" panose="02040503050406030204" pitchFamily="18" charset="0"/>
                          </a:rPr>
                          <m:t>𝑋</m:t>
                        </m:r>
                      </m:oMath>
                    </m:oMathPara>
                  </a14:m>
                  <a:endParaRPr lang="ko-KR" altLang="en-US" sz="2400" dirty="0">
                    <a:solidFill>
                      <a:srgbClr val="FF0000"/>
                    </a:solidFill>
                  </a:endParaRPr>
                </a:p>
              </p:txBody>
            </p:sp>
          </mc:Choice>
          <mc:Fallback xmlns="">
            <p:sp>
              <p:nvSpPr>
                <p:cNvPr id="47" name="TextBox 12">
                  <a:extLst>
                    <a:ext uri="{FF2B5EF4-FFF2-40B4-BE49-F238E27FC236}">
                      <a16:creationId xmlns:a14="http://schemas.microsoft.com/office/drawing/2010/main" xmlns="" xmlns:a16="http://schemas.microsoft.com/office/drawing/2014/main" xmlns:lc="http://schemas.openxmlformats.org/drawingml/2006/lockedCanvas" id="{7CB32738-846E-4A79-B0CC-C811F0018976}"/>
                    </a:ext>
                  </a:extLst>
                </p:cNvPr>
                <p:cNvSpPr txBox="1">
                  <a:spLocks noRot="1" noChangeAspect="1" noMove="1" noResize="1" noEditPoints="1" noAdjustHandles="1" noChangeArrowheads="1" noChangeShapeType="1" noTextEdit="1"/>
                </p:cNvSpPr>
                <p:nvPr/>
              </p:nvSpPr>
              <p:spPr>
                <a:xfrm>
                  <a:off x="1527664" y="4531984"/>
                  <a:ext cx="446499" cy="495756"/>
                </a:xfrm>
                <a:prstGeom prst="rect">
                  <a:avLst/>
                </a:prstGeom>
                <a:blipFill rotWithShape="0">
                  <a:blip r:embed="rId3"/>
                  <a:stretch>
                    <a:fillRect l="-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3">
                  <a:extLst>
                    <a:ext uri="{FF2B5EF4-FFF2-40B4-BE49-F238E27FC236}">
                      <a16:creationId xmlns="" xmlns:a16="http://schemas.microsoft.com/office/drawing/2014/main" id="{7EEECC7B-A22E-453A-B302-859991FB7625}"/>
                    </a:ext>
                  </a:extLst>
                </p:cNvPr>
                <p:cNvSpPr txBox="1"/>
                <p:nvPr/>
              </p:nvSpPr>
              <p:spPr>
                <a:xfrm>
                  <a:off x="7928661" y="4540604"/>
                  <a:ext cx="446499" cy="4957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altLang="ko-KR" sz="2400" i="1">
                            <a:solidFill>
                              <a:srgbClr val="FF0000"/>
                            </a:solidFill>
                            <a:latin typeface="Cambria Math" panose="02040503050406030204" pitchFamily="18" charset="0"/>
                          </a:rPr>
                          <m:t>𝑌</m:t>
                        </m:r>
                      </m:oMath>
                    </m:oMathPara>
                  </a14:m>
                  <a:endParaRPr lang="ko-KR" altLang="en-US" sz="2400" dirty="0">
                    <a:solidFill>
                      <a:srgbClr val="FF0000"/>
                    </a:solidFill>
                  </a:endParaRPr>
                </a:p>
              </p:txBody>
            </p:sp>
          </mc:Choice>
          <mc:Fallback xmlns="">
            <p:sp>
              <p:nvSpPr>
                <p:cNvPr id="48" name="TextBox 13">
                  <a:extLst>
                    <a:ext uri="{FF2B5EF4-FFF2-40B4-BE49-F238E27FC236}">
                      <a16:creationId xmlns:a14="http://schemas.microsoft.com/office/drawing/2010/main" xmlns="" xmlns:a16="http://schemas.microsoft.com/office/drawing/2014/main" xmlns:lc="http://schemas.openxmlformats.org/drawingml/2006/lockedCanvas" id="{7EEECC7B-A22E-453A-B302-859991FB7625}"/>
                    </a:ext>
                  </a:extLst>
                </p:cNvPr>
                <p:cNvSpPr txBox="1">
                  <a:spLocks noRot="1" noChangeAspect="1" noMove="1" noResize="1" noEditPoints="1" noAdjustHandles="1" noChangeArrowheads="1" noChangeShapeType="1" noTextEdit="1"/>
                </p:cNvSpPr>
                <p:nvPr/>
              </p:nvSpPr>
              <p:spPr>
                <a:xfrm>
                  <a:off x="7928661" y="4540604"/>
                  <a:ext cx="446499" cy="495756"/>
                </a:xfrm>
                <a:prstGeom prst="rect">
                  <a:avLst/>
                </a:prstGeom>
                <a:blipFill rotWithShape="0">
                  <a:blip r:embed="rId4"/>
                  <a:stretch>
                    <a:fillRect/>
                  </a:stretch>
                </a:blipFill>
              </p:spPr>
              <p:txBody>
                <a:bodyPr/>
                <a:lstStyle/>
                <a:p>
                  <a:r>
                    <a:rPr lang="en-US">
                      <a:noFill/>
                    </a:rPr>
                    <a:t> </a:t>
                  </a:r>
                </a:p>
              </p:txBody>
            </p:sp>
          </mc:Fallback>
        </mc:AlternateContent>
        <p:cxnSp>
          <p:nvCxnSpPr>
            <p:cNvPr id="49" name="직선 화살표 연결선 48">
              <a:extLst>
                <a:ext uri="{FF2B5EF4-FFF2-40B4-BE49-F238E27FC236}">
                  <a16:creationId xmlns="" xmlns:a16="http://schemas.microsoft.com/office/drawing/2014/main" id="{04010E12-2789-45A8-84DE-07DC7FC1EB56}"/>
                </a:ext>
              </a:extLst>
            </p:cNvPr>
            <p:cNvCxnSpPr>
              <a:cxnSpLocks/>
            </p:cNvCxnSpPr>
            <p:nvPr/>
          </p:nvCxnSpPr>
          <p:spPr>
            <a:xfrm>
              <a:off x="7410975" y="4488102"/>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1DED2F89-BFFB-4315-BCEA-6F1B33AED450}"/>
                </a:ext>
              </a:extLst>
            </p:cNvPr>
            <p:cNvCxnSpPr>
              <a:cxnSpLocks/>
            </p:cNvCxnSpPr>
            <p:nvPr/>
          </p:nvCxnSpPr>
          <p:spPr>
            <a:xfrm>
              <a:off x="7408812" y="5077224"/>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E9E24B3E-B013-41CE-A7B8-DCECAE9CC7E3}"/>
                </a:ext>
              </a:extLst>
            </p:cNvPr>
            <p:cNvCxnSpPr>
              <a:cxnSpLocks/>
            </p:cNvCxnSpPr>
            <p:nvPr/>
          </p:nvCxnSpPr>
          <p:spPr>
            <a:xfrm>
              <a:off x="1932254" y="3906324"/>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8E0B8FED-556A-4931-88AA-151A03908B53}"/>
                </a:ext>
              </a:extLst>
            </p:cNvPr>
            <p:cNvCxnSpPr>
              <a:cxnSpLocks/>
            </p:cNvCxnSpPr>
            <p:nvPr/>
          </p:nvCxnSpPr>
          <p:spPr>
            <a:xfrm>
              <a:off x="1935819" y="4495172"/>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CA690930-7C4D-4A99-97ED-F1F774239BD4}"/>
                </a:ext>
              </a:extLst>
            </p:cNvPr>
            <p:cNvCxnSpPr>
              <a:cxnSpLocks/>
            </p:cNvCxnSpPr>
            <p:nvPr/>
          </p:nvCxnSpPr>
          <p:spPr>
            <a:xfrm>
              <a:off x="1930051" y="5067560"/>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921C3D46-0CC4-4195-814E-C5D89F8FD80A}"/>
                </a:ext>
              </a:extLst>
            </p:cNvPr>
            <p:cNvCxnSpPr>
              <a:cxnSpLocks/>
            </p:cNvCxnSpPr>
            <p:nvPr/>
          </p:nvCxnSpPr>
          <p:spPr>
            <a:xfrm>
              <a:off x="1938667" y="5652845"/>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 xmlns:a16="http://schemas.microsoft.com/office/drawing/2014/main" id="{F8EE5589-89D1-4631-824B-A3FAC8E38D9A}"/>
                </a:ext>
              </a:extLst>
            </p:cNvPr>
            <p:cNvGrpSpPr/>
            <p:nvPr/>
          </p:nvGrpSpPr>
          <p:grpSpPr>
            <a:xfrm>
              <a:off x="4231972" y="4001245"/>
              <a:ext cx="386584" cy="1552514"/>
              <a:chOff x="3907938" y="4353690"/>
              <a:chExt cx="360000" cy="1445754"/>
            </a:xfrm>
            <a:solidFill>
              <a:schemeClr val="accent2">
                <a:alpha val="15000"/>
              </a:schemeClr>
            </a:solidFill>
          </p:grpSpPr>
          <p:sp>
            <p:nvSpPr>
              <p:cNvPr id="89" name="타원 88">
                <a:extLst>
                  <a:ext uri="{FF2B5EF4-FFF2-40B4-BE49-F238E27FC236}">
                    <a16:creationId xmlns="" xmlns:a16="http://schemas.microsoft.com/office/drawing/2014/main" id="{25D402F1-BC39-488B-A5DD-E4E910BEAF19}"/>
                  </a:ext>
                </a:extLst>
              </p:cNvPr>
              <p:cNvSpPr/>
              <p:nvPr/>
            </p:nvSpPr>
            <p:spPr>
              <a:xfrm>
                <a:off x="3907938" y="4896567"/>
                <a:ext cx="360000" cy="360000"/>
              </a:xfrm>
              <a:prstGeom prst="ellipse">
                <a:avLst/>
              </a:prstGeom>
              <a:grpFill/>
              <a:ln>
                <a:solidFill>
                  <a:schemeClr val="accent2">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0" name="타원 89">
                <a:extLst>
                  <a:ext uri="{FF2B5EF4-FFF2-40B4-BE49-F238E27FC236}">
                    <a16:creationId xmlns="" xmlns:a16="http://schemas.microsoft.com/office/drawing/2014/main" id="{E5F2BC56-D694-4EFD-AAF5-78CD9FD217A9}"/>
                  </a:ext>
                </a:extLst>
              </p:cNvPr>
              <p:cNvSpPr/>
              <p:nvPr/>
            </p:nvSpPr>
            <p:spPr>
              <a:xfrm>
                <a:off x="3907938" y="5439444"/>
                <a:ext cx="360000" cy="360000"/>
              </a:xfrm>
              <a:prstGeom prst="ellipse">
                <a:avLst/>
              </a:prstGeom>
              <a:grpFill/>
              <a:ln>
                <a:solidFill>
                  <a:schemeClr val="accent2">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1" name="타원 90">
                <a:extLst>
                  <a:ext uri="{FF2B5EF4-FFF2-40B4-BE49-F238E27FC236}">
                    <a16:creationId xmlns="" xmlns:a16="http://schemas.microsoft.com/office/drawing/2014/main" id="{04593D67-0C0A-4BF1-AA82-A63B1D99C6B9}"/>
                  </a:ext>
                </a:extLst>
              </p:cNvPr>
              <p:cNvSpPr/>
              <p:nvPr/>
            </p:nvSpPr>
            <p:spPr>
              <a:xfrm>
                <a:off x="3907938" y="4353690"/>
                <a:ext cx="360000" cy="360000"/>
              </a:xfrm>
              <a:prstGeom prst="ellipse">
                <a:avLst/>
              </a:prstGeom>
              <a:grpFill/>
              <a:ln>
                <a:solidFill>
                  <a:schemeClr val="accent2">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56" name="그룹 55">
              <a:extLst>
                <a:ext uri="{FF2B5EF4-FFF2-40B4-BE49-F238E27FC236}">
                  <a16:creationId xmlns="" xmlns:a16="http://schemas.microsoft.com/office/drawing/2014/main" id="{A6AD31AB-F668-42AB-B238-813E515F63BD}"/>
                </a:ext>
              </a:extLst>
            </p:cNvPr>
            <p:cNvGrpSpPr/>
            <p:nvPr/>
          </p:nvGrpSpPr>
          <p:grpSpPr>
            <a:xfrm>
              <a:off x="5232082" y="3726822"/>
              <a:ext cx="386584" cy="2139260"/>
              <a:chOff x="3907938" y="2178661"/>
              <a:chExt cx="360000" cy="1992152"/>
            </a:xfrm>
            <a:solidFill>
              <a:srgbClr val="00B050">
                <a:alpha val="15000"/>
              </a:srgbClr>
            </a:solidFill>
          </p:grpSpPr>
          <p:sp>
            <p:nvSpPr>
              <p:cNvPr id="85" name="타원 84">
                <a:extLst>
                  <a:ext uri="{FF2B5EF4-FFF2-40B4-BE49-F238E27FC236}">
                    <a16:creationId xmlns="" xmlns:a16="http://schemas.microsoft.com/office/drawing/2014/main" id="{FD16E9B9-D7BD-4905-BDC6-5BDB24FD468E}"/>
                  </a:ext>
                </a:extLst>
              </p:cNvPr>
              <p:cNvSpPr/>
              <p:nvPr/>
            </p:nvSpPr>
            <p:spPr>
              <a:xfrm>
                <a:off x="3907938" y="2178661"/>
                <a:ext cx="360000" cy="360000"/>
              </a:xfrm>
              <a:prstGeom prst="ellipse">
                <a:avLst/>
              </a:prstGeom>
              <a:grpFill/>
              <a:ln>
                <a:solidFill>
                  <a:srgbClr val="00B05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6" name="타원 85">
                <a:extLst>
                  <a:ext uri="{FF2B5EF4-FFF2-40B4-BE49-F238E27FC236}">
                    <a16:creationId xmlns="" xmlns:a16="http://schemas.microsoft.com/office/drawing/2014/main" id="{331B486C-06B3-405F-9C8E-AA1F03DF9281}"/>
                  </a:ext>
                </a:extLst>
              </p:cNvPr>
              <p:cNvSpPr/>
              <p:nvPr/>
            </p:nvSpPr>
            <p:spPr>
              <a:xfrm>
                <a:off x="3907938" y="2725059"/>
                <a:ext cx="360000" cy="360000"/>
              </a:xfrm>
              <a:prstGeom prst="ellipse">
                <a:avLst/>
              </a:prstGeom>
              <a:grpFill/>
              <a:ln>
                <a:solidFill>
                  <a:srgbClr val="00B05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7" name="타원 86">
                <a:extLst>
                  <a:ext uri="{FF2B5EF4-FFF2-40B4-BE49-F238E27FC236}">
                    <a16:creationId xmlns="" xmlns:a16="http://schemas.microsoft.com/office/drawing/2014/main" id="{B214D77F-9FB3-4B90-B967-2EE8FE79A327}"/>
                  </a:ext>
                </a:extLst>
              </p:cNvPr>
              <p:cNvSpPr/>
              <p:nvPr/>
            </p:nvSpPr>
            <p:spPr>
              <a:xfrm>
                <a:off x="3907938" y="3267936"/>
                <a:ext cx="360000" cy="360000"/>
              </a:xfrm>
              <a:prstGeom prst="ellipse">
                <a:avLst/>
              </a:prstGeom>
              <a:grpFill/>
              <a:ln>
                <a:solidFill>
                  <a:srgbClr val="00B05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8" name="타원 87">
                <a:extLst>
                  <a:ext uri="{FF2B5EF4-FFF2-40B4-BE49-F238E27FC236}">
                    <a16:creationId xmlns="" xmlns:a16="http://schemas.microsoft.com/office/drawing/2014/main" id="{B295F923-412F-48F2-B67F-E4288AF4F325}"/>
                  </a:ext>
                </a:extLst>
              </p:cNvPr>
              <p:cNvSpPr/>
              <p:nvPr/>
            </p:nvSpPr>
            <p:spPr>
              <a:xfrm>
                <a:off x="3907938" y="3810813"/>
                <a:ext cx="360000" cy="360000"/>
              </a:xfrm>
              <a:prstGeom prst="ellipse">
                <a:avLst/>
              </a:prstGeom>
              <a:grpFill/>
              <a:ln>
                <a:solidFill>
                  <a:srgbClr val="00B05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mc:AlternateContent xmlns:mc="http://schemas.openxmlformats.org/markup-compatibility/2006" xmlns:a14="http://schemas.microsoft.com/office/drawing/2010/main">
          <mc:Choice Requires="a14">
            <p:sp>
              <p:nvSpPr>
                <p:cNvPr id="57" name="TextBox 2">
                  <a:extLst>
                    <a:ext uri="{FF2B5EF4-FFF2-40B4-BE49-F238E27FC236}">
                      <a16:creationId xmlns="" xmlns:a16="http://schemas.microsoft.com/office/drawing/2014/main" id="{BCD98B9C-8905-4DD0-A03F-1E2D6472EBA1}"/>
                    </a:ext>
                  </a:extLst>
                </p:cNvPr>
                <p:cNvSpPr txBox="1"/>
                <p:nvPr/>
              </p:nvSpPr>
              <p:spPr>
                <a:xfrm>
                  <a:off x="4703048" y="4580798"/>
                  <a:ext cx="434734"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57" name="TextBox 2">
                  <a:extLst>
                    <a:ext uri="{FF2B5EF4-FFF2-40B4-BE49-F238E27FC236}">
                      <a16:creationId xmlns:a14="http://schemas.microsoft.com/office/drawing/2010/main" xmlns="" xmlns:a16="http://schemas.microsoft.com/office/drawing/2014/main" xmlns:lc="http://schemas.openxmlformats.org/drawingml/2006/lockedCanvas" id="{BCD98B9C-8905-4DD0-A03F-1E2D6472EBA1}"/>
                    </a:ext>
                  </a:extLst>
                </p:cNvPr>
                <p:cNvSpPr txBox="1">
                  <a:spLocks noRot="1" noChangeAspect="1" noMove="1" noResize="1" noEditPoints="1" noAdjustHandles="1" noChangeArrowheads="1" noChangeShapeType="1" noTextEdit="1"/>
                </p:cNvSpPr>
                <p:nvPr/>
              </p:nvSpPr>
              <p:spPr>
                <a:xfrm>
                  <a:off x="4703048" y="4580798"/>
                  <a:ext cx="434734" cy="369332"/>
                </a:xfrm>
                <a:prstGeom prst="rect">
                  <a:avLst/>
                </a:prstGeom>
                <a:blipFill rotWithShape="0">
                  <a:blip r:embed="rId5"/>
                  <a:stretch>
                    <a:fillRect/>
                  </a:stretch>
                </a:blipFill>
              </p:spPr>
              <p:txBody>
                <a:bodyPr/>
                <a:lstStyle/>
                <a:p>
                  <a:r>
                    <a:rPr lang="en-US">
                      <a:noFill/>
                    </a:rPr>
                    <a:t> </a:t>
                  </a:r>
                </a:p>
              </p:txBody>
            </p:sp>
          </mc:Fallback>
        </mc:AlternateContent>
        <p:cxnSp>
          <p:nvCxnSpPr>
            <p:cNvPr id="58" name="직선 화살표 연결선 57">
              <a:extLst>
                <a:ext uri="{FF2B5EF4-FFF2-40B4-BE49-F238E27FC236}">
                  <a16:creationId xmlns="" xmlns:a16="http://schemas.microsoft.com/office/drawing/2014/main" id="{A45E4A19-B601-4E9D-A078-1B02C6332D5C}"/>
                </a:ext>
              </a:extLst>
            </p:cNvPr>
            <p:cNvCxnSpPr>
              <a:cxnSpLocks/>
              <a:stCxn id="100" idx="6"/>
              <a:endCxn id="91" idx="2"/>
            </p:cNvCxnSpPr>
            <p:nvPr/>
          </p:nvCxnSpPr>
          <p:spPr>
            <a:xfrm flipV="1">
              <a:off x="3892498" y="4194540"/>
              <a:ext cx="339475" cy="634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 xmlns:a16="http://schemas.microsoft.com/office/drawing/2014/main" id="{6E79BB81-FAB0-41F0-92F7-F5BC79EEF35E}"/>
                </a:ext>
              </a:extLst>
            </p:cNvPr>
            <p:cNvCxnSpPr>
              <a:cxnSpLocks/>
              <a:endCxn id="89" idx="2"/>
            </p:cNvCxnSpPr>
            <p:nvPr/>
          </p:nvCxnSpPr>
          <p:spPr>
            <a:xfrm>
              <a:off x="3913969" y="4217000"/>
              <a:ext cx="318003" cy="56050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DAA77536-9E18-4822-910F-B54D8B1950AA}"/>
                </a:ext>
              </a:extLst>
            </p:cNvPr>
            <p:cNvCxnSpPr>
              <a:cxnSpLocks/>
              <a:stCxn id="100" idx="6"/>
              <a:endCxn id="90" idx="2"/>
            </p:cNvCxnSpPr>
            <p:nvPr/>
          </p:nvCxnSpPr>
          <p:spPr>
            <a:xfrm>
              <a:off x="3892498" y="4200885"/>
              <a:ext cx="339475" cy="1159586"/>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C192E4AE-DFE1-49F0-8132-67771B3CD4D3}"/>
                </a:ext>
              </a:extLst>
            </p:cNvPr>
            <p:cNvCxnSpPr>
              <a:cxnSpLocks/>
              <a:stCxn id="98" idx="6"/>
              <a:endCxn id="91" idx="2"/>
            </p:cNvCxnSpPr>
            <p:nvPr/>
          </p:nvCxnSpPr>
          <p:spPr>
            <a:xfrm flipV="1">
              <a:off x="3892498" y="4194540"/>
              <a:ext cx="339475" cy="589311"/>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 xmlns:a16="http://schemas.microsoft.com/office/drawing/2014/main" id="{16020208-7964-41C7-B675-D7A5ECFBBCBB}"/>
                </a:ext>
              </a:extLst>
            </p:cNvPr>
            <p:cNvCxnSpPr>
              <a:cxnSpLocks/>
              <a:stCxn id="98" idx="6"/>
              <a:endCxn id="89" idx="2"/>
            </p:cNvCxnSpPr>
            <p:nvPr/>
          </p:nvCxnSpPr>
          <p:spPr>
            <a:xfrm flipV="1">
              <a:off x="3892498" y="4777505"/>
              <a:ext cx="339475" cy="634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B64192A9-2CC6-4F5F-9A25-D349E32CBE8C}"/>
                </a:ext>
              </a:extLst>
            </p:cNvPr>
            <p:cNvCxnSpPr>
              <a:cxnSpLocks/>
              <a:stCxn id="98" idx="6"/>
              <a:endCxn id="90" idx="2"/>
            </p:cNvCxnSpPr>
            <p:nvPr/>
          </p:nvCxnSpPr>
          <p:spPr>
            <a:xfrm>
              <a:off x="3892498" y="4783851"/>
              <a:ext cx="339475" cy="576620"/>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 xmlns:a16="http://schemas.microsoft.com/office/drawing/2014/main" id="{2AEBA171-14D6-4F52-9FA1-05E861F9603F}"/>
                </a:ext>
              </a:extLst>
            </p:cNvPr>
            <p:cNvCxnSpPr>
              <a:cxnSpLocks/>
              <a:stCxn id="99" idx="6"/>
              <a:endCxn id="91" idx="2"/>
            </p:cNvCxnSpPr>
            <p:nvPr/>
          </p:nvCxnSpPr>
          <p:spPr>
            <a:xfrm flipV="1">
              <a:off x="3892498" y="4194540"/>
              <a:ext cx="339475" cy="1172276"/>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 xmlns:a16="http://schemas.microsoft.com/office/drawing/2014/main" id="{E8DF080F-9D7E-4A7B-BFDB-593B6F8A2762}"/>
                </a:ext>
              </a:extLst>
            </p:cNvPr>
            <p:cNvCxnSpPr>
              <a:cxnSpLocks/>
              <a:stCxn id="99" idx="6"/>
              <a:endCxn id="89" idx="2"/>
            </p:cNvCxnSpPr>
            <p:nvPr/>
          </p:nvCxnSpPr>
          <p:spPr>
            <a:xfrm flipV="1">
              <a:off x="3892498" y="4777505"/>
              <a:ext cx="339475" cy="589311"/>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 xmlns:a16="http://schemas.microsoft.com/office/drawing/2014/main" id="{E030BC06-3217-4F5D-931F-D88AA0C46678}"/>
                </a:ext>
              </a:extLst>
            </p:cNvPr>
            <p:cNvCxnSpPr>
              <a:cxnSpLocks/>
              <a:stCxn id="99" idx="6"/>
              <a:endCxn id="90" idx="2"/>
            </p:cNvCxnSpPr>
            <p:nvPr/>
          </p:nvCxnSpPr>
          <p:spPr>
            <a:xfrm flipV="1">
              <a:off x="3892498" y="5360471"/>
              <a:ext cx="339475" cy="634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 xmlns:a16="http://schemas.microsoft.com/office/drawing/2014/main" id="{F5A9A391-E99A-479F-97AA-4BCC48EF43CA}"/>
                </a:ext>
              </a:extLst>
            </p:cNvPr>
            <p:cNvCxnSpPr>
              <a:cxnSpLocks/>
              <a:stCxn id="85" idx="6"/>
              <a:endCxn id="94" idx="2"/>
            </p:cNvCxnSpPr>
            <p:nvPr/>
          </p:nvCxnSpPr>
          <p:spPr>
            <a:xfrm flipV="1">
              <a:off x="5618666" y="3907512"/>
              <a:ext cx="406541" cy="1260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 xmlns:a16="http://schemas.microsoft.com/office/drawing/2014/main" id="{6BD2B0DB-BEDD-4CF2-8D3F-DBFDDCF3E026}"/>
                </a:ext>
              </a:extLst>
            </p:cNvPr>
            <p:cNvCxnSpPr>
              <a:cxnSpLocks/>
              <a:stCxn id="85" idx="6"/>
              <a:endCxn id="95" idx="2"/>
            </p:cNvCxnSpPr>
            <p:nvPr/>
          </p:nvCxnSpPr>
          <p:spPr>
            <a:xfrm>
              <a:off x="5618666" y="3920115"/>
              <a:ext cx="406541" cy="574144"/>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 xmlns:a16="http://schemas.microsoft.com/office/drawing/2014/main" id="{C892F7CE-1F36-4D17-B2AD-077688F01F78}"/>
                </a:ext>
              </a:extLst>
            </p:cNvPr>
            <p:cNvCxnSpPr>
              <a:cxnSpLocks/>
              <a:stCxn id="85" idx="6"/>
              <a:endCxn id="96" idx="2"/>
            </p:cNvCxnSpPr>
            <p:nvPr/>
          </p:nvCxnSpPr>
          <p:spPr>
            <a:xfrm>
              <a:off x="5618666" y="3920115"/>
              <a:ext cx="406541" cy="1157109"/>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 xmlns:a16="http://schemas.microsoft.com/office/drawing/2014/main" id="{3A33CBBF-FFF6-4A1F-8014-4C36AD3EE73A}"/>
                </a:ext>
              </a:extLst>
            </p:cNvPr>
            <p:cNvCxnSpPr>
              <a:cxnSpLocks/>
              <a:stCxn id="85" idx="6"/>
              <a:endCxn id="97" idx="2"/>
            </p:cNvCxnSpPr>
            <p:nvPr/>
          </p:nvCxnSpPr>
          <p:spPr>
            <a:xfrm>
              <a:off x="5618666" y="3920115"/>
              <a:ext cx="406541" cy="174007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7D893FD1-C8E7-45C4-86A2-3C42C8FA4D6F}"/>
                </a:ext>
              </a:extLst>
            </p:cNvPr>
            <p:cNvCxnSpPr>
              <a:cxnSpLocks/>
              <a:stCxn id="86" idx="6"/>
              <a:endCxn id="94" idx="2"/>
            </p:cNvCxnSpPr>
            <p:nvPr/>
          </p:nvCxnSpPr>
          <p:spPr>
            <a:xfrm flipV="1">
              <a:off x="5618666" y="3907512"/>
              <a:ext cx="406541" cy="599349"/>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 xmlns:a16="http://schemas.microsoft.com/office/drawing/2014/main" id="{DAC7C5DE-6F22-4E3F-988B-2A185A193A94}"/>
                </a:ext>
              </a:extLst>
            </p:cNvPr>
            <p:cNvCxnSpPr>
              <a:cxnSpLocks/>
              <a:stCxn id="86" idx="6"/>
              <a:endCxn id="95" idx="2"/>
            </p:cNvCxnSpPr>
            <p:nvPr/>
          </p:nvCxnSpPr>
          <p:spPr>
            <a:xfrm flipV="1">
              <a:off x="5618666" y="4494258"/>
              <a:ext cx="406541" cy="1260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CE69CA0E-6749-4765-B790-B502B215C5F7}"/>
                </a:ext>
              </a:extLst>
            </p:cNvPr>
            <p:cNvCxnSpPr>
              <a:cxnSpLocks/>
              <a:stCxn id="86" idx="6"/>
              <a:endCxn id="96" idx="2"/>
            </p:cNvCxnSpPr>
            <p:nvPr/>
          </p:nvCxnSpPr>
          <p:spPr>
            <a:xfrm>
              <a:off x="5618666" y="4506861"/>
              <a:ext cx="406541" cy="57036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 xmlns:a16="http://schemas.microsoft.com/office/drawing/2014/main" id="{4F7669B5-84EF-4CC2-9803-157F22C3E3DC}"/>
                </a:ext>
              </a:extLst>
            </p:cNvPr>
            <p:cNvCxnSpPr>
              <a:cxnSpLocks/>
              <a:stCxn id="86" idx="6"/>
              <a:endCxn id="97" idx="2"/>
            </p:cNvCxnSpPr>
            <p:nvPr/>
          </p:nvCxnSpPr>
          <p:spPr>
            <a:xfrm>
              <a:off x="5618666" y="4506861"/>
              <a:ext cx="406541" cy="1153328"/>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 xmlns:a16="http://schemas.microsoft.com/office/drawing/2014/main" id="{0DF42C2E-5726-434D-B2ED-4859E0A2DFEC}"/>
                </a:ext>
              </a:extLst>
            </p:cNvPr>
            <p:cNvCxnSpPr>
              <a:cxnSpLocks/>
              <a:stCxn id="87" idx="6"/>
              <a:endCxn id="94" idx="2"/>
            </p:cNvCxnSpPr>
            <p:nvPr/>
          </p:nvCxnSpPr>
          <p:spPr>
            <a:xfrm flipV="1">
              <a:off x="5618666" y="3907512"/>
              <a:ext cx="406541" cy="118231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 xmlns:a16="http://schemas.microsoft.com/office/drawing/2014/main" id="{3D3C499A-DE44-4E25-BD3C-E6B2AB1FAEA1}"/>
                </a:ext>
              </a:extLst>
            </p:cNvPr>
            <p:cNvCxnSpPr>
              <a:cxnSpLocks/>
              <a:stCxn id="87" idx="6"/>
              <a:endCxn id="95" idx="2"/>
            </p:cNvCxnSpPr>
            <p:nvPr/>
          </p:nvCxnSpPr>
          <p:spPr>
            <a:xfrm flipV="1">
              <a:off x="5618666" y="4494258"/>
              <a:ext cx="406541" cy="595568"/>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 xmlns:a16="http://schemas.microsoft.com/office/drawing/2014/main" id="{34245DD5-9DAA-4EC7-8CF6-622BBFB36A8B}"/>
                </a:ext>
              </a:extLst>
            </p:cNvPr>
            <p:cNvCxnSpPr>
              <a:cxnSpLocks/>
              <a:stCxn id="87" idx="6"/>
              <a:endCxn id="96" idx="2"/>
            </p:cNvCxnSpPr>
            <p:nvPr/>
          </p:nvCxnSpPr>
          <p:spPr>
            <a:xfrm flipV="1">
              <a:off x="5618666" y="5077224"/>
              <a:ext cx="406541" cy="1260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49B8053E-4CAD-4C6F-A750-4596752D668F}"/>
                </a:ext>
              </a:extLst>
            </p:cNvPr>
            <p:cNvCxnSpPr>
              <a:cxnSpLocks/>
              <a:stCxn id="87" idx="6"/>
              <a:endCxn id="97" idx="2"/>
            </p:cNvCxnSpPr>
            <p:nvPr/>
          </p:nvCxnSpPr>
          <p:spPr>
            <a:xfrm>
              <a:off x="5618666" y="5089826"/>
              <a:ext cx="406541" cy="57036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C670F43C-8660-41C9-B0DE-896BACC3826D}"/>
                </a:ext>
              </a:extLst>
            </p:cNvPr>
            <p:cNvCxnSpPr>
              <a:cxnSpLocks/>
              <a:stCxn id="88" idx="6"/>
              <a:endCxn id="97" idx="2"/>
            </p:cNvCxnSpPr>
            <p:nvPr/>
          </p:nvCxnSpPr>
          <p:spPr>
            <a:xfrm flipV="1">
              <a:off x="5618666" y="5660189"/>
              <a:ext cx="406541" cy="1260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8D3FF3F4-50C7-4717-B5AC-F260E151647B}"/>
                </a:ext>
              </a:extLst>
            </p:cNvPr>
            <p:cNvCxnSpPr>
              <a:cxnSpLocks/>
              <a:stCxn id="88" idx="6"/>
              <a:endCxn id="94" idx="2"/>
            </p:cNvCxnSpPr>
            <p:nvPr/>
          </p:nvCxnSpPr>
          <p:spPr>
            <a:xfrm flipV="1">
              <a:off x="5618666" y="3907512"/>
              <a:ext cx="406541" cy="1765280"/>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 xmlns:a16="http://schemas.microsoft.com/office/drawing/2014/main" id="{8BBCF2D6-FA67-4B0E-8443-924E8F177FF1}"/>
                </a:ext>
              </a:extLst>
            </p:cNvPr>
            <p:cNvCxnSpPr>
              <a:cxnSpLocks/>
              <a:stCxn id="88" idx="6"/>
              <a:endCxn id="95" idx="2"/>
            </p:cNvCxnSpPr>
            <p:nvPr/>
          </p:nvCxnSpPr>
          <p:spPr>
            <a:xfrm flipV="1">
              <a:off x="5618666" y="4494258"/>
              <a:ext cx="406541" cy="1178534"/>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 xmlns:a16="http://schemas.microsoft.com/office/drawing/2014/main" id="{A3812259-0721-48E2-BB63-EC293F22A279}"/>
                </a:ext>
              </a:extLst>
            </p:cNvPr>
            <p:cNvCxnSpPr>
              <a:cxnSpLocks/>
              <a:stCxn id="88" idx="6"/>
              <a:endCxn id="96" idx="2"/>
            </p:cNvCxnSpPr>
            <p:nvPr/>
          </p:nvCxnSpPr>
          <p:spPr>
            <a:xfrm flipV="1">
              <a:off x="5618666" y="5077224"/>
              <a:ext cx="406541" cy="595568"/>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167">
                  <a:extLst>
                    <a:ext uri="{FF2B5EF4-FFF2-40B4-BE49-F238E27FC236}">
                      <a16:creationId xmlns="" xmlns:a16="http://schemas.microsoft.com/office/drawing/2014/main" id="{2FD71C76-F271-47C1-B6AA-D282E712288B}"/>
                    </a:ext>
                  </a:extLst>
                </p:cNvPr>
                <p:cNvSpPr txBox="1"/>
                <p:nvPr/>
              </p:nvSpPr>
              <p:spPr>
                <a:xfrm>
                  <a:off x="4703048" y="4001913"/>
                  <a:ext cx="434734"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83" name="TextBox 167">
                  <a:extLst>
                    <a:ext uri="{FF2B5EF4-FFF2-40B4-BE49-F238E27FC236}">
                      <a16:creationId xmlns:a14="http://schemas.microsoft.com/office/drawing/2010/main" xmlns="" xmlns:a16="http://schemas.microsoft.com/office/drawing/2014/main" xmlns:lc="http://schemas.openxmlformats.org/drawingml/2006/lockedCanvas" id="{2FD71C76-F271-47C1-B6AA-D282E712288B}"/>
                    </a:ext>
                  </a:extLst>
                </p:cNvPr>
                <p:cNvSpPr txBox="1">
                  <a:spLocks noRot="1" noChangeAspect="1" noMove="1" noResize="1" noEditPoints="1" noAdjustHandles="1" noChangeArrowheads="1" noChangeShapeType="1" noTextEdit="1"/>
                </p:cNvSpPr>
                <p:nvPr/>
              </p:nvSpPr>
              <p:spPr>
                <a:xfrm>
                  <a:off x="4703048" y="4001913"/>
                  <a:ext cx="434734"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168">
                  <a:extLst>
                    <a:ext uri="{FF2B5EF4-FFF2-40B4-BE49-F238E27FC236}">
                      <a16:creationId xmlns="" xmlns:a16="http://schemas.microsoft.com/office/drawing/2014/main" id="{EA460608-35A7-4E4F-9F59-98A688A172E3}"/>
                    </a:ext>
                  </a:extLst>
                </p:cNvPr>
                <p:cNvSpPr txBox="1"/>
                <p:nvPr/>
              </p:nvSpPr>
              <p:spPr>
                <a:xfrm>
                  <a:off x="4703048" y="5173785"/>
                  <a:ext cx="434734"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84" name="TextBox 168">
                  <a:extLst>
                    <a:ext uri="{FF2B5EF4-FFF2-40B4-BE49-F238E27FC236}">
                      <a16:creationId xmlns:a14="http://schemas.microsoft.com/office/drawing/2010/main" xmlns="" xmlns:a16="http://schemas.microsoft.com/office/drawing/2014/main" xmlns:lc="http://schemas.openxmlformats.org/drawingml/2006/lockedCanvas" id="{EA460608-35A7-4E4F-9F59-98A688A172E3}"/>
                    </a:ext>
                  </a:extLst>
                </p:cNvPr>
                <p:cNvSpPr txBox="1">
                  <a:spLocks noRot="1" noChangeAspect="1" noMove="1" noResize="1" noEditPoints="1" noAdjustHandles="1" noChangeArrowheads="1" noChangeShapeType="1" noTextEdit="1"/>
                </p:cNvSpPr>
                <p:nvPr/>
              </p:nvSpPr>
              <p:spPr>
                <a:xfrm>
                  <a:off x="4703048" y="5173785"/>
                  <a:ext cx="434734"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68198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912071" y="2611856"/>
            <a:ext cx="7967452" cy="3425997"/>
            <a:chOff x="912071" y="2611856"/>
            <a:chExt cx="7967452" cy="3425997"/>
          </a:xfrm>
        </p:grpSpPr>
        <p:sp>
          <p:nvSpPr>
            <p:cNvPr id="24"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26"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1.6. Deep Learning</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1.7. Problems with Deep Learning and the Solutions</a:t>
              </a:r>
            </a:p>
          </p:txBody>
        </p:sp>
      </p:grpSp>
    </p:spTree>
    <p:extLst>
      <p:ext uri="{BB962C8B-B14F-4D97-AF65-F5344CB8AC3E}">
        <p14:creationId xmlns:p14="http://schemas.microsoft.com/office/powerpoint/2010/main" val="1527240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Common problems with the DNN</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the ‘signal’ propagates through the layers, it can die out (vanish) or grow uncontrollably.</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 We should avoid using the Sigmoid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as the activation function but use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ReLu</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instead.</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The derivative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becomes very small as the absolute value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or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increases.</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Small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may cause the so-called vanishing gradient problem.</a:t>
            </a:r>
          </a:p>
        </p:txBody>
      </p:sp>
      <p:grpSp>
        <p:nvGrpSpPr>
          <p:cNvPr id="105" name="그룹 104">
            <a:extLst>
              <a:ext uri="{FF2B5EF4-FFF2-40B4-BE49-F238E27FC236}">
                <a16:creationId xmlns="" xmlns:a16="http://schemas.microsoft.com/office/drawing/2014/main" id="{F7C44763-06EF-4A03-9A9A-19FDC720F888}"/>
              </a:ext>
            </a:extLst>
          </p:cNvPr>
          <p:cNvGrpSpPr/>
          <p:nvPr/>
        </p:nvGrpSpPr>
        <p:grpSpPr>
          <a:xfrm>
            <a:off x="3221682" y="3284984"/>
            <a:ext cx="3459461" cy="2185428"/>
            <a:chOff x="14358615" y="3938305"/>
            <a:chExt cx="3459461" cy="2185428"/>
          </a:xfrm>
        </p:grpSpPr>
        <p:grpSp>
          <p:nvGrpSpPr>
            <p:cNvPr id="106" name="그룹 105">
              <a:extLst>
                <a:ext uri="{FF2B5EF4-FFF2-40B4-BE49-F238E27FC236}">
                  <a16:creationId xmlns="" xmlns:a16="http://schemas.microsoft.com/office/drawing/2014/main" id="{8A23213C-1832-4E0F-840C-93FA9FCC0CF9}"/>
                </a:ext>
              </a:extLst>
            </p:cNvPr>
            <p:cNvGrpSpPr/>
            <p:nvPr/>
          </p:nvGrpSpPr>
          <p:grpSpPr>
            <a:xfrm>
              <a:off x="14358615" y="3938305"/>
              <a:ext cx="3459461" cy="2185428"/>
              <a:chOff x="4656020" y="2386704"/>
              <a:chExt cx="3459461" cy="2185428"/>
            </a:xfrm>
          </p:grpSpPr>
          <p:pic>
            <p:nvPicPr>
              <p:cNvPr id="109" name="그림 108">
                <a:extLst>
                  <a:ext uri="{FF2B5EF4-FFF2-40B4-BE49-F238E27FC236}">
                    <a16:creationId xmlns="" xmlns:a16="http://schemas.microsoft.com/office/drawing/2014/main" id="{9B1B4E52-0974-481F-AE8B-F31AE62C6DEB}"/>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110364" y="3351180"/>
                <a:ext cx="2160000" cy="900000"/>
              </a:xfrm>
              <a:prstGeom prst="rect">
                <a:avLst/>
              </a:prstGeom>
            </p:spPr>
          </p:pic>
          <p:cxnSp>
            <p:nvCxnSpPr>
              <p:cNvPr id="110" name="직선 화살표 연결선 109">
                <a:extLst>
                  <a:ext uri="{FF2B5EF4-FFF2-40B4-BE49-F238E27FC236}">
                    <a16:creationId xmlns="" xmlns:a16="http://schemas.microsoft.com/office/drawing/2014/main" id="{45991FDA-B118-4AC0-B689-2124C6EF5FEC}"/>
                  </a:ext>
                </a:extLst>
              </p:cNvPr>
              <p:cNvCxnSpPr/>
              <p:nvPr/>
            </p:nvCxnSpPr>
            <p:spPr>
              <a:xfrm>
                <a:off x="4656020"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 xmlns:a16="http://schemas.microsoft.com/office/drawing/2014/main" id="{6E6BA708-64D1-41C6-97BC-FC7CA3AC8154}"/>
                  </a:ext>
                </a:extLst>
              </p:cNvPr>
              <p:cNvCxnSpPr>
                <a:cxnSpLocks/>
              </p:cNvCxnSpPr>
              <p:nvPr/>
            </p:nvCxnSpPr>
            <p:spPr>
              <a:xfrm flipV="1">
                <a:off x="6190364" y="2671685"/>
                <a:ext cx="0" cy="18000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 xmlns:a16="http://schemas.microsoft.com/office/drawing/2014/main" id="{EDEFB1B4-2354-47F3-A929-E0AB325D6BC5}"/>
                  </a:ext>
                </a:extLst>
              </p:cNvPr>
              <p:cNvCxnSpPr/>
              <p:nvPr/>
            </p:nvCxnSpPr>
            <p:spPr>
              <a:xfrm>
                <a:off x="4750364" y="3335714"/>
                <a:ext cx="2880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3" name="TextBox 40">
                <a:extLst>
                  <a:ext uri="{FF2B5EF4-FFF2-40B4-BE49-F238E27FC236}">
                    <a16:creationId xmlns="" xmlns:a16="http://schemas.microsoft.com/office/drawing/2014/main" id="{2FD471CF-5C28-4F2B-9A80-C7B1F50E7E31}"/>
                  </a:ext>
                </a:extLst>
              </p:cNvPr>
              <p:cNvSpPr txBox="1"/>
              <p:nvPr/>
            </p:nvSpPr>
            <p:spPr>
              <a:xfrm>
                <a:off x="5756544" y="3030844"/>
                <a:ext cx="49018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sp>
            <p:nvSpPr>
              <p:cNvPr id="114" name="TextBox 41">
                <a:extLst>
                  <a:ext uri="{FF2B5EF4-FFF2-40B4-BE49-F238E27FC236}">
                    <a16:creationId xmlns="" xmlns:a16="http://schemas.microsoft.com/office/drawing/2014/main" id="{0454E7FC-D36A-470C-981A-1DC5DFBE39B0}"/>
                  </a:ext>
                </a:extLst>
              </p:cNvPr>
              <p:cNvSpPr txBox="1"/>
              <p:nvPr/>
            </p:nvSpPr>
            <p:spPr>
              <a:xfrm>
                <a:off x="5853506" y="4215147"/>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5" name="TextBox 42">
                    <a:extLst>
                      <a:ext uri="{FF2B5EF4-FFF2-40B4-BE49-F238E27FC236}">
                        <a16:creationId xmlns="" xmlns:a16="http://schemas.microsoft.com/office/drawing/2014/main" id="{C2778D41-9D30-47E4-A4FF-432BB956A955}"/>
                      </a:ext>
                    </a:extLst>
                  </p:cNvPr>
                  <p:cNvSpPr txBox="1"/>
                  <p:nvPr/>
                </p:nvSpPr>
                <p:spPr>
                  <a:xfrm>
                    <a:off x="7767931"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115" name="TextBox 42">
                    <a:extLst>
                      <a:ext uri="{FF2B5EF4-FFF2-40B4-BE49-F238E27FC236}">
                        <a16:creationId xmlns:a14="http://schemas.microsoft.com/office/drawing/2010/main" xmlns="" xmlns:a16="http://schemas.microsoft.com/office/drawing/2014/main" xmlns:lc="http://schemas.openxmlformats.org/drawingml/2006/lockedCanvas" id="{C2778D41-9D30-47E4-A4FF-432BB956A955}"/>
                      </a:ext>
                    </a:extLst>
                  </p:cNvPr>
                  <p:cNvSpPr txBox="1">
                    <a:spLocks noRot="1" noChangeAspect="1" noMove="1" noResize="1" noEditPoints="1" noAdjustHandles="1" noChangeArrowheads="1" noChangeShapeType="1" noTextEdit="1"/>
                  </p:cNvSpPr>
                  <p:nvPr/>
                </p:nvSpPr>
                <p:spPr>
                  <a:xfrm>
                    <a:off x="7767931" y="4233578"/>
                    <a:ext cx="347550" cy="338554"/>
                  </a:xfrm>
                  <a:prstGeom prst="rect">
                    <a:avLst/>
                  </a:prstGeom>
                  <a:blipFill rotWithShape="0">
                    <a:blip r:embed="rId4"/>
                    <a:stretch>
                      <a:fillRect/>
                    </a:stretch>
                  </a:blipFill>
                </p:spPr>
                <p:txBody>
                  <a:bodyPr/>
                  <a:lstStyle/>
                  <a:p>
                    <a:r>
                      <a:rPr lang="en-US">
                        <a:noFill/>
                      </a:rPr>
                      <a:t> </a:t>
                    </a:r>
                  </a:p>
                </p:txBody>
              </p:sp>
            </mc:Fallback>
          </mc:AlternateContent>
          <p:grpSp>
            <p:nvGrpSpPr>
              <p:cNvPr id="116" name="그룹 115">
                <a:extLst>
                  <a:ext uri="{FF2B5EF4-FFF2-40B4-BE49-F238E27FC236}">
                    <a16:creationId xmlns="" xmlns:a16="http://schemas.microsoft.com/office/drawing/2014/main" id="{7C6EDD79-2A9B-4971-98AF-965BB0C52F03}"/>
                  </a:ext>
                </a:extLst>
              </p:cNvPr>
              <p:cNvGrpSpPr/>
              <p:nvPr/>
            </p:nvGrpSpPr>
            <p:grpSpPr>
              <a:xfrm>
                <a:off x="6630167" y="2386704"/>
                <a:ext cx="1137764" cy="738664"/>
                <a:chOff x="6870175" y="2609809"/>
                <a:chExt cx="1137764" cy="738664"/>
              </a:xfrm>
            </p:grpSpPr>
            <mc:AlternateContent xmlns:mc="http://schemas.openxmlformats.org/markup-compatibility/2006" xmlns:a14="http://schemas.microsoft.com/office/drawing/2010/main">
              <mc:Choice Requires="a14">
                <p:sp>
                  <p:nvSpPr>
                    <p:cNvPr id="117" name="TextBox 44">
                      <a:extLst>
                        <a:ext uri="{FF2B5EF4-FFF2-40B4-BE49-F238E27FC236}">
                          <a16:creationId xmlns="" xmlns:a16="http://schemas.microsoft.com/office/drawing/2014/main" id="{87396779-77FD-4127-8FF1-D0C58475FC96}"/>
                        </a:ext>
                      </a:extLst>
                    </p:cNvPr>
                    <p:cNvSpPr txBox="1"/>
                    <p:nvPr/>
                  </p:nvSpPr>
                  <p:spPr>
                    <a:xfrm>
                      <a:off x="6870175" y="2609809"/>
                      <a:ext cx="80037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lnSpc>
                          <a:spcPct val="150000"/>
                        </a:lnSpc>
                      </a:pPr>
                      <a14:m>
                        <m:oMathPara xmlns:m="http://schemas.openxmlformats.org/officeDocument/2006/math">
                          <m:oMathParaPr>
                            <m:jc m:val="center"/>
                          </m:oMathParaPr>
                          <m:oMath xmlns:m="http://schemas.openxmlformats.org/officeDocument/2006/math">
                            <m:r>
                              <a:rPr lang="el-GR" altLang="ko-KR" sz="1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𝜎</m:t>
                            </m:r>
                            <m:d>
                              <m:dPr>
                                <m:ctrlPr>
                                  <a:rPr lang="en-US" altLang="ko-KR" sz="1400" i="1">
                                    <a:solidFill>
                                      <a:srgbClr val="0070C0"/>
                                    </a:solidFill>
                                    <a:latin typeface="Cambria Math" panose="02040503050406030204" pitchFamily="18" charset="0"/>
                                    <a:cs typeface="Times New Roman" panose="02020603050405020304" pitchFamily="18" charset="0"/>
                                  </a:rPr>
                                </m:ctrlPr>
                              </m:dPr>
                              <m:e>
                                <m:r>
                                  <a:rPr lang="en-US" altLang="ko-KR" sz="1400" i="1">
                                    <a:solidFill>
                                      <a:srgbClr val="0070C0"/>
                                    </a:solidFill>
                                    <a:latin typeface="Cambria Math" panose="02040503050406030204" pitchFamily="18" charset="0"/>
                                    <a:cs typeface="Times New Roman" panose="02020603050405020304" pitchFamily="18" charset="0"/>
                                  </a:rPr>
                                  <m:t>𝑥</m:t>
                                </m:r>
                              </m:e>
                            </m:d>
                          </m:oMath>
                        </m:oMathPara>
                      </a14:m>
                      <a:endParaRPr lang="en-US" altLang="ko-KR" sz="1400" dirty="0">
                        <a:solidFill>
                          <a:srgbClr val="0070C0"/>
                        </a:solidFill>
                        <a:latin typeface="Times New Roman" panose="02020603050405020304" pitchFamily="18" charset="0"/>
                        <a:cs typeface="Times New Roman" panose="02020603050405020304" pitchFamily="18" charset="0"/>
                      </a:endParaRPr>
                    </a:p>
                    <a:p>
                      <a:pPr algn="r">
                        <a:lnSpc>
                          <a:spcPct val="150000"/>
                        </a:lnSpc>
                      </a:pPr>
                      <a14:m>
                        <m:oMathPara xmlns:m="http://schemas.openxmlformats.org/officeDocument/2006/math">
                          <m:oMathParaPr>
                            <m:jc m:val="center"/>
                          </m:oMathParaPr>
                          <m:oMath xmlns:m="http://schemas.openxmlformats.org/officeDocument/2006/math">
                            <m:r>
                              <a:rPr lang="el-GR" altLang="ko-KR"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r>
                              <a:rPr lang="en-US" altLang="ko-KR"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ko-KR" sz="1400" i="1">
                                    <a:solidFill>
                                      <a:srgbClr val="FF0000"/>
                                    </a:solidFill>
                                    <a:latin typeface="Cambria Math" panose="02040503050406030204" pitchFamily="18" charset="0"/>
                                    <a:cs typeface="Times New Roman" panose="02020603050405020304" pitchFamily="18" charset="0"/>
                                  </a:rPr>
                                </m:ctrlPr>
                              </m:dPr>
                              <m:e>
                                <m:r>
                                  <a:rPr lang="en-US" altLang="ko-KR" sz="1400" i="1">
                                    <a:solidFill>
                                      <a:srgbClr val="FF0000"/>
                                    </a:solidFill>
                                    <a:latin typeface="Cambria Math" panose="02040503050406030204" pitchFamily="18" charset="0"/>
                                    <a:cs typeface="Times New Roman" panose="02020603050405020304" pitchFamily="18" charset="0"/>
                                  </a:rPr>
                                  <m:t>𝑥</m:t>
                                </m:r>
                              </m:e>
                            </m:d>
                          </m:oMath>
                        </m:oMathPara>
                      </a14:m>
                      <a:endParaRPr lang="en-US" altLang="ko-KR" sz="14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17" name="TextBox 44">
                      <a:extLst>
                        <a:ext uri="{FF2B5EF4-FFF2-40B4-BE49-F238E27FC236}">
                          <a16:creationId xmlns:a14="http://schemas.microsoft.com/office/drawing/2010/main" xmlns="" xmlns:a16="http://schemas.microsoft.com/office/drawing/2014/main" xmlns:lc="http://schemas.openxmlformats.org/drawingml/2006/lockedCanvas" id="{87396779-77FD-4127-8FF1-D0C58475FC96}"/>
                        </a:ext>
                      </a:extLst>
                    </p:cNvPr>
                    <p:cNvSpPr txBox="1">
                      <a:spLocks noRot="1" noChangeAspect="1" noMove="1" noResize="1" noEditPoints="1" noAdjustHandles="1" noChangeArrowheads="1" noChangeShapeType="1" noTextEdit="1"/>
                    </p:cNvSpPr>
                    <p:nvPr/>
                  </p:nvSpPr>
                  <p:spPr>
                    <a:xfrm>
                      <a:off x="6870175" y="2609809"/>
                      <a:ext cx="800378" cy="738664"/>
                    </a:xfrm>
                    <a:prstGeom prst="rect">
                      <a:avLst/>
                    </a:prstGeom>
                    <a:blipFill rotWithShape="0">
                      <a:blip r:embed="rId5"/>
                      <a:stretch>
                        <a:fillRect/>
                      </a:stretch>
                    </a:blipFill>
                  </p:spPr>
                  <p:txBody>
                    <a:bodyPr/>
                    <a:lstStyle/>
                    <a:p>
                      <a:r>
                        <a:rPr lang="en-US">
                          <a:noFill/>
                        </a:rPr>
                        <a:t> </a:t>
                      </a:r>
                    </a:p>
                  </p:txBody>
                </p:sp>
              </mc:Fallback>
            </mc:AlternateContent>
            <p:cxnSp>
              <p:nvCxnSpPr>
                <p:cNvPr id="118" name="직선 연결선 117">
                  <a:extLst>
                    <a:ext uri="{FF2B5EF4-FFF2-40B4-BE49-F238E27FC236}">
                      <a16:creationId xmlns="" xmlns:a16="http://schemas.microsoft.com/office/drawing/2014/main" id="{357FB258-0A28-4962-8D39-EECBA407CE66}"/>
                    </a:ext>
                  </a:extLst>
                </p:cNvPr>
                <p:cNvCxnSpPr/>
                <p:nvPr/>
              </p:nvCxnSpPr>
              <p:spPr>
                <a:xfrm>
                  <a:off x="7647939" y="2850777"/>
                  <a:ext cx="3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 xmlns:a16="http://schemas.microsoft.com/office/drawing/2014/main" id="{AEA639AA-10EC-4CF9-AFFB-3C398EF86B18}"/>
                    </a:ext>
                  </a:extLst>
                </p:cNvPr>
                <p:cNvCxnSpPr/>
                <p:nvPr/>
              </p:nvCxnSpPr>
              <p:spPr>
                <a:xfrm>
                  <a:off x="7647939" y="3164542"/>
                  <a:ext cx="360000" cy="0"/>
                </a:xfrm>
                <a:prstGeom prst="line">
                  <a:avLst/>
                </a:prstGeom>
                <a:ln w="254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grpSp>
        </p:grpSp>
        <p:sp>
          <p:nvSpPr>
            <p:cNvPr id="107" name="타원 106">
              <a:extLst>
                <a:ext uri="{FF2B5EF4-FFF2-40B4-BE49-F238E27FC236}">
                  <a16:creationId xmlns="" xmlns:a16="http://schemas.microsoft.com/office/drawing/2014/main" id="{A85EB38B-D135-4BA7-BFF5-2FBA6BF6AC1F}"/>
                </a:ext>
              </a:extLst>
            </p:cNvPr>
            <p:cNvSpPr/>
            <p:nvPr/>
          </p:nvSpPr>
          <p:spPr>
            <a:xfrm>
              <a:off x="14576298" y="5607218"/>
              <a:ext cx="540000" cy="360000"/>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8" name="타원 107">
              <a:extLst>
                <a:ext uri="{FF2B5EF4-FFF2-40B4-BE49-F238E27FC236}">
                  <a16:creationId xmlns="" xmlns:a16="http://schemas.microsoft.com/office/drawing/2014/main" id="{BAAC508D-A372-44E0-82DC-5210FC0E51B3}"/>
                </a:ext>
              </a:extLst>
            </p:cNvPr>
            <p:cNvSpPr/>
            <p:nvPr/>
          </p:nvSpPr>
          <p:spPr>
            <a:xfrm>
              <a:off x="16681742" y="5610829"/>
              <a:ext cx="540000" cy="360000"/>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spTree>
    <p:extLst>
      <p:ext uri="{BB962C8B-B14F-4D97-AF65-F5344CB8AC3E}">
        <p14:creationId xmlns:p14="http://schemas.microsoft.com/office/powerpoint/2010/main" val="1948509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Common problems with the DNN</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2287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the ‘signal’ propagates through the layers, it can die out (vanish) or grow uncontrollably.</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 We should initialize the weights such that the variance of the internal nodes is roughly constant.</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Initializing as a constant such as 1 is not optimal.</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Better to randomly initialize the weights with center at 0 and standard deviation ~</a:t>
                </a:r>
                <a14:m>
                  <m:oMath xmlns:m="http://schemas.openxmlformats.org/officeDocument/2006/math">
                    <m:f>
                      <m:fPr>
                        <m:ctrlP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t>1</m:t>
                        </m:r>
                      </m:num>
                      <m:den>
                        <m:rad>
                          <m:radPr>
                            <m:degHide m:val="on"/>
                            <m:ctrlP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t>𝑛𝑜𝑑𝑒𝑠</m:t>
                                </m:r>
                              </m:sub>
                            </m:sSub>
                          </m:e>
                        </m:rad>
                      </m:den>
                    </m:f>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Here,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b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𝑁</m:t>
                        </m:r>
                      </m:e>
                      <m:sub>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𝑛𝑜𝑑𝑒𝑠</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average number of nodes in the neighboring layers (before and after).</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Refer to the research paper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http://proceedings.mlr.press/v9/glorot10a/glorot10a.pdf</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mc:Choice>
        <mc:Fallback xmlns="">
          <p:sp>
            <p:nvSpPr>
              <p:cNvPr id="38" name="직사각형 37">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7632"/>
                <a:ext cx="8632825" cy="2287596"/>
              </a:xfrm>
              <a:prstGeom prst="rect">
                <a:avLst/>
              </a:prstGeom>
              <a:blipFill rotWithShape="0">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80064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Common problems with the DNN</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Also, DNNs are prone to overfitting. To alleviate this problem, we can do the following:</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 Regularization of the weights: L1 or L2 regularization similar to the Lasso or Ridge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 Dropout: randomly exclude certain nodes during the training step to avoid over-dependency</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 Data augmentation: add noise, create new data by transformation, etc.</a:t>
            </a:r>
          </a:p>
        </p:txBody>
      </p:sp>
    </p:spTree>
    <p:extLst>
      <p:ext uri="{BB962C8B-B14F-4D97-AF65-F5344CB8AC3E}">
        <p14:creationId xmlns:p14="http://schemas.microsoft.com/office/powerpoint/2010/main" val="4161402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Dropout</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Randomly exclude certain nodes during the training step to avoid over dependency. </a:t>
            </a:r>
          </a:p>
        </p:txBody>
      </p:sp>
      <p:grpSp>
        <p:nvGrpSpPr>
          <p:cNvPr id="9" name="그룹 8">
            <a:extLst>
              <a:ext uri="{FF2B5EF4-FFF2-40B4-BE49-F238E27FC236}">
                <a16:creationId xmlns="" xmlns:a16="http://schemas.microsoft.com/office/drawing/2014/main" id="{BA2D0F5D-5BB7-4721-9378-EEB58AA76205}"/>
              </a:ext>
            </a:extLst>
          </p:cNvPr>
          <p:cNvGrpSpPr/>
          <p:nvPr/>
        </p:nvGrpSpPr>
        <p:grpSpPr>
          <a:xfrm>
            <a:off x="2285072" y="2359537"/>
            <a:ext cx="5332681" cy="2869663"/>
            <a:chOff x="13376348" y="2535462"/>
            <a:chExt cx="5332681" cy="2869663"/>
          </a:xfrm>
        </p:grpSpPr>
        <p:sp>
          <p:nvSpPr>
            <p:cNvPr id="10" name="Google Shape;893;p84">
              <a:extLst>
                <a:ext uri="{FF2B5EF4-FFF2-40B4-BE49-F238E27FC236}">
                  <a16:creationId xmlns="" xmlns:a16="http://schemas.microsoft.com/office/drawing/2014/main" id="{3B92880B-E01B-4378-AD0D-EFC677E47F97}"/>
                </a:ext>
              </a:extLst>
            </p:cNvPr>
            <p:cNvSpPr/>
            <p:nvPr/>
          </p:nvSpPr>
          <p:spPr>
            <a:xfrm>
              <a:off x="13376348" y="292936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Google Shape;894;p84">
              <a:extLst>
                <a:ext uri="{FF2B5EF4-FFF2-40B4-BE49-F238E27FC236}">
                  <a16:creationId xmlns="" xmlns:a16="http://schemas.microsoft.com/office/drawing/2014/main" id="{AC662B9E-765F-4371-88F7-0FA4120466E6}"/>
                </a:ext>
              </a:extLst>
            </p:cNvPr>
            <p:cNvSpPr/>
            <p:nvPr/>
          </p:nvSpPr>
          <p:spPr>
            <a:xfrm>
              <a:off x="13376348" y="3688188"/>
              <a:ext cx="540000" cy="544775"/>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Google Shape;895;p84">
              <a:extLst>
                <a:ext uri="{FF2B5EF4-FFF2-40B4-BE49-F238E27FC236}">
                  <a16:creationId xmlns="" xmlns:a16="http://schemas.microsoft.com/office/drawing/2014/main" id="{4DB3A9A7-FA00-4552-9DB8-EBDC287497EE}"/>
                </a:ext>
              </a:extLst>
            </p:cNvPr>
            <p:cNvSpPr/>
            <p:nvPr/>
          </p:nvSpPr>
          <p:spPr>
            <a:xfrm>
              <a:off x="13376348" y="4456558"/>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Google Shape;896;p84">
              <a:extLst>
                <a:ext uri="{FF2B5EF4-FFF2-40B4-BE49-F238E27FC236}">
                  <a16:creationId xmlns="" xmlns:a16="http://schemas.microsoft.com/office/drawing/2014/main" id="{2AEE29F5-E1B7-4231-8F06-1D85598C16B6}"/>
                </a:ext>
              </a:extLst>
            </p:cNvPr>
            <p:cNvSpPr/>
            <p:nvPr/>
          </p:nvSpPr>
          <p:spPr>
            <a:xfrm>
              <a:off x="15206771" y="2535462"/>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Google Shape;897;p84">
              <a:extLst>
                <a:ext uri="{FF2B5EF4-FFF2-40B4-BE49-F238E27FC236}">
                  <a16:creationId xmlns="" xmlns:a16="http://schemas.microsoft.com/office/drawing/2014/main" id="{BCD81F81-4564-499B-A3CF-545F5B902EB7}"/>
                </a:ext>
              </a:extLst>
            </p:cNvPr>
            <p:cNvSpPr/>
            <p:nvPr/>
          </p:nvSpPr>
          <p:spPr>
            <a:xfrm>
              <a:off x="15206771" y="3260180"/>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Google Shape;898;p84">
              <a:extLst>
                <a:ext uri="{FF2B5EF4-FFF2-40B4-BE49-F238E27FC236}">
                  <a16:creationId xmlns="" xmlns:a16="http://schemas.microsoft.com/office/drawing/2014/main" id="{1DDB6108-315C-4DBB-A52C-51FF66816474}"/>
                </a:ext>
              </a:extLst>
            </p:cNvPr>
            <p:cNvSpPr/>
            <p:nvPr/>
          </p:nvSpPr>
          <p:spPr>
            <a:xfrm>
              <a:off x="15206771" y="4062653"/>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Google Shape;899;p84">
              <a:extLst>
                <a:ext uri="{FF2B5EF4-FFF2-40B4-BE49-F238E27FC236}">
                  <a16:creationId xmlns="" xmlns:a16="http://schemas.microsoft.com/office/drawing/2014/main" id="{D28FC776-1D28-4250-8453-D743927F9B67}"/>
                </a:ext>
              </a:extLst>
            </p:cNvPr>
            <p:cNvSpPr/>
            <p:nvPr/>
          </p:nvSpPr>
          <p:spPr>
            <a:xfrm>
              <a:off x="15181670" y="4865125"/>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17" name="Google Shape;900;p84">
              <a:extLst>
                <a:ext uri="{FF2B5EF4-FFF2-40B4-BE49-F238E27FC236}">
                  <a16:creationId xmlns="" xmlns:a16="http://schemas.microsoft.com/office/drawing/2014/main" id="{E8BFA319-5989-4DCF-AC21-8257C77786D3}"/>
                </a:ext>
              </a:extLst>
            </p:cNvPr>
            <p:cNvCxnSpPr>
              <a:stCxn id="10" idx="6"/>
              <a:endCxn id="13" idx="2"/>
            </p:cNvCxnSpPr>
            <p:nvPr/>
          </p:nvCxnSpPr>
          <p:spPr>
            <a:xfrm flipV="1">
              <a:off x="13916349" y="2805463"/>
              <a:ext cx="1290423" cy="39390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Google Shape;903;p84">
              <a:extLst>
                <a:ext uri="{FF2B5EF4-FFF2-40B4-BE49-F238E27FC236}">
                  <a16:creationId xmlns="" xmlns:a16="http://schemas.microsoft.com/office/drawing/2014/main" id="{38ABA4F0-F512-4B53-8461-EFE8F4F1DE33}"/>
                </a:ext>
              </a:extLst>
            </p:cNvPr>
            <p:cNvCxnSpPr>
              <a:cxnSpLocks/>
              <a:stCxn id="11" idx="6"/>
              <a:endCxn id="16" idx="2"/>
            </p:cNvCxnSpPr>
            <p:nvPr/>
          </p:nvCxnSpPr>
          <p:spPr>
            <a:xfrm>
              <a:off x="13916348" y="3960575"/>
              <a:ext cx="1265322" cy="117455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Google Shape;904;p84">
              <a:extLst>
                <a:ext uri="{FF2B5EF4-FFF2-40B4-BE49-F238E27FC236}">
                  <a16:creationId xmlns="" xmlns:a16="http://schemas.microsoft.com/office/drawing/2014/main" id="{E9D6768B-5E46-45D7-80FF-EC6FB985A01A}"/>
                </a:ext>
              </a:extLst>
            </p:cNvPr>
            <p:cNvCxnSpPr>
              <a:cxnSpLocks/>
              <a:stCxn id="12" idx="6"/>
              <a:endCxn id="16" idx="2"/>
            </p:cNvCxnSpPr>
            <p:nvPr/>
          </p:nvCxnSpPr>
          <p:spPr>
            <a:xfrm>
              <a:off x="13916348" y="4726559"/>
              <a:ext cx="1265322" cy="408567"/>
            </a:xfrm>
            <a:prstGeom prst="straightConnector1">
              <a:avLst/>
            </a:prstGeom>
            <a:noFill/>
            <a:ln w="6350" cap="flat" cmpd="sng">
              <a:solidFill>
                <a:schemeClr val="tx1"/>
              </a:solidFill>
              <a:prstDash val="solid"/>
              <a:round/>
              <a:headEnd type="none" w="med" len="med"/>
              <a:tailEnd type="stealth" w="sm" len="lg"/>
            </a:ln>
          </p:spPr>
        </p:cxnSp>
        <p:cxnSp>
          <p:nvCxnSpPr>
            <p:cNvPr id="20" name="Google Shape;907;p84">
              <a:extLst>
                <a:ext uri="{FF2B5EF4-FFF2-40B4-BE49-F238E27FC236}">
                  <a16:creationId xmlns="" xmlns:a16="http://schemas.microsoft.com/office/drawing/2014/main" id="{097BD289-704D-45AF-A289-0FBDE1DBD041}"/>
                </a:ext>
              </a:extLst>
            </p:cNvPr>
            <p:cNvCxnSpPr>
              <a:stCxn id="12" idx="6"/>
              <a:endCxn id="13" idx="2"/>
            </p:cNvCxnSpPr>
            <p:nvPr/>
          </p:nvCxnSpPr>
          <p:spPr>
            <a:xfrm flipV="1">
              <a:off x="13916349" y="2805462"/>
              <a:ext cx="1290423" cy="1921096"/>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Google Shape;908;p84">
              <a:extLst>
                <a:ext uri="{FF2B5EF4-FFF2-40B4-BE49-F238E27FC236}">
                  <a16:creationId xmlns="" xmlns:a16="http://schemas.microsoft.com/office/drawing/2014/main" id="{CE07D021-7F77-44AD-A641-672D236CF4A8}"/>
                </a:ext>
              </a:extLst>
            </p:cNvPr>
            <p:cNvCxnSpPr>
              <a:cxnSpLocks/>
              <a:stCxn id="10" idx="6"/>
              <a:endCxn id="16" idx="2"/>
            </p:cNvCxnSpPr>
            <p:nvPr/>
          </p:nvCxnSpPr>
          <p:spPr>
            <a:xfrm>
              <a:off x="13916348" y="3199367"/>
              <a:ext cx="1265322" cy="193575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Google Shape;909;p84">
              <a:extLst>
                <a:ext uri="{FF2B5EF4-FFF2-40B4-BE49-F238E27FC236}">
                  <a16:creationId xmlns="" xmlns:a16="http://schemas.microsoft.com/office/drawing/2014/main" id="{957B83BE-AF27-4AF4-9F6A-3ACB2C289C41}"/>
                </a:ext>
              </a:extLst>
            </p:cNvPr>
            <p:cNvCxnSpPr>
              <a:cxnSpLocks/>
              <a:stCxn id="11" idx="6"/>
              <a:endCxn id="13" idx="2"/>
            </p:cNvCxnSpPr>
            <p:nvPr/>
          </p:nvCxnSpPr>
          <p:spPr>
            <a:xfrm flipV="1">
              <a:off x="13916349" y="2805463"/>
              <a:ext cx="1290423" cy="115511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Google Shape;896;p84">
              <a:extLst>
                <a:ext uri="{FF2B5EF4-FFF2-40B4-BE49-F238E27FC236}">
                  <a16:creationId xmlns="" xmlns:a16="http://schemas.microsoft.com/office/drawing/2014/main" id="{C07FCDC9-F8BE-4AA5-B837-974A83591AA0}"/>
                </a:ext>
              </a:extLst>
            </p:cNvPr>
            <p:cNvSpPr/>
            <p:nvPr/>
          </p:nvSpPr>
          <p:spPr>
            <a:xfrm>
              <a:off x="16554196" y="2535462"/>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Google Shape;897;p84">
              <a:extLst>
                <a:ext uri="{FF2B5EF4-FFF2-40B4-BE49-F238E27FC236}">
                  <a16:creationId xmlns="" xmlns:a16="http://schemas.microsoft.com/office/drawing/2014/main" id="{3B0CC758-F130-453E-B03A-40C78752DDA6}"/>
                </a:ext>
              </a:extLst>
            </p:cNvPr>
            <p:cNvSpPr/>
            <p:nvPr/>
          </p:nvSpPr>
          <p:spPr>
            <a:xfrm>
              <a:off x="16554196" y="3260180"/>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Google Shape;898;p84">
              <a:extLst>
                <a:ext uri="{FF2B5EF4-FFF2-40B4-BE49-F238E27FC236}">
                  <a16:creationId xmlns="" xmlns:a16="http://schemas.microsoft.com/office/drawing/2014/main" id="{6DA3E61D-6E0E-44DD-A9CE-F25B8E06C63F}"/>
                </a:ext>
              </a:extLst>
            </p:cNvPr>
            <p:cNvSpPr/>
            <p:nvPr/>
          </p:nvSpPr>
          <p:spPr>
            <a:xfrm>
              <a:off x="16554196" y="4062653"/>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Google Shape;899;p84">
              <a:extLst>
                <a:ext uri="{FF2B5EF4-FFF2-40B4-BE49-F238E27FC236}">
                  <a16:creationId xmlns="" xmlns:a16="http://schemas.microsoft.com/office/drawing/2014/main" id="{84840CF2-9673-481F-B98B-1474CB3F42CA}"/>
                </a:ext>
              </a:extLst>
            </p:cNvPr>
            <p:cNvSpPr/>
            <p:nvPr/>
          </p:nvSpPr>
          <p:spPr>
            <a:xfrm>
              <a:off x="16554196" y="4865125"/>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30" name="Google Shape;900;p84">
              <a:extLst>
                <a:ext uri="{FF2B5EF4-FFF2-40B4-BE49-F238E27FC236}">
                  <a16:creationId xmlns="" xmlns:a16="http://schemas.microsoft.com/office/drawing/2014/main" id="{D8B1C257-B96E-477B-8BEF-FDE65576BC6E}"/>
                </a:ext>
              </a:extLst>
            </p:cNvPr>
            <p:cNvCxnSpPr>
              <a:cxnSpLocks/>
              <a:stCxn id="13" idx="6"/>
              <a:endCxn id="25" idx="2"/>
            </p:cNvCxnSpPr>
            <p:nvPr/>
          </p:nvCxnSpPr>
          <p:spPr>
            <a:xfrm>
              <a:off x="15746772" y="2805463"/>
              <a:ext cx="807425" cy="1527191"/>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Google Shape;900;p84">
              <a:extLst>
                <a:ext uri="{FF2B5EF4-FFF2-40B4-BE49-F238E27FC236}">
                  <a16:creationId xmlns="" xmlns:a16="http://schemas.microsoft.com/office/drawing/2014/main" id="{87FA5082-D900-4752-8A41-2A681256355C}"/>
                </a:ext>
              </a:extLst>
            </p:cNvPr>
            <p:cNvCxnSpPr>
              <a:cxnSpLocks/>
              <a:stCxn id="16" idx="6"/>
              <a:endCxn id="25" idx="2"/>
            </p:cNvCxnSpPr>
            <p:nvPr/>
          </p:nvCxnSpPr>
          <p:spPr>
            <a:xfrm flipV="1">
              <a:off x="15721670" y="4332653"/>
              <a:ext cx="832526" cy="802472"/>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Google Shape;894;p84">
              <a:extLst>
                <a:ext uri="{FF2B5EF4-FFF2-40B4-BE49-F238E27FC236}">
                  <a16:creationId xmlns="" xmlns:a16="http://schemas.microsoft.com/office/drawing/2014/main" id="{3FCB4FE6-5561-4995-9205-2A2AA0D0F794}"/>
                </a:ext>
              </a:extLst>
            </p:cNvPr>
            <p:cNvSpPr/>
            <p:nvPr/>
          </p:nvSpPr>
          <p:spPr>
            <a:xfrm>
              <a:off x="18169029" y="3688187"/>
              <a:ext cx="540000" cy="540000"/>
            </a:xfrm>
            <a:prstGeom prst="ellipse">
              <a:avLst/>
            </a:prstGeom>
            <a:solidFill>
              <a:srgbClr val="FFFF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33" name="Google Shape;900;p84">
              <a:extLst>
                <a:ext uri="{FF2B5EF4-FFF2-40B4-BE49-F238E27FC236}">
                  <a16:creationId xmlns="" xmlns:a16="http://schemas.microsoft.com/office/drawing/2014/main" id="{9547AA3A-27DA-4288-9E0A-D4406ED3C230}"/>
                </a:ext>
              </a:extLst>
            </p:cNvPr>
            <p:cNvCxnSpPr>
              <a:stCxn id="25" idx="6"/>
              <a:endCxn id="32" idx="2"/>
            </p:cNvCxnSpPr>
            <p:nvPr/>
          </p:nvCxnSpPr>
          <p:spPr>
            <a:xfrm flipV="1">
              <a:off x="17094197" y="3958187"/>
              <a:ext cx="1074833" cy="374466"/>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6569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Dropout</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Randomly exclude certain nodes during the training step to avoid over dependency. </a:t>
            </a:r>
          </a:p>
        </p:txBody>
      </p:sp>
      <p:grpSp>
        <p:nvGrpSpPr>
          <p:cNvPr id="34" name="그룹 33">
            <a:extLst>
              <a:ext uri="{FF2B5EF4-FFF2-40B4-BE49-F238E27FC236}">
                <a16:creationId xmlns="" xmlns:a16="http://schemas.microsoft.com/office/drawing/2014/main" id="{AD8FB1A5-0102-4DE0-8D8F-A6FC33E8C106}"/>
              </a:ext>
            </a:extLst>
          </p:cNvPr>
          <p:cNvGrpSpPr/>
          <p:nvPr/>
        </p:nvGrpSpPr>
        <p:grpSpPr>
          <a:xfrm>
            <a:off x="2285072" y="2362528"/>
            <a:ext cx="5332681" cy="2869663"/>
            <a:chOff x="13196328" y="2535462"/>
            <a:chExt cx="5332681" cy="2869663"/>
          </a:xfrm>
        </p:grpSpPr>
        <p:sp>
          <p:nvSpPr>
            <p:cNvPr id="35" name="Google Shape;893;p84">
              <a:extLst>
                <a:ext uri="{FF2B5EF4-FFF2-40B4-BE49-F238E27FC236}">
                  <a16:creationId xmlns="" xmlns:a16="http://schemas.microsoft.com/office/drawing/2014/main" id="{2D04BF43-460A-422E-8C80-1211ADF82E4A}"/>
                </a:ext>
              </a:extLst>
            </p:cNvPr>
            <p:cNvSpPr/>
            <p:nvPr/>
          </p:nvSpPr>
          <p:spPr>
            <a:xfrm>
              <a:off x="13196328" y="292936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Google Shape;894;p84">
              <a:extLst>
                <a:ext uri="{FF2B5EF4-FFF2-40B4-BE49-F238E27FC236}">
                  <a16:creationId xmlns="" xmlns:a16="http://schemas.microsoft.com/office/drawing/2014/main" id="{5C225F63-8848-41ED-93A4-97F0CCE0CD81}"/>
                </a:ext>
              </a:extLst>
            </p:cNvPr>
            <p:cNvSpPr/>
            <p:nvPr/>
          </p:nvSpPr>
          <p:spPr>
            <a:xfrm>
              <a:off x="13196328" y="3688188"/>
              <a:ext cx="540000" cy="544775"/>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Google Shape;895;p84">
              <a:extLst>
                <a:ext uri="{FF2B5EF4-FFF2-40B4-BE49-F238E27FC236}">
                  <a16:creationId xmlns="" xmlns:a16="http://schemas.microsoft.com/office/drawing/2014/main" id="{C7372B79-CB50-4FA5-9BAF-4E43F7C3115C}"/>
                </a:ext>
              </a:extLst>
            </p:cNvPr>
            <p:cNvSpPr/>
            <p:nvPr/>
          </p:nvSpPr>
          <p:spPr>
            <a:xfrm>
              <a:off x="13196328" y="4456558"/>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Google Shape;896;p84">
              <a:extLst>
                <a:ext uri="{FF2B5EF4-FFF2-40B4-BE49-F238E27FC236}">
                  <a16:creationId xmlns="" xmlns:a16="http://schemas.microsoft.com/office/drawing/2014/main" id="{C5717E85-DC01-4D1D-AB3D-DEDFBE9964B5}"/>
                </a:ext>
              </a:extLst>
            </p:cNvPr>
            <p:cNvSpPr/>
            <p:nvPr/>
          </p:nvSpPr>
          <p:spPr>
            <a:xfrm>
              <a:off x="15026751" y="2535462"/>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Google Shape;897;p84">
              <a:extLst>
                <a:ext uri="{FF2B5EF4-FFF2-40B4-BE49-F238E27FC236}">
                  <a16:creationId xmlns="" xmlns:a16="http://schemas.microsoft.com/office/drawing/2014/main" id="{DEBD1064-8394-4BBB-A8B2-A013E6ECB084}"/>
                </a:ext>
              </a:extLst>
            </p:cNvPr>
            <p:cNvSpPr/>
            <p:nvPr/>
          </p:nvSpPr>
          <p:spPr>
            <a:xfrm>
              <a:off x="15026751" y="3260180"/>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Google Shape;898;p84">
              <a:extLst>
                <a:ext uri="{FF2B5EF4-FFF2-40B4-BE49-F238E27FC236}">
                  <a16:creationId xmlns="" xmlns:a16="http://schemas.microsoft.com/office/drawing/2014/main" id="{6CD5202D-831A-44B3-92B3-FDDA533F5E47}"/>
                </a:ext>
              </a:extLst>
            </p:cNvPr>
            <p:cNvSpPr/>
            <p:nvPr/>
          </p:nvSpPr>
          <p:spPr>
            <a:xfrm>
              <a:off x="15026751" y="4062653"/>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Google Shape;899;p84">
              <a:extLst>
                <a:ext uri="{FF2B5EF4-FFF2-40B4-BE49-F238E27FC236}">
                  <a16:creationId xmlns="" xmlns:a16="http://schemas.microsoft.com/office/drawing/2014/main" id="{3D1B6BB6-42BD-4541-9193-3BA5BD018813}"/>
                </a:ext>
              </a:extLst>
            </p:cNvPr>
            <p:cNvSpPr/>
            <p:nvPr/>
          </p:nvSpPr>
          <p:spPr>
            <a:xfrm>
              <a:off x="15001650" y="4865125"/>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43" name="Google Shape;900;p84">
              <a:extLst>
                <a:ext uri="{FF2B5EF4-FFF2-40B4-BE49-F238E27FC236}">
                  <a16:creationId xmlns="" xmlns:a16="http://schemas.microsoft.com/office/drawing/2014/main" id="{FF09B4AD-BA7D-4D36-B9B8-3A94803E1F8D}"/>
                </a:ext>
              </a:extLst>
            </p:cNvPr>
            <p:cNvCxnSpPr>
              <a:cxnSpLocks/>
              <a:stCxn id="35" idx="6"/>
              <a:endCxn id="41" idx="2"/>
            </p:cNvCxnSpPr>
            <p:nvPr/>
          </p:nvCxnSpPr>
          <p:spPr>
            <a:xfrm>
              <a:off x="13736329" y="3199367"/>
              <a:ext cx="1290423" cy="1133286"/>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Google Shape;903;p84">
              <a:extLst>
                <a:ext uri="{FF2B5EF4-FFF2-40B4-BE49-F238E27FC236}">
                  <a16:creationId xmlns="" xmlns:a16="http://schemas.microsoft.com/office/drawing/2014/main" id="{2F202B82-A383-4927-B038-7593FA4389C8}"/>
                </a:ext>
              </a:extLst>
            </p:cNvPr>
            <p:cNvCxnSpPr>
              <a:cxnSpLocks/>
              <a:stCxn id="36" idx="6"/>
              <a:endCxn id="42" idx="2"/>
            </p:cNvCxnSpPr>
            <p:nvPr/>
          </p:nvCxnSpPr>
          <p:spPr>
            <a:xfrm>
              <a:off x="13736328" y="3960575"/>
              <a:ext cx="1265322" cy="117455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Google Shape;904;p84">
              <a:extLst>
                <a:ext uri="{FF2B5EF4-FFF2-40B4-BE49-F238E27FC236}">
                  <a16:creationId xmlns="" xmlns:a16="http://schemas.microsoft.com/office/drawing/2014/main" id="{3884741E-6368-4945-893C-6B56BA48646D}"/>
                </a:ext>
              </a:extLst>
            </p:cNvPr>
            <p:cNvCxnSpPr>
              <a:cxnSpLocks/>
              <a:stCxn id="37" idx="6"/>
              <a:endCxn id="42" idx="2"/>
            </p:cNvCxnSpPr>
            <p:nvPr/>
          </p:nvCxnSpPr>
          <p:spPr>
            <a:xfrm>
              <a:off x="13736328" y="4726559"/>
              <a:ext cx="1265322" cy="408567"/>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Google Shape;907;p84">
              <a:extLst>
                <a:ext uri="{FF2B5EF4-FFF2-40B4-BE49-F238E27FC236}">
                  <a16:creationId xmlns="" xmlns:a16="http://schemas.microsoft.com/office/drawing/2014/main" id="{DC2CF141-7634-4C0B-85EA-AAC07B7A85D7}"/>
                </a:ext>
              </a:extLst>
            </p:cNvPr>
            <p:cNvCxnSpPr>
              <a:cxnSpLocks/>
              <a:stCxn id="37" idx="6"/>
              <a:endCxn id="41" idx="2"/>
            </p:cNvCxnSpPr>
            <p:nvPr/>
          </p:nvCxnSpPr>
          <p:spPr>
            <a:xfrm flipV="1">
              <a:off x="13736329" y="4332654"/>
              <a:ext cx="1290423" cy="393905"/>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Google Shape;908;p84">
              <a:extLst>
                <a:ext uri="{FF2B5EF4-FFF2-40B4-BE49-F238E27FC236}">
                  <a16:creationId xmlns="" xmlns:a16="http://schemas.microsoft.com/office/drawing/2014/main" id="{E8D86BEA-9C36-4477-9C20-5B2B8B8DD698}"/>
                </a:ext>
              </a:extLst>
            </p:cNvPr>
            <p:cNvCxnSpPr>
              <a:cxnSpLocks/>
              <a:stCxn id="35" idx="6"/>
              <a:endCxn id="42" idx="2"/>
            </p:cNvCxnSpPr>
            <p:nvPr/>
          </p:nvCxnSpPr>
          <p:spPr>
            <a:xfrm>
              <a:off x="13736328" y="3199367"/>
              <a:ext cx="1265322" cy="1935758"/>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Google Shape;909;p84">
              <a:extLst>
                <a:ext uri="{FF2B5EF4-FFF2-40B4-BE49-F238E27FC236}">
                  <a16:creationId xmlns="" xmlns:a16="http://schemas.microsoft.com/office/drawing/2014/main" id="{D9F9CAA3-CA94-4430-BA85-8D63BD76A3E7}"/>
                </a:ext>
              </a:extLst>
            </p:cNvPr>
            <p:cNvCxnSpPr>
              <a:cxnSpLocks/>
              <a:stCxn id="36" idx="6"/>
              <a:endCxn id="41" idx="2"/>
            </p:cNvCxnSpPr>
            <p:nvPr/>
          </p:nvCxnSpPr>
          <p:spPr>
            <a:xfrm>
              <a:off x="13736329" y="3960575"/>
              <a:ext cx="1290423" cy="372078"/>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Google Shape;896;p84">
              <a:extLst>
                <a:ext uri="{FF2B5EF4-FFF2-40B4-BE49-F238E27FC236}">
                  <a16:creationId xmlns="" xmlns:a16="http://schemas.microsoft.com/office/drawing/2014/main" id="{3DEF7C8C-0873-47F2-90D1-768CA9B37D58}"/>
                </a:ext>
              </a:extLst>
            </p:cNvPr>
            <p:cNvSpPr/>
            <p:nvPr/>
          </p:nvSpPr>
          <p:spPr>
            <a:xfrm>
              <a:off x="16374176" y="2535462"/>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Google Shape;897;p84">
              <a:extLst>
                <a:ext uri="{FF2B5EF4-FFF2-40B4-BE49-F238E27FC236}">
                  <a16:creationId xmlns="" xmlns:a16="http://schemas.microsoft.com/office/drawing/2014/main" id="{3B16ABFE-0CDF-4646-8C08-6360CA5DCD82}"/>
                </a:ext>
              </a:extLst>
            </p:cNvPr>
            <p:cNvSpPr/>
            <p:nvPr/>
          </p:nvSpPr>
          <p:spPr>
            <a:xfrm>
              <a:off x="16374176" y="3260180"/>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Google Shape;898;p84">
              <a:extLst>
                <a:ext uri="{FF2B5EF4-FFF2-40B4-BE49-F238E27FC236}">
                  <a16:creationId xmlns="" xmlns:a16="http://schemas.microsoft.com/office/drawing/2014/main" id="{4AEB599D-BE19-41F6-B1B9-17B0FE6651E6}"/>
                </a:ext>
              </a:extLst>
            </p:cNvPr>
            <p:cNvSpPr/>
            <p:nvPr/>
          </p:nvSpPr>
          <p:spPr>
            <a:xfrm>
              <a:off x="16374176" y="4062653"/>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Google Shape;899;p84">
              <a:extLst>
                <a:ext uri="{FF2B5EF4-FFF2-40B4-BE49-F238E27FC236}">
                  <a16:creationId xmlns="" xmlns:a16="http://schemas.microsoft.com/office/drawing/2014/main" id="{19C5BE10-D6C9-4DE6-AA20-152F32636972}"/>
                </a:ext>
              </a:extLst>
            </p:cNvPr>
            <p:cNvSpPr/>
            <p:nvPr/>
          </p:nvSpPr>
          <p:spPr>
            <a:xfrm>
              <a:off x="16371592" y="4865125"/>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53" name="Google Shape;900;p84">
              <a:extLst>
                <a:ext uri="{FF2B5EF4-FFF2-40B4-BE49-F238E27FC236}">
                  <a16:creationId xmlns="" xmlns:a16="http://schemas.microsoft.com/office/drawing/2014/main" id="{1335E26C-0BA2-428A-AE11-FB8D0EE18BA3}"/>
                </a:ext>
              </a:extLst>
            </p:cNvPr>
            <p:cNvCxnSpPr>
              <a:cxnSpLocks/>
              <a:stCxn id="41" idx="6"/>
              <a:endCxn id="50" idx="2"/>
            </p:cNvCxnSpPr>
            <p:nvPr/>
          </p:nvCxnSpPr>
          <p:spPr>
            <a:xfrm flipV="1">
              <a:off x="15566752" y="3530181"/>
              <a:ext cx="807425" cy="802473"/>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oogle Shape;900;p84">
              <a:extLst>
                <a:ext uri="{FF2B5EF4-FFF2-40B4-BE49-F238E27FC236}">
                  <a16:creationId xmlns="" xmlns:a16="http://schemas.microsoft.com/office/drawing/2014/main" id="{C5BDB9E4-CF29-4255-BB75-E74736BE9F35}"/>
                </a:ext>
              </a:extLst>
            </p:cNvPr>
            <p:cNvCxnSpPr>
              <a:cxnSpLocks/>
              <a:stCxn id="42" idx="6"/>
              <a:endCxn id="49" idx="2"/>
            </p:cNvCxnSpPr>
            <p:nvPr/>
          </p:nvCxnSpPr>
          <p:spPr>
            <a:xfrm flipV="1">
              <a:off x="15541650" y="2805463"/>
              <a:ext cx="832526" cy="2329663"/>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Google Shape;894;p84">
              <a:extLst>
                <a:ext uri="{FF2B5EF4-FFF2-40B4-BE49-F238E27FC236}">
                  <a16:creationId xmlns="" xmlns:a16="http://schemas.microsoft.com/office/drawing/2014/main" id="{796062A3-FD6D-48D4-8A60-DB32D5E5B8A9}"/>
                </a:ext>
              </a:extLst>
            </p:cNvPr>
            <p:cNvSpPr/>
            <p:nvPr/>
          </p:nvSpPr>
          <p:spPr>
            <a:xfrm>
              <a:off x="17989009" y="3688187"/>
              <a:ext cx="540000" cy="540000"/>
            </a:xfrm>
            <a:prstGeom prst="ellipse">
              <a:avLst/>
            </a:prstGeom>
            <a:solidFill>
              <a:srgbClr val="FFFF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56" name="Google Shape;900;p84">
              <a:extLst>
                <a:ext uri="{FF2B5EF4-FFF2-40B4-BE49-F238E27FC236}">
                  <a16:creationId xmlns="" xmlns:a16="http://schemas.microsoft.com/office/drawing/2014/main" id="{C5ED754A-21E2-4AA7-96F9-35B8CCF3AD14}"/>
                </a:ext>
              </a:extLst>
            </p:cNvPr>
            <p:cNvCxnSpPr>
              <a:cxnSpLocks/>
              <a:stCxn id="49" idx="6"/>
              <a:endCxn id="55" idx="2"/>
            </p:cNvCxnSpPr>
            <p:nvPr/>
          </p:nvCxnSpPr>
          <p:spPr>
            <a:xfrm>
              <a:off x="16914177" y="2805463"/>
              <a:ext cx="1074833" cy="115272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Google Shape;900;p84">
              <a:extLst>
                <a:ext uri="{FF2B5EF4-FFF2-40B4-BE49-F238E27FC236}">
                  <a16:creationId xmlns="" xmlns:a16="http://schemas.microsoft.com/office/drawing/2014/main" id="{C5239172-119D-497C-9C74-D111D68841FB}"/>
                </a:ext>
              </a:extLst>
            </p:cNvPr>
            <p:cNvCxnSpPr>
              <a:cxnSpLocks/>
              <a:stCxn id="41" idx="6"/>
              <a:endCxn id="49" idx="2"/>
            </p:cNvCxnSpPr>
            <p:nvPr/>
          </p:nvCxnSpPr>
          <p:spPr>
            <a:xfrm flipV="1">
              <a:off x="15566752" y="2805463"/>
              <a:ext cx="807425" cy="1527191"/>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Google Shape;900;p84">
              <a:extLst>
                <a:ext uri="{FF2B5EF4-FFF2-40B4-BE49-F238E27FC236}">
                  <a16:creationId xmlns="" xmlns:a16="http://schemas.microsoft.com/office/drawing/2014/main" id="{3003E697-7AB6-4A8A-BD01-88C1AED577A4}"/>
                </a:ext>
              </a:extLst>
            </p:cNvPr>
            <p:cNvCxnSpPr>
              <a:cxnSpLocks/>
              <a:stCxn id="42" idx="6"/>
              <a:endCxn id="50" idx="2"/>
            </p:cNvCxnSpPr>
            <p:nvPr/>
          </p:nvCxnSpPr>
          <p:spPr>
            <a:xfrm flipV="1">
              <a:off x="15541650" y="3530181"/>
              <a:ext cx="832526" cy="1604945"/>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Google Shape;900;p84">
              <a:extLst>
                <a:ext uri="{FF2B5EF4-FFF2-40B4-BE49-F238E27FC236}">
                  <a16:creationId xmlns="" xmlns:a16="http://schemas.microsoft.com/office/drawing/2014/main" id="{D6EB35D4-FF21-4EBB-887D-F22C94D705F8}"/>
                </a:ext>
              </a:extLst>
            </p:cNvPr>
            <p:cNvCxnSpPr>
              <a:cxnSpLocks/>
              <a:stCxn id="50" idx="6"/>
              <a:endCxn id="55" idx="2"/>
            </p:cNvCxnSpPr>
            <p:nvPr/>
          </p:nvCxnSpPr>
          <p:spPr>
            <a:xfrm>
              <a:off x="16914177" y="3530181"/>
              <a:ext cx="1074833" cy="428007"/>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025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Dropout</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predicting, use all the nodes and edges without excluding. </a:t>
            </a:r>
          </a:p>
        </p:txBody>
      </p:sp>
      <p:grpSp>
        <p:nvGrpSpPr>
          <p:cNvPr id="60" name="그룹 59">
            <a:extLst>
              <a:ext uri="{FF2B5EF4-FFF2-40B4-BE49-F238E27FC236}">
                <a16:creationId xmlns="" xmlns:a16="http://schemas.microsoft.com/office/drawing/2014/main" id="{B9373FD2-83EC-4CD5-BB3B-0E2F229D66FB}"/>
              </a:ext>
            </a:extLst>
          </p:cNvPr>
          <p:cNvGrpSpPr/>
          <p:nvPr/>
        </p:nvGrpSpPr>
        <p:grpSpPr>
          <a:xfrm>
            <a:off x="2285072" y="2359537"/>
            <a:ext cx="5332681" cy="2869663"/>
            <a:chOff x="2285072" y="2819750"/>
            <a:chExt cx="5332681" cy="2869663"/>
          </a:xfrm>
        </p:grpSpPr>
        <p:sp>
          <p:nvSpPr>
            <p:cNvPr id="61" name="Google Shape;893;p84">
              <a:extLst>
                <a:ext uri="{FF2B5EF4-FFF2-40B4-BE49-F238E27FC236}">
                  <a16:creationId xmlns="" xmlns:a16="http://schemas.microsoft.com/office/drawing/2014/main" id="{D176595E-C027-4C8C-AA13-305310880406}"/>
                </a:ext>
              </a:extLst>
            </p:cNvPr>
            <p:cNvSpPr/>
            <p:nvPr/>
          </p:nvSpPr>
          <p:spPr>
            <a:xfrm>
              <a:off x="2285072" y="3213655"/>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Google Shape;894;p84">
              <a:extLst>
                <a:ext uri="{FF2B5EF4-FFF2-40B4-BE49-F238E27FC236}">
                  <a16:creationId xmlns="" xmlns:a16="http://schemas.microsoft.com/office/drawing/2014/main" id="{338B6B8A-E7E4-46B1-8D4F-9C67D3F7C425}"/>
                </a:ext>
              </a:extLst>
            </p:cNvPr>
            <p:cNvSpPr/>
            <p:nvPr/>
          </p:nvSpPr>
          <p:spPr>
            <a:xfrm>
              <a:off x="2285072" y="3972476"/>
              <a:ext cx="540000" cy="544775"/>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Google Shape;895;p84">
              <a:extLst>
                <a:ext uri="{FF2B5EF4-FFF2-40B4-BE49-F238E27FC236}">
                  <a16:creationId xmlns="" xmlns:a16="http://schemas.microsoft.com/office/drawing/2014/main" id="{3384E348-99DB-4F80-BE9D-7B3A005938AF}"/>
                </a:ext>
              </a:extLst>
            </p:cNvPr>
            <p:cNvSpPr/>
            <p:nvPr/>
          </p:nvSpPr>
          <p:spPr>
            <a:xfrm>
              <a:off x="2285072" y="4740846"/>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Google Shape;896;p84">
              <a:extLst>
                <a:ext uri="{FF2B5EF4-FFF2-40B4-BE49-F238E27FC236}">
                  <a16:creationId xmlns="" xmlns:a16="http://schemas.microsoft.com/office/drawing/2014/main" id="{B2A2961C-3CF2-438B-A062-822E248A91C2}"/>
                </a:ext>
              </a:extLst>
            </p:cNvPr>
            <p:cNvSpPr/>
            <p:nvPr/>
          </p:nvSpPr>
          <p:spPr>
            <a:xfrm>
              <a:off x="4115495" y="2819750"/>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Google Shape;897;p84">
              <a:extLst>
                <a:ext uri="{FF2B5EF4-FFF2-40B4-BE49-F238E27FC236}">
                  <a16:creationId xmlns="" xmlns:a16="http://schemas.microsoft.com/office/drawing/2014/main" id="{D9919E88-C446-4706-87CA-2942906973A7}"/>
                </a:ext>
              </a:extLst>
            </p:cNvPr>
            <p:cNvSpPr/>
            <p:nvPr/>
          </p:nvSpPr>
          <p:spPr>
            <a:xfrm>
              <a:off x="4115495" y="3544468"/>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Google Shape;898;p84">
              <a:extLst>
                <a:ext uri="{FF2B5EF4-FFF2-40B4-BE49-F238E27FC236}">
                  <a16:creationId xmlns="" xmlns:a16="http://schemas.microsoft.com/office/drawing/2014/main" id="{C03213D9-346A-4D0F-BDBC-3A34BFA5A79F}"/>
                </a:ext>
              </a:extLst>
            </p:cNvPr>
            <p:cNvSpPr/>
            <p:nvPr/>
          </p:nvSpPr>
          <p:spPr>
            <a:xfrm>
              <a:off x="4115495" y="4346941"/>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Google Shape;899;p84">
              <a:extLst>
                <a:ext uri="{FF2B5EF4-FFF2-40B4-BE49-F238E27FC236}">
                  <a16:creationId xmlns="" xmlns:a16="http://schemas.microsoft.com/office/drawing/2014/main" id="{3AFC9FD0-4076-4375-A8CA-4F986BA0B45C}"/>
                </a:ext>
              </a:extLst>
            </p:cNvPr>
            <p:cNvSpPr/>
            <p:nvPr/>
          </p:nvSpPr>
          <p:spPr>
            <a:xfrm>
              <a:off x="4090394" y="5149413"/>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68" name="Google Shape;900;p84">
              <a:extLst>
                <a:ext uri="{FF2B5EF4-FFF2-40B4-BE49-F238E27FC236}">
                  <a16:creationId xmlns="" xmlns:a16="http://schemas.microsoft.com/office/drawing/2014/main" id="{4047F3F2-7664-4038-9331-9527C385159A}"/>
                </a:ext>
              </a:extLst>
            </p:cNvPr>
            <p:cNvCxnSpPr>
              <a:cxnSpLocks/>
              <a:stCxn id="61" idx="6"/>
              <a:endCxn id="66" idx="2"/>
            </p:cNvCxnSpPr>
            <p:nvPr/>
          </p:nvCxnSpPr>
          <p:spPr>
            <a:xfrm>
              <a:off x="2825073" y="3483655"/>
              <a:ext cx="1290423" cy="1133286"/>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Google Shape;903;p84">
              <a:extLst>
                <a:ext uri="{FF2B5EF4-FFF2-40B4-BE49-F238E27FC236}">
                  <a16:creationId xmlns="" xmlns:a16="http://schemas.microsoft.com/office/drawing/2014/main" id="{D0C218E0-95D5-4B04-8291-CBD9553040B7}"/>
                </a:ext>
              </a:extLst>
            </p:cNvPr>
            <p:cNvCxnSpPr>
              <a:cxnSpLocks/>
              <a:stCxn id="62" idx="6"/>
              <a:endCxn id="67" idx="2"/>
            </p:cNvCxnSpPr>
            <p:nvPr/>
          </p:nvCxnSpPr>
          <p:spPr>
            <a:xfrm>
              <a:off x="2825072" y="4244863"/>
              <a:ext cx="1265322" cy="117455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Google Shape;904;p84">
              <a:extLst>
                <a:ext uri="{FF2B5EF4-FFF2-40B4-BE49-F238E27FC236}">
                  <a16:creationId xmlns="" xmlns:a16="http://schemas.microsoft.com/office/drawing/2014/main" id="{3D710842-9D42-4121-8A7D-F7F034319B62}"/>
                </a:ext>
              </a:extLst>
            </p:cNvPr>
            <p:cNvCxnSpPr>
              <a:cxnSpLocks/>
              <a:stCxn id="63" idx="6"/>
              <a:endCxn id="67" idx="2"/>
            </p:cNvCxnSpPr>
            <p:nvPr/>
          </p:nvCxnSpPr>
          <p:spPr>
            <a:xfrm>
              <a:off x="2825072" y="5010847"/>
              <a:ext cx="1265322" cy="408567"/>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Google Shape;907;p84">
              <a:extLst>
                <a:ext uri="{FF2B5EF4-FFF2-40B4-BE49-F238E27FC236}">
                  <a16:creationId xmlns="" xmlns:a16="http://schemas.microsoft.com/office/drawing/2014/main" id="{41BD2318-7950-46A2-ADE8-7A75CE36B914}"/>
                </a:ext>
              </a:extLst>
            </p:cNvPr>
            <p:cNvCxnSpPr>
              <a:cxnSpLocks/>
              <a:stCxn id="63" idx="6"/>
              <a:endCxn id="66" idx="2"/>
            </p:cNvCxnSpPr>
            <p:nvPr/>
          </p:nvCxnSpPr>
          <p:spPr>
            <a:xfrm flipV="1">
              <a:off x="2825073" y="4616942"/>
              <a:ext cx="1290423" cy="39390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Google Shape;908;p84">
              <a:extLst>
                <a:ext uri="{FF2B5EF4-FFF2-40B4-BE49-F238E27FC236}">
                  <a16:creationId xmlns="" xmlns:a16="http://schemas.microsoft.com/office/drawing/2014/main" id="{4AE84D72-34AC-4D20-8EE9-BDF68038E860}"/>
                </a:ext>
              </a:extLst>
            </p:cNvPr>
            <p:cNvCxnSpPr>
              <a:cxnSpLocks/>
              <a:stCxn id="61" idx="6"/>
              <a:endCxn id="67" idx="2"/>
            </p:cNvCxnSpPr>
            <p:nvPr/>
          </p:nvCxnSpPr>
          <p:spPr>
            <a:xfrm>
              <a:off x="2825072" y="3483655"/>
              <a:ext cx="1265322" cy="193575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Google Shape;909;p84">
              <a:extLst>
                <a:ext uri="{FF2B5EF4-FFF2-40B4-BE49-F238E27FC236}">
                  <a16:creationId xmlns="" xmlns:a16="http://schemas.microsoft.com/office/drawing/2014/main" id="{B54C57E9-6219-4797-B00B-134EC77BC263}"/>
                </a:ext>
              </a:extLst>
            </p:cNvPr>
            <p:cNvCxnSpPr>
              <a:cxnSpLocks/>
              <a:stCxn id="62" idx="6"/>
              <a:endCxn id="66" idx="2"/>
            </p:cNvCxnSpPr>
            <p:nvPr/>
          </p:nvCxnSpPr>
          <p:spPr>
            <a:xfrm>
              <a:off x="2825073" y="4244863"/>
              <a:ext cx="1290423" cy="37207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Google Shape;896;p84">
              <a:extLst>
                <a:ext uri="{FF2B5EF4-FFF2-40B4-BE49-F238E27FC236}">
                  <a16:creationId xmlns="" xmlns:a16="http://schemas.microsoft.com/office/drawing/2014/main" id="{CE66E495-A1EA-41D5-8AB4-0A080B6FC872}"/>
                </a:ext>
              </a:extLst>
            </p:cNvPr>
            <p:cNvSpPr/>
            <p:nvPr/>
          </p:nvSpPr>
          <p:spPr>
            <a:xfrm>
              <a:off x="5462920" y="2819750"/>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Google Shape;897;p84">
              <a:extLst>
                <a:ext uri="{FF2B5EF4-FFF2-40B4-BE49-F238E27FC236}">
                  <a16:creationId xmlns="" xmlns:a16="http://schemas.microsoft.com/office/drawing/2014/main" id="{0F1E659E-4EA4-4E49-AC74-8034BE3938A7}"/>
                </a:ext>
              </a:extLst>
            </p:cNvPr>
            <p:cNvSpPr/>
            <p:nvPr/>
          </p:nvSpPr>
          <p:spPr>
            <a:xfrm>
              <a:off x="5462920" y="3544468"/>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Google Shape;898;p84">
              <a:extLst>
                <a:ext uri="{FF2B5EF4-FFF2-40B4-BE49-F238E27FC236}">
                  <a16:creationId xmlns="" xmlns:a16="http://schemas.microsoft.com/office/drawing/2014/main" id="{3A521712-4BD9-45F4-AEAF-0362055C0687}"/>
                </a:ext>
              </a:extLst>
            </p:cNvPr>
            <p:cNvSpPr/>
            <p:nvPr/>
          </p:nvSpPr>
          <p:spPr>
            <a:xfrm>
              <a:off x="5462920" y="4346941"/>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Google Shape;899;p84">
              <a:extLst>
                <a:ext uri="{FF2B5EF4-FFF2-40B4-BE49-F238E27FC236}">
                  <a16:creationId xmlns="" xmlns:a16="http://schemas.microsoft.com/office/drawing/2014/main" id="{D3EE4693-90CF-4459-998F-8E8802AF8CC2}"/>
                </a:ext>
              </a:extLst>
            </p:cNvPr>
            <p:cNvSpPr/>
            <p:nvPr/>
          </p:nvSpPr>
          <p:spPr>
            <a:xfrm>
              <a:off x="5460336" y="5149413"/>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78" name="Google Shape;900;p84">
              <a:extLst>
                <a:ext uri="{FF2B5EF4-FFF2-40B4-BE49-F238E27FC236}">
                  <a16:creationId xmlns="" xmlns:a16="http://schemas.microsoft.com/office/drawing/2014/main" id="{056B064D-55AC-494D-A456-3B94A81CD78F}"/>
                </a:ext>
              </a:extLst>
            </p:cNvPr>
            <p:cNvCxnSpPr>
              <a:cxnSpLocks/>
              <a:stCxn id="66" idx="6"/>
              <a:endCxn id="75" idx="2"/>
            </p:cNvCxnSpPr>
            <p:nvPr/>
          </p:nvCxnSpPr>
          <p:spPr>
            <a:xfrm flipV="1">
              <a:off x="4655496" y="3814469"/>
              <a:ext cx="807425" cy="80247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Google Shape;900;p84">
              <a:extLst>
                <a:ext uri="{FF2B5EF4-FFF2-40B4-BE49-F238E27FC236}">
                  <a16:creationId xmlns="" xmlns:a16="http://schemas.microsoft.com/office/drawing/2014/main" id="{6939FDEE-3F75-4392-8E54-52072FE345CD}"/>
                </a:ext>
              </a:extLst>
            </p:cNvPr>
            <p:cNvCxnSpPr>
              <a:cxnSpLocks/>
              <a:stCxn id="67" idx="6"/>
              <a:endCxn id="74" idx="2"/>
            </p:cNvCxnSpPr>
            <p:nvPr/>
          </p:nvCxnSpPr>
          <p:spPr>
            <a:xfrm flipV="1">
              <a:off x="4630394" y="3089751"/>
              <a:ext cx="832526" cy="232966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Google Shape;894;p84">
              <a:extLst>
                <a:ext uri="{FF2B5EF4-FFF2-40B4-BE49-F238E27FC236}">
                  <a16:creationId xmlns="" xmlns:a16="http://schemas.microsoft.com/office/drawing/2014/main" id="{74F6629C-3999-457F-A4BC-A14691A9EFF1}"/>
                </a:ext>
              </a:extLst>
            </p:cNvPr>
            <p:cNvSpPr/>
            <p:nvPr/>
          </p:nvSpPr>
          <p:spPr>
            <a:xfrm>
              <a:off x="7077753" y="3972475"/>
              <a:ext cx="540000" cy="540000"/>
            </a:xfrm>
            <a:prstGeom prst="ellipse">
              <a:avLst/>
            </a:prstGeom>
            <a:solidFill>
              <a:srgbClr val="FFFF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81" name="Google Shape;900;p84">
              <a:extLst>
                <a:ext uri="{FF2B5EF4-FFF2-40B4-BE49-F238E27FC236}">
                  <a16:creationId xmlns="" xmlns:a16="http://schemas.microsoft.com/office/drawing/2014/main" id="{7303AE44-1C9A-41A0-B535-05F15B21A357}"/>
                </a:ext>
              </a:extLst>
            </p:cNvPr>
            <p:cNvCxnSpPr>
              <a:cxnSpLocks/>
              <a:stCxn id="74" idx="6"/>
              <a:endCxn id="80" idx="2"/>
            </p:cNvCxnSpPr>
            <p:nvPr/>
          </p:nvCxnSpPr>
          <p:spPr>
            <a:xfrm>
              <a:off x="6002921" y="3089751"/>
              <a:ext cx="1074833" cy="1152725"/>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Google Shape;900;p84">
              <a:extLst>
                <a:ext uri="{FF2B5EF4-FFF2-40B4-BE49-F238E27FC236}">
                  <a16:creationId xmlns="" xmlns:a16="http://schemas.microsoft.com/office/drawing/2014/main" id="{61329AF2-9B9F-410D-AF51-9EB8373C01A3}"/>
                </a:ext>
              </a:extLst>
            </p:cNvPr>
            <p:cNvCxnSpPr>
              <a:cxnSpLocks/>
              <a:stCxn id="66" idx="6"/>
              <a:endCxn id="74" idx="2"/>
            </p:cNvCxnSpPr>
            <p:nvPr/>
          </p:nvCxnSpPr>
          <p:spPr>
            <a:xfrm flipV="1">
              <a:off x="4655496" y="3089751"/>
              <a:ext cx="807425" cy="1527191"/>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Google Shape;900;p84">
              <a:extLst>
                <a:ext uri="{FF2B5EF4-FFF2-40B4-BE49-F238E27FC236}">
                  <a16:creationId xmlns="" xmlns:a16="http://schemas.microsoft.com/office/drawing/2014/main" id="{EF560FE0-5DDC-4438-85FE-929468E3DD4E}"/>
                </a:ext>
              </a:extLst>
            </p:cNvPr>
            <p:cNvCxnSpPr>
              <a:cxnSpLocks/>
              <a:stCxn id="67" idx="6"/>
              <a:endCxn id="75" idx="2"/>
            </p:cNvCxnSpPr>
            <p:nvPr/>
          </p:nvCxnSpPr>
          <p:spPr>
            <a:xfrm flipV="1">
              <a:off x="4630394" y="3814469"/>
              <a:ext cx="832526" cy="160494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Google Shape;900;p84">
              <a:extLst>
                <a:ext uri="{FF2B5EF4-FFF2-40B4-BE49-F238E27FC236}">
                  <a16:creationId xmlns="" xmlns:a16="http://schemas.microsoft.com/office/drawing/2014/main" id="{5D2DA44B-F2DB-440D-964B-2D030F00BE05}"/>
                </a:ext>
              </a:extLst>
            </p:cNvPr>
            <p:cNvCxnSpPr>
              <a:cxnSpLocks/>
              <a:stCxn id="75" idx="6"/>
              <a:endCxn id="80" idx="2"/>
            </p:cNvCxnSpPr>
            <p:nvPr/>
          </p:nvCxnSpPr>
          <p:spPr>
            <a:xfrm>
              <a:off x="6002921" y="3814469"/>
              <a:ext cx="1074833" cy="428007"/>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Google Shape;900;p84">
              <a:extLst>
                <a:ext uri="{FF2B5EF4-FFF2-40B4-BE49-F238E27FC236}">
                  <a16:creationId xmlns="" xmlns:a16="http://schemas.microsoft.com/office/drawing/2014/main" id="{7204CD2B-1BCB-431C-8B42-EA4E4DDEAFAD}"/>
                </a:ext>
              </a:extLst>
            </p:cNvPr>
            <p:cNvCxnSpPr>
              <a:cxnSpLocks/>
              <a:stCxn id="61" idx="6"/>
              <a:endCxn id="64" idx="2"/>
            </p:cNvCxnSpPr>
            <p:nvPr/>
          </p:nvCxnSpPr>
          <p:spPr>
            <a:xfrm flipV="1">
              <a:off x="2825073" y="3089751"/>
              <a:ext cx="1290423" cy="39390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oogle Shape;907;p84">
              <a:extLst>
                <a:ext uri="{FF2B5EF4-FFF2-40B4-BE49-F238E27FC236}">
                  <a16:creationId xmlns="" xmlns:a16="http://schemas.microsoft.com/office/drawing/2014/main" id="{6232237C-7D46-4EFC-90F6-F967C020973A}"/>
                </a:ext>
              </a:extLst>
            </p:cNvPr>
            <p:cNvCxnSpPr>
              <a:cxnSpLocks/>
              <a:stCxn id="63" idx="6"/>
              <a:endCxn id="64" idx="2"/>
            </p:cNvCxnSpPr>
            <p:nvPr/>
          </p:nvCxnSpPr>
          <p:spPr>
            <a:xfrm flipV="1">
              <a:off x="2825073" y="3089750"/>
              <a:ext cx="1290423" cy="1921096"/>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Google Shape;909;p84">
              <a:extLst>
                <a:ext uri="{FF2B5EF4-FFF2-40B4-BE49-F238E27FC236}">
                  <a16:creationId xmlns="" xmlns:a16="http://schemas.microsoft.com/office/drawing/2014/main" id="{827109E3-BAF4-438E-8CA0-E559B63501C9}"/>
                </a:ext>
              </a:extLst>
            </p:cNvPr>
            <p:cNvCxnSpPr>
              <a:cxnSpLocks/>
              <a:stCxn id="62" idx="6"/>
              <a:endCxn id="64" idx="2"/>
            </p:cNvCxnSpPr>
            <p:nvPr/>
          </p:nvCxnSpPr>
          <p:spPr>
            <a:xfrm flipV="1">
              <a:off x="2825073" y="3089751"/>
              <a:ext cx="1290423" cy="115511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Google Shape;907;p84">
              <a:extLst>
                <a:ext uri="{FF2B5EF4-FFF2-40B4-BE49-F238E27FC236}">
                  <a16:creationId xmlns="" xmlns:a16="http://schemas.microsoft.com/office/drawing/2014/main" id="{F5FBAC5A-07E6-49CD-977B-AAE1E9A2A9BF}"/>
                </a:ext>
              </a:extLst>
            </p:cNvPr>
            <p:cNvCxnSpPr>
              <a:cxnSpLocks/>
              <a:endCxn id="65" idx="2"/>
            </p:cNvCxnSpPr>
            <p:nvPr/>
          </p:nvCxnSpPr>
          <p:spPr>
            <a:xfrm>
              <a:off x="2825073" y="3483656"/>
              <a:ext cx="1290423" cy="330812"/>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Google Shape;909;p84">
              <a:extLst>
                <a:ext uri="{FF2B5EF4-FFF2-40B4-BE49-F238E27FC236}">
                  <a16:creationId xmlns="" xmlns:a16="http://schemas.microsoft.com/office/drawing/2014/main" id="{C106AA39-34D7-4A32-8082-8EDD3D892447}"/>
                </a:ext>
              </a:extLst>
            </p:cNvPr>
            <p:cNvCxnSpPr>
              <a:cxnSpLocks/>
              <a:endCxn id="65" idx="2"/>
            </p:cNvCxnSpPr>
            <p:nvPr/>
          </p:nvCxnSpPr>
          <p:spPr>
            <a:xfrm flipV="1">
              <a:off x="2825073" y="3814468"/>
              <a:ext cx="1290423" cy="43956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Google Shape;909;p84">
              <a:extLst>
                <a:ext uri="{FF2B5EF4-FFF2-40B4-BE49-F238E27FC236}">
                  <a16:creationId xmlns="" xmlns:a16="http://schemas.microsoft.com/office/drawing/2014/main" id="{5809F0FD-782E-4F5F-A401-434D1A00E1F8}"/>
                </a:ext>
              </a:extLst>
            </p:cNvPr>
            <p:cNvCxnSpPr>
              <a:cxnSpLocks/>
              <a:stCxn id="63" idx="6"/>
              <a:endCxn id="65" idx="2"/>
            </p:cNvCxnSpPr>
            <p:nvPr/>
          </p:nvCxnSpPr>
          <p:spPr>
            <a:xfrm flipV="1">
              <a:off x="2825073" y="3814468"/>
              <a:ext cx="1290423" cy="119637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Google Shape;900;p84">
              <a:extLst>
                <a:ext uri="{FF2B5EF4-FFF2-40B4-BE49-F238E27FC236}">
                  <a16:creationId xmlns="" xmlns:a16="http://schemas.microsoft.com/office/drawing/2014/main" id="{86CC3BD8-255C-419E-82BD-D20A3007AE45}"/>
                </a:ext>
              </a:extLst>
            </p:cNvPr>
            <p:cNvCxnSpPr>
              <a:cxnSpLocks/>
              <a:endCxn id="76" idx="2"/>
            </p:cNvCxnSpPr>
            <p:nvPr/>
          </p:nvCxnSpPr>
          <p:spPr>
            <a:xfrm>
              <a:off x="4654954" y="4616941"/>
              <a:ext cx="807966" cy="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Google Shape;900;p84">
              <a:extLst>
                <a:ext uri="{FF2B5EF4-FFF2-40B4-BE49-F238E27FC236}">
                  <a16:creationId xmlns="" xmlns:a16="http://schemas.microsoft.com/office/drawing/2014/main" id="{64E7AC74-AEEF-4800-92F2-1BACAD5075EB}"/>
                </a:ext>
              </a:extLst>
            </p:cNvPr>
            <p:cNvCxnSpPr>
              <a:cxnSpLocks/>
              <a:stCxn id="66" idx="6"/>
              <a:endCxn id="77" idx="2"/>
            </p:cNvCxnSpPr>
            <p:nvPr/>
          </p:nvCxnSpPr>
          <p:spPr>
            <a:xfrm>
              <a:off x="4655496" y="4616941"/>
              <a:ext cx="804841" cy="802472"/>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Google Shape;900;p84">
              <a:extLst>
                <a:ext uri="{FF2B5EF4-FFF2-40B4-BE49-F238E27FC236}">
                  <a16:creationId xmlns="" xmlns:a16="http://schemas.microsoft.com/office/drawing/2014/main" id="{920DB105-6A95-4DAB-84F8-74EC16AC1A45}"/>
                </a:ext>
              </a:extLst>
            </p:cNvPr>
            <p:cNvCxnSpPr>
              <a:cxnSpLocks/>
              <a:stCxn id="67" idx="6"/>
              <a:endCxn id="76" idx="2"/>
            </p:cNvCxnSpPr>
            <p:nvPr/>
          </p:nvCxnSpPr>
          <p:spPr>
            <a:xfrm flipV="1">
              <a:off x="4630394" y="4616941"/>
              <a:ext cx="832526" cy="802472"/>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Google Shape;900;p84">
              <a:extLst>
                <a:ext uri="{FF2B5EF4-FFF2-40B4-BE49-F238E27FC236}">
                  <a16:creationId xmlns="" xmlns:a16="http://schemas.microsoft.com/office/drawing/2014/main" id="{1E1F0F8E-81D4-4B0E-BF82-28C797D144EB}"/>
                </a:ext>
              </a:extLst>
            </p:cNvPr>
            <p:cNvCxnSpPr>
              <a:cxnSpLocks/>
              <a:stCxn id="67" idx="6"/>
              <a:endCxn id="77" idx="2"/>
            </p:cNvCxnSpPr>
            <p:nvPr/>
          </p:nvCxnSpPr>
          <p:spPr>
            <a:xfrm>
              <a:off x="4630394" y="5419413"/>
              <a:ext cx="829942" cy="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Google Shape;900;p84">
              <a:extLst>
                <a:ext uri="{FF2B5EF4-FFF2-40B4-BE49-F238E27FC236}">
                  <a16:creationId xmlns="" xmlns:a16="http://schemas.microsoft.com/office/drawing/2014/main" id="{38EBF3DB-0194-4C41-BD01-954D6CB21C99}"/>
                </a:ext>
              </a:extLst>
            </p:cNvPr>
            <p:cNvCxnSpPr>
              <a:cxnSpLocks/>
              <a:stCxn id="65" idx="6"/>
              <a:endCxn id="74" idx="2"/>
            </p:cNvCxnSpPr>
            <p:nvPr/>
          </p:nvCxnSpPr>
          <p:spPr>
            <a:xfrm flipV="1">
              <a:off x="4655496" y="3089750"/>
              <a:ext cx="807425" cy="72471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Google Shape;900;p84">
              <a:extLst>
                <a:ext uri="{FF2B5EF4-FFF2-40B4-BE49-F238E27FC236}">
                  <a16:creationId xmlns="" xmlns:a16="http://schemas.microsoft.com/office/drawing/2014/main" id="{7CE977BE-9D68-423F-9F55-05BED7D2692D}"/>
                </a:ext>
              </a:extLst>
            </p:cNvPr>
            <p:cNvCxnSpPr>
              <a:cxnSpLocks/>
              <a:stCxn id="65" idx="6"/>
              <a:endCxn id="75" idx="2"/>
            </p:cNvCxnSpPr>
            <p:nvPr/>
          </p:nvCxnSpPr>
          <p:spPr>
            <a:xfrm>
              <a:off x="4655496" y="3814468"/>
              <a:ext cx="807425" cy="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Google Shape;900;p84">
              <a:extLst>
                <a:ext uri="{FF2B5EF4-FFF2-40B4-BE49-F238E27FC236}">
                  <a16:creationId xmlns="" xmlns:a16="http://schemas.microsoft.com/office/drawing/2014/main" id="{801AEA92-32F8-4C7F-91FC-B0060B7E1399}"/>
                </a:ext>
              </a:extLst>
            </p:cNvPr>
            <p:cNvCxnSpPr>
              <a:cxnSpLocks/>
              <a:stCxn id="65" idx="6"/>
            </p:cNvCxnSpPr>
            <p:nvPr/>
          </p:nvCxnSpPr>
          <p:spPr>
            <a:xfrm>
              <a:off x="4655495" y="3814469"/>
              <a:ext cx="782324" cy="81105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Google Shape;900;p84">
              <a:extLst>
                <a:ext uri="{FF2B5EF4-FFF2-40B4-BE49-F238E27FC236}">
                  <a16:creationId xmlns="" xmlns:a16="http://schemas.microsoft.com/office/drawing/2014/main" id="{FE773E76-DEAF-4777-A73D-819BE8AFD6FD}"/>
                </a:ext>
              </a:extLst>
            </p:cNvPr>
            <p:cNvCxnSpPr>
              <a:cxnSpLocks/>
              <a:stCxn id="65" idx="6"/>
              <a:endCxn id="77" idx="2"/>
            </p:cNvCxnSpPr>
            <p:nvPr/>
          </p:nvCxnSpPr>
          <p:spPr>
            <a:xfrm>
              <a:off x="4655496" y="3814469"/>
              <a:ext cx="804841" cy="160494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Google Shape;900;p84">
              <a:extLst>
                <a:ext uri="{FF2B5EF4-FFF2-40B4-BE49-F238E27FC236}">
                  <a16:creationId xmlns="" xmlns:a16="http://schemas.microsoft.com/office/drawing/2014/main" id="{4DBA93CD-849A-45AC-8897-102829CF633F}"/>
                </a:ext>
              </a:extLst>
            </p:cNvPr>
            <p:cNvCxnSpPr>
              <a:cxnSpLocks/>
              <a:stCxn id="64" idx="6"/>
              <a:endCxn id="74" idx="2"/>
            </p:cNvCxnSpPr>
            <p:nvPr/>
          </p:nvCxnSpPr>
          <p:spPr>
            <a:xfrm>
              <a:off x="4655496" y="3089750"/>
              <a:ext cx="807425" cy="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Google Shape;900;p84">
              <a:extLst>
                <a:ext uri="{FF2B5EF4-FFF2-40B4-BE49-F238E27FC236}">
                  <a16:creationId xmlns="" xmlns:a16="http://schemas.microsoft.com/office/drawing/2014/main" id="{EC1C5660-35C6-4579-A722-E46670CE3065}"/>
                </a:ext>
              </a:extLst>
            </p:cNvPr>
            <p:cNvCxnSpPr>
              <a:cxnSpLocks/>
              <a:stCxn id="64" idx="6"/>
              <a:endCxn id="75" idx="2"/>
            </p:cNvCxnSpPr>
            <p:nvPr/>
          </p:nvCxnSpPr>
          <p:spPr>
            <a:xfrm>
              <a:off x="4655496" y="3089750"/>
              <a:ext cx="807425" cy="72471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Google Shape;900;p84">
              <a:extLst>
                <a:ext uri="{FF2B5EF4-FFF2-40B4-BE49-F238E27FC236}">
                  <a16:creationId xmlns="" xmlns:a16="http://schemas.microsoft.com/office/drawing/2014/main" id="{EF5C14F9-2547-44E6-8480-6F9168B6846D}"/>
                </a:ext>
              </a:extLst>
            </p:cNvPr>
            <p:cNvCxnSpPr>
              <a:cxnSpLocks/>
              <a:stCxn id="64" idx="6"/>
              <a:endCxn id="76" idx="2"/>
            </p:cNvCxnSpPr>
            <p:nvPr/>
          </p:nvCxnSpPr>
          <p:spPr>
            <a:xfrm>
              <a:off x="4655496" y="3089751"/>
              <a:ext cx="807425" cy="1527191"/>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Google Shape;900;p84">
              <a:extLst>
                <a:ext uri="{FF2B5EF4-FFF2-40B4-BE49-F238E27FC236}">
                  <a16:creationId xmlns="" xmlns:a16="http://schemas.microsoft.com/office/drawing/2014/main" id="{DB0A9D77-4BD0-4DC3-AD9F-88798BDC4F3F}"/>
                </a:ext>
              </a:extLst>
            </p:cNvPr>
            <p:cNvCxnSpPr>
              <a:cxnSpLocks/>
              <a:stCxn id="64" idx="6"/>
              <a:endCxn id="77" idx="2"/>
            </p:cNvCxnSpPr>
            <p:nvPr/>
          </p:nvCxnSpPr>
          <p:spPr>
            <a:xfrm>
              <a:off x="4655496" y="3089751"/>
              <a:ext cx="804841" cy="232966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Google Shape;900;p84">
              <a:extLst>
                <a:ext uri="{FF2B5EF4-FFF2-40B4-BE49-F238E27FC236}">
                  <a16:creationId xmlns="" xmlns:a16="http://schemas.microsoft.com/office/drawing/2014/main" id="{3563CFA4-E640-4151-855B-41080B6E5EA8}"/>
                </a:ext>
              </a:extLst>
            </p:cNvPr>
            <p:cNvCxnSpPr>
              <a:cxnSpLocks/>
              <a:stCxn id="76" idx="6"/>
            </p:cNvCxnSpPr>
            <p:nvPr/>
          </p:nvCxnSpPr>
          <p:spPr>
            <a:xfrm flipV="1">
              <a:off x="6002921" y="4242475"/>
              <a:ext cx="1074833" cy="374466"/>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Google Shape;900;p84">
              <a:extLst>
                <a:ext uri="{FF2B5EF4-FFF2-40B4-BE49-F238E27FC236}">
                  <a16:creationId xmlns="" xmlns:a16="http://schemas.microsoft.com/office/drawing/2014/main" id="{AD1B5E68-7F3B-4439-9158-EE553B951AFC}"/>
                </a:ext>
              </a:extLst>
            </p:cNvPr>
            <p:cNvCxnSpPr>
              <a:cxnSpLocks/>
              <a:stCxn id="77" idx="6"/>
              <a:endCxn id="80" idx="2"/>
            </p:cNvCxnSpPr>
            <p:nvPr/>
          </p:nvCxnSpPr>
          <p:spPr>
            <a:xfrm flipV="1">
              <a:off x="6000337" y="4242475"/>
              <a:ext cx="1077417" cy="1176938"/>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523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History of Neural Network</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2143100" y="1772816"/>
            <a:ext cx="7396908" cy="1499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1943, McCulloch and Pitts first delineated the working mechanisms of neurons.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Rosenblatt’s perceptron is based on McCulloch Pitts neuron model.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1958, Rosenblatt first proposed perceptron.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1969, Minsky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Papert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mathematically proved the limitations of the perceptron in their book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Perceptrons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was found that a perceptron could not solve the XOR problem because it was only a linear classifier. </a:t>
            </a:r>
          </a:p>
        </p:txBody>
      </p:sp>
      <p:grpSp>
        <p:nvGrpSpPr>
          <p:cNvPr id="7" name="그룹 6"/>
          <p:cNvGrpSpPr/>
          <p:nvPr/>
        </p:nvGrpSpPr>
        <p:grpSpPr>
          <a:xfrm>
            <a:off x="535585" y="1837329"/>
            <a:ext cx="1444626" cy="2301513"/>
            <a:chOff x="528090" y="1844824"/>
            <a:chExt cx="1444626" cy="2301513"/>
          </a:xfrm>
        </p:grpSpPr>
        <p:pic>
          <p:nvPicPr>
            <p:cNvPr id="5" name="그림 4"/>
            <p:cNvPicPr>
              <a:picLocks noChangeAspect="1"/>
            </p:cNvPicPr>
            <p:nvPr/>
          </p:nvPicPr>
          <p:blipFill>
            <a:blip r:embed="rId3"/>
            <a:stretch>
              <a:fillRect/>
            </a:stretch>
          </p:blipFill>
          <p:spPr>
            <a:xfrm>
              <a:off x="577813" y="1844824"/>
              <a:ext cx="1384636" cy="1728192"/>
            </a:xfrm>
            <a:prstGeom prst="rect">
              <a:avLst/>
            </a:prstGeom>
          </p:spPr>
        </p:pic>
        <p:sp>
          <p:nvSpPr>
            <p:cNvPr id="6" name="직사각형 5"/>
            <p:cNvSpPr/>
            <p:nvPr/>
          </p:nvSpPr>
          <p:spPr>
            <a:xfrm>
              <a:off x="528090" y="3653894"/>
              <a:ext cx="1444626" cy="492443"/>
            </a:xfrm>
            <a:prstGeom prst="rect">
              <a:avLst/>
            </a:prstGeom>
          </p:spPr>
          <p:txBody>
            <a:bodyPr wrap="non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Frank Rosenblatt</a:t>
              </a:r>
            </a:p>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(1928~1971)</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899355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0" y="3133792"/>
            <a:ext cx="899075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Basics of </a:t>
            </a:r>
            <a:r>
              <a:rPr kumimoji="1" lang="en-US" altLang="ko-KR" sz="3200" dirty="0" err="1" smtClean="0">
                <a:solidFill>
                  <a:prstClr val="black"/>
                </a:solidFill>
                <a:latin typeface="Samsung Sharp Sans" pitchFamily="2" charset="0"/>
                <a:ea typeface="맑은 고딕" panose="020B0503020000020004" pitchFamily="50" charset="-127"/>
                <a:cs typeface="Samsung Sharp Sans" pitchFamily="2" charset="0"/>
              </a:rPr>
              <a:t>TensorFlow</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748696"/>
            <a:ext cx="5555568"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8004561" cy="1137475"/>
            <a:chOff x="1051307" y="4065033"/>
            <a:chExt cx="8004561" cy="1137475"/>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2.1. Introduction to TensorFlow</a:t>
              </a: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23"/>
              <a:ext cx="7821740"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2.2. TensorFlow dataset</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Machine Learning with TensorFlow</a:t>
                </a:r>
              </a:p>
            </p:txBody>
          </p:sp>
          <p:sp>
            <p:nvSpPr>
              <p:cNvPr id="30" name="직사각형 44">
                <a:extLst>
                  <a:ext uri="{FF2B5EF4-FFF2-40B4-BE49-F238E27FC236}">
                    <a16:creationId xmlns=""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1449735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Introduction to TensorFlow</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2090716"/>
            <a:ext cx="8632825" cy="185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can utilize both CPU and GPU to improve the training performance of a machine learning model.</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can produce maximum performance only with GPU.</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officially supports CUDA-capable GPU.</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Lite s</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upports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OpenCL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GPU.</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Tensoflow is a front-end interface that supports various programming languages. </a:t>
            </a:r>
          </a:p>
        </p:txBody>
      </p:sp>
      <p:pic>
        <p:nvPicPr>
          <p:cNvPr id="10" name="그림 9">
            <a:extLst>
              <a:ext uri="{FF2B5EF4-FFF2-40B4-BE49-F238E27FC236}">
                <a16:creationId xmlns="" xmlns:a16="http://schemas.microsoft.com/office/drawing/2014/main" id="{184459A7-E790-4936-B9DC-411568EA3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727" y="4149080"/>
            <a:ext cx="2158038" cy="1800000"/>
          </a:xfrm>
          <a:prstGeom prst="rect">
            <a:avLst/>
          </a:prstGeom>
        </p:spPr>
      </p:pic>
    </p:spTree>
    <p:extLst>
      <p:ext uri="{BB962C8B-B14F-4D97-AF65-F5344CB8AC3E}">
        <p14:creationId xmlns:p14="http://schemas.microsoft.com/office/powerpoint/2010/main" val="3253766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628800"/>
            <a:ext cx="8632825" cy="185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Since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Python API is fully mature, it is popular to deep learning and machine learning technologists.</a:t>
            </a:r>
          </a:p>
          <a:p>
            <a:pPr marL="182563" indent="-182563">
              <a:lnSpc>
                <a:spcPct val="150000"/>
              </a:lnSpc>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has its official C ++ API as well.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addition, two new TensorFlow-based libraries, TensorFlow.js and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Lite, were introduced.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APIs for Java, Haskell, Node.js, or Go are also supported.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developers and open source community are constantly working to resolve such issues.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544855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628800"/>
            <a:ext cx="8632825" cy="1148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generates a computational graph composed of a series of nodes.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Each node expresses an operation that can denote more than 0 input or output.</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 was created as a symbolic handle to refer to inputs and outputs of such operation.</a:t>
            </a:r>
          </a:p>
        </p:txBody>
      </p:sp>
    </p:spTree>
    <p:extLst>
      <p:ext uri="{BB962C8B-B14F-4D97-AF65-F5344CB8AC3E}">
        <p14:creationId xmlns:p14="http://schemas.microsoft.com/office/powerpoint/2010/main" val="1695975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immensely expedites the machine learning process.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 xmlns:a16="http://schemas.microsoft.com/office/drawing/2014/main" id="{D8BF98C4-B566-4812-B5F0-560CFBA969E7}"/>
              </a:ext>
            </a:extLst>
          </p:cNvPr>
          <p:cNvSpPr/>
          <p:nvPr/>
        </p:nvSpPr>
        <p:spPr>
          <a:xfrm>
            <a:off x="838191" y="2027313"/>
            <a:ext cx="8632825" cy="3153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73038" indent="-173038">
              <a:lnSpc>
                <a:spcPct val="150000"/>
              </a:lnSpc>
              <a:spcAft>
                <a:spcPts val="4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Performance issue</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360363" lvl="1" indent="-173038">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Since the performance of computer processors has consistently improved in the past years, it can train more complex and powerful machine learning systems.</a:t>
            </a:r>
          </a:p>
          <a:p>
            <a:pPr marL="360363" lvl="1" indent="-173038">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can enhance the machine learning model’s prediction accuracy.</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3038" indent="-173038">
              <a:lnSpc>
                <a:spcPct val="150000"/>
              </a:lnSpc>
              <a:spcAft>
                <a:spcPts val="4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Even the cheapest computer hardware carries processors with a number of cores. </a:t>
            </a:r>
          </a:p>
          <a:p>
            <a:pPr marL="173038" indent="-173038">
              <a:lnSpc>
                <a:spcPct val="150000"/>
              </a:lnSpc>
              <a:spcAft>
                <a:spcPts val="4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Numerous functions from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Scikit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-learn can disperse an operation into a number of processes. </a:t>
            </a:r>
          </a:p>
          <a:p>
            <a:pPr marL="173038" indent="-173038">
              <a:lnSpc>
                <a:spcPct val="150000"/>
              </a:lnSpc>
              <a:spcAft>
                <a:spcPts val="4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Generally, Python can only run one core due to GIL (Global Interpreter Lock). </a:t>
            </a:r>
          </a:p>
          <a:p>
            <a:pPr marL="173038" indent="-173038">
              <a:lnSpc>
                <a:spcPct val="150000"/>
              </a:lnSpc>
              <a:spcAft>
                <a:spcPts val="4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Multiproceessing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libraries can disperse an operation into multiple cores. Still, even the most advanced desktop PCs do not carry more than 64 or 128 cores. </a:t>
            </a:r>
          </a:p>
        </p:txBody>
      </p:sp>
    </p:spTree>
    <p:extLst>
      <p:ext uri="{BB962C8B-B14F-4D97-AF65-F5344CB8AC3E}">
        <p14:creationId xmlns:p14="http://schemas.microsoft.com/office/powerpoint/2010/main" val="845467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2230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Even the simplest multilayer perceptron has a hundred units in a single hidden layer.</a:t>
            </a: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need about 80,000 weight parameters ([784×100 + 100] + [100×10 + 10] = 79,510) to train a model to classify even the simplest images. </a:t>
            </a:r>
          </a:p>
          <a:p>
            <a:pPr marL="360363" lvl="1" indent="-173038">
              <a:lnSpc>
                <a:spcPct val="150000"/>
              </a:lnSpc>
              <a:spcAft>
                <a:spcPts val="6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MNIST is a relatively small image (28×28 pixels).</a:t>
            </a: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number of weight parameters will radically increase when processing high-pixel images or adding hidden layers.</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u="sng" dirty="0">
                <a:solidFill>
                  <a:schemeClr val="tx1">
                    <a:lumMod val="85000"/>
                    <a:lumOff val="15000"/>
                  </a:schemeClr>
                </a:solidFill>
                <a:latin typeface="SamsungOne 400" panose="020B0503030303020204" pitchFamily="34" charset="0"/>
                <a:ea typeface="SamsungOne 400" panose="020B0503030303020204" pitchFamily="34" charset="0"/>
              </a:rPr>
              <a:t>Such tasks are difficult to operate on a single process. </a:t>
            </a: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 can you effectively resolve such an issue?</a:t>
            </a:r>
          </a:p>
        </p:txBody>
      </p:sp>
    </p:spTree>
    <p:extLst>
      <p:ext uri="{BB962C8B-B14F-4D97-AF65-F5344CB8AC3E}">
        <p14:creationId xmlns:p14="http://schemas.microsoft.com/office/powerpoint/2010/main" val="3860031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651102"/>
            <a:ext cx="8632825"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foolproof solution to this issue is a GPU of exceptional performance level.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graphic card could be considered a small computer cluster within a computer.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can buy a GPU that carries 290 times more core and executes 10 times more floating point operations per second, with 70% price of the latest CPU.</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Writing code for a certain CPU is not as easy as running code on a Python interpreter.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packages such as CUDA or OpenCL that enable the usage of designated GPUs.</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However, CUDA or OpenCL does not offer the best environment to write code for machine learning algorithms.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was developed from such a background. </a:t>
            </a:r>
          </a:p>
        </p:txBody>
      </p:sp>
    </p:spTree>
    <p:extLst>
      <p:ext uri="{BB962C8B-B14F-4D97-AF65-F5344CB8AC3E}">
        <p14:creationId xmlns:p14="http://schemas.microsoft.com/office/powerpoint/2010/main" val="226682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Refer to the figure below to precisely understand the notion of a tensor.</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first row shows rank 0 and 1 tensors. The second row shows rank 2 and 3 tensors. </a:t>
            </a:r>
          </a:p>
        </p:txBody>
      </p:sp>
      <p:sp>
        <p:nvSpPr>
          <p:cNvPr id="20" name="사각형: 둥근 모서리 2">
            <a:extLst>
              <a:ext uri="{FF2B5EF4-FFF2-40B4-BE49-F238E27FC236}">
                <a16:creationId xmlns="" xmlns:a16="http://schemas.microsoft.com/office/drawing/2014/main" id="{00BC22F8-C99E-4BA6-886B-DA55468EC349}"/>
              </a:ext>
            </a:extLst>
          </p:cNvPr>
          <p:cNvSpPr/>
          <p:nvPr/>
        </p:nvSpPr>
        <p:spPr>
          <a:xfrm>
            <a:off x="888147" y="2453744"/>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A173FB56-172D-4C0A-90BF-D6EA055E57CA}"/>
              </a:ext>
            </a:extLst>
          </p:cNvPr>
          <p:cNvSpPr/>
          <p:nvPr/>
        </p:nvSpPr>
        <p:spPr>
          <a:xfrm>
            <a:off x="1263645" y="2392847"/>
            <a:ext cx="6604091"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Tensors</a:t>
            </a:r>
          </a:p>
        </p:txBody>
      </p:sp>
      <p:grpSp>
        <p:nvGrpSpPr>
          <p:cNvPr id="22" name="그룹 21">
            <a:extLst>
              <a:ext uri="{FF2B5EF4-FFF2-40B4-BE49-F238E27FC236}">
                <a16:creationId xmlns="" xmlns:a16="http://schemas.microsoft.com/office/drawing/2014/main" id="{63E0FA6E-2E55-4E97-A55F-85F8D9BC8188}"/>
              </a:ext>
            </a:extLst>
          </p:cNvPr>
          <p:cNvGrpSpPr/>
          <p:nvPr/>
        </p:nvGrpSpPr>
        <p:grpSpPr>
          <a:xfrm>
            <a:off x="1468442" y="2889816"/>
            <a:ext cx="6965942" cy="2843440"/>
            <a:chOff x="1155364" y="2889816"/>
            <a:chExt cx="6965942" cy="2843440"/>
          </a:xfrm>
        </p:grpSpPr>
        <p:grpSp>
          <p:nvGrpSpPr>
            <p:cNvPr id="26" name="그룹 25">
              <a:extLst>
                <a:ext uri="{FF2B5EF4-FFF2-40B4-BE49-F238E27FC236}">
                  <a16:creationId xmlns="" xmlns:a16="http://schemas.microsoft.com/office/drawing/2014/main" id="{5D08A782-004F-414A-BF25-58447DCE0271}"/>
                </a:ext>
              </a:extLst>
            </p:cNvPr>
            <p:cNvGrpSpPr/>
            <p:nvPr/>
          </p:nvGrpSpPr>
          <p:grpSpPr>
            <a:xfrm>
              <a:off x="1263645" y="4557914"/>
              <a:ext cx="2284603" cy="1175342"/>
              <a:chOff x="1802713" y="3585534"/>
              <a:chExt cx="1777163" cy="1175342"/>
            </a:xfrm>
          </p:grpSpPr>
          <p:sp>
            <p:nvSpPr>
              <p:cNvPr id="92" name="0">
                <a:extLst>
                  <a:ext uri="{FF2B5EF4-FFF2-40B4-BE49-F238E27FC236}">
                    <a16:creationId xmlns="" xmlns:a16="http://schemas.microsoft.com/office/drawing/2014/main" id="{8113B0AD-927F-4760-B65E-A87CE9D8681B}"/>
                  </a:ext>
                </a:extLst>
              </p:cNvPr>
              <p:cNvSpPr/>
              <p:nvPr/>
            </p:nvSpPr>
            <p:spPr>
              <a:xfrm>
                <a:off x="1802713" y="3585534"/>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3" name="1">
                <a:extLst>
                  <a:ext uri="{FF2B5EF4-FFF2-40B4-BE49-F238E27FC236}">
                    <a16:creationId xmlns="" xmlns:a16="http://schemas.microsoft.com/office/drawing/2014/main" id="{F2599F95-54DA-4594-AE9D-7CEF355A36DA}"/>
                  </a:ext>
                </a:extLst>
              </p:cNvPr>
              <p:cNvSpPr/>
              <p:nvPr/>
            </p:nvSpPr>
            <p:spPr>
              <a:xfrm>
                <a:off x="2260938" y="3585534"/>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4" name="2">
                <a:extLst>
                  <a:ext uri="{FF2B5EF4-FFF2-40B4-BE49-F238E27FC236}">
                    <a16:creationId xmlns="" xmlns:a16="http://schemas.microsoft.com/office/drawing/2014/main" id="{BE4200F2-A10B-4399-83FE-DFA375C9045E}"/>
                  </a:ext>
                </a:extLst>
              </p:cNvPr>
              <p:cNvSpPr/>
              <p:nvPr/>
            </p:nvSpPr>
            <p:spPr>
              <a:xfrm>
                <a:off x="2719163" y="3585534"/>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5" name="2">
                <a:extLst>
                  <a:ext uri="{FF2B5EF4-FFF2-40B4-BE49-F238E27FC236}">
                    <a16:creationId xmlns="" xmlns:a16="http://schemas.microsoft.com/office/drawing/2014/main" id="{3C22CFA5-2B01-49FB-A109-F5A5AD5AE6F0}"/>
                  </a:ext>
                </a:extLst>
              </p:cNvPr>
              <p:cNvSpPr/>
              <p:nvPr/>
            </p:nvSpPr>
            <p:spPr>
              <a:xfrm>
                <a:off x="3177389" y="3585534"/>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6" name="0">
                <a:extLst>
                  <a:ext uri="{FF2B5EF4-FFF2-40B4-BE49-F238E27FC236}">
                    <a16:creationId xmlns="" xmlns:a16="http://schemas.microsoft.com/office/drawing/2014/main" id="{70FF9E46-E29D-4075-BFE3-6A0BEF72BABF}"/>
                  </a:ext>
                </a:extLst>
              </p:cNvPr>
              <p:cNvSpPr/>
              <p:nvPr/>
            </p:nvSpPr>
            <p:spPr>
              <a:xfrm>
                <a:off x="1802713" y="3992517"/>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7" name="1">
                <a:extLst>
                  <a:ext uri="{FF2B5EF4-FFF2-40B4-BE49-F238E27FC236}">
                    <a16:creationId xmlns="" xmlns:a16="http://schemas.microsoft.com/office/drawing/2014/main" id="{17203A54-AEA9-4F04-A3C2-A2942522C24D}"/>
                  </a:ext>
                </a:extLst>
              </p:cNvPr>
              <p:cNvSpPr/>
              <p:nvPr/>
            </p:nvSpPr>
            <p:spPr>
              <a:xfrm>
                <a:off x="2260938" y="3992517"/>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8" name="2">
                <a:extLst>
                  <a:ext uri="{FF2B5EF4-FFF2-40B4-BE49-F238E27FC236}">
                    <a16:creationId xmlns="" xmlns:a16="http://schemas.microsoft.com/office/drawing/2014/main" id="{95D3B717-2F47-4303-8CA1-9E90107CB6B1}"/>
                  </a:ext>
                </a:extLst>
              </p:cNvPr>
              <p:cNvSpPr/>
              <p:nvPr/>
            </p:nvSpPr>
            <p:spPr>
              <a:xfrm>
                <a:off x="2719163" y="3992517"/>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9" name="2">
                <a:extLst>
                  <a:ext uri="{FF2B5EF4-FFF2-40B4-BE49-F238E27FC236}">
                    <a16:creationId xmlns="" xmlns:a16="http://schemas.microsoft.com/office/drawing/2014/main" id="{D163AA88-F50A-40D3-A06E-7F91461CEA07}"/>
                  </a:ext>
                </a:extLst>
              </p:cNvPr>
              <p:cNvSpPr/>
              <p:nvPr/>
            </p:nvSpPr>
            <p:spPr>
              <a:xfrm>
                <a:off x="3177389" y="3992517"/>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100" name="0">
                <a:extLst>
                  <a:ext uri="{FF2B5EF4-FFF2-40B4-BE49-F238E27FC236}">
                    <a16:creationId xmlns="" xmlns:a16="http://schemas.microsoft.com/office/drawing/2014/main" id="{96167AD5-2CBB-4629-BD4F-B5505EF461D2}"/>
                  </a:ext>
                </a:extLst>
              </p:cNvPr>
              <p:cNvSpPr/>
              <p:nvPr/>
            </p:nvSpPr>
            <p:spPr>
              <a:xfrm>
                <a:off x="1802713" y="4393156"/>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101" name="1">
                <a:extLst>
                  <a:ext uri="{FF2B5EF4-FFF2-40B4-BE49-F238E27FC236}">
                    <a16:creationId xmlns="" xmlns:a16="http://schemas.microsoft.com/office/drawing/2014/main" id="{DB8D9AC9-4805-4EAB-9A1F-6F46B4F3EFF3}"/>
                  </a:ext>
                </a:extLst>
              </p:cNvPr>
              <p:cNvSpPr/>
              <p:nvPr/>
            </p:nvSpPr>
            <p:spPr>
              <a:xfrm>
                <a:off x="2260938" y="4393156"/>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102" name="2">
                <a:extLst>
                  <a:ext uri="{FF2B5EF4-FFF2-40B4-BE49-F238E27FC236}">
                    <a16:creationId xmlns="" xmlns:a16="http://schemas.microsoft.com/office/drawing/2014/main" id="{4AAD848F-AD26-4E91-A07C-F54E80ACC69F}"/>
                  </a:ext>
                </a:extLst>
              </p:cNvPr>
              <p:cNvSpPr/>
              <p:nvPr/>
            </p:nvSpPr>
            <p:spPr>
              <a:xfrm>
                <a:off x="2719163" y="4393156"/>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103" name="2">
                <a:extLst>
                  <a:ext uri="{FF2B5EF4-FFF2-40B4-BE49-F238E27FC236}">
                    <a16:creationId xmlns="" xmlns:a16="http://schemas.microsoft.com/office/drawing/2014/main" id="{D061578C-EAEC-41C2-91BB-D3F82DC4FBEB}"/>
                  </a:ext>
                </a:extLst>
              </p:cNvPr>
              <p:cNvSpPr/>
              <p:nvPr/>
            </p:nvSpPr>
            <p:spPr>
              <a:xfrm>
                <a:off x="3177389" y="4393156"/>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grpSp>
        <p:sp>
          <p:nvSpPr>
            <p:cNvPr id="30" name="0">
              <a:extLst>
                <a:ext uri="{FF2B5EF4-FFF2-40B4-BE49-F238E27FC236}">
                  <a16:creationId xmlns="" xmlns:a16="http://schemas.microsoft.com/office/drawing/2014/main" id="{F55BBD5B-60E4-47C0-8EB8-E98E71CA3260}"/>
                </a:ext>
              </a:extLst>
            </p:cNvPr>
            <p:cNvSpPr/>
            <p:nvPr/>
          </p:nvSpPr>
          <p:spPr>
            <a:xfrm>
              <a:off x="2135608" y="2889816"/>
              <a:ext cx="517411"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grpSp>
          <p:nvGrpSpPr>
            <p:cNvPr id="31" name="그룹 30">
              <a:extLst>
                <a:ext uri="{FF2B5EF4-FFF2-40B4-BE49-F238E27FC236}">
                  <a16:creationId xmlns="" xmlns:a16="http://schemas.microsoft.com/office/drawing/2014/main" id="{51053C7D-7792-4FCE-AFA3-607E90F4C36A}"/>
                </a:ext>
              </a:extLst>
            </p:cNvPr>
            <p:cNvGrpSpPr/>
            <p:nvPr/>
          </p:nvGrpSpPr>
          <p:grpSpPr>
            <a:xfrm>
              <a:off x="5149203" y="3824528"/>
              <a:ext cx="2972103" cy="1907160"/>
              <a:chOff x="4584508" y="2551699"/>
              <a:chExt cx="2972103" cy="1907160"/>
            </a:xfrm>
          </p:grpSpPr>
          <p:grpSp>
            <p:nvGrpSpPr>
              <p:cNvPr id="44" name="그룹 43">
                <a:extLst>
                  <a:ext uri="{FF2B5EF4-FFF2-40B4-BE49-F238E27FC236}">
                    <a16:creationId xmlns="" xmlns:a16="http://schemas.microsoft.com/office/drawing/2014/main" id="{FA54B3C7-0B15-4C5F-830E-6E5EAAFD3F91}"/>
                  </a:ext>
                </a:extLst>
              </p:cNvPr>
              <p:cNvGrpSpPr/>
              <p:nvPr/>
            </p:nvGrpSpPr>
            <p:grpSpPr>
              <a:xfrm>
                <a:off x="5023420" y="2551699"/>
                <a:ext cx="2533191" cy="1474344"/>
                <a:chOff x="5023420" y="2551699"/>
                <a:chExt cx="2533191" cy="1474344"/>
              </a:xfrm>
            </p:grpSpPr>
            <p:grpSp>
              <p:nvGrpSpPr>
                <p:cNvPr id="77" name="그룹 76">
                  <a:extLst>
                    <a:ext uri="{FF2B5EF4-FFF2-40B4-BE49-F238E27FC236}">
                      <a16:creationId xmlns="" xmlns:a16="http://schemas.microsoft.com/office/drawing/2014/main" id="{313EA551-A4B2-4B38-9E43-13A4B3EBD9A8}"/>
                    </a:ext>
                  </a:extLst>
                </p:cNvPr>
                <p:cNvGrpSpPr/>
                <p:nvPr/>
              </p:nvGrpSpPr>
              <p:grpSpPr>
                <a:xfrm>
                  <a:off x="5023420" y="3502159"/>
                  <a:ext cx="2533191" cy="523884"/>
                  <a:chOff x="1124468" y="5281743"/>
                  <a:chExt cx="1112110" cy="295024"/>
                </a:xfrm>
              </p:grpSpPr>
              <p:sp>
                <p:nvSpPr>
                  <p:cNvPr id="88" name="정육면체 87">
                    <a:extLst>
                      <a:ext uri="{FF2B5EF4-FFF2-40B4-BE49-F238E27FC236}">
                        <a16:creationId xmlns="" xmlns:a16="http://schemas.microsoft.com/office/drawing/2014/main" id="{A1FB5E14-A3B7-49F9-8ACE-7CBDCF1611FC}"/>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89" name="정육면체 88">
                    <a:extLst>
                      <a:ext uri="{FF2B5EF4-FFF2-40B4-BE49-F238E27FC236}">
                        <a16:creationId xmlns="" xmlns:a16="http://schemas.microsoft.com/office/drawing/2014/main" id="{5D7F742F-87B5-42AD-A27C-0141DAAE6A4D}"/>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90" name="정육면체 89">
                    <a:extLst>
                      <a:ext uri="{FF2B5EF4-FFF2-40B4-BE49-F238E27FC236}">
                        <a16:creationId xmlns="" xmlns:a16="http://schemas.microsoft.com/office/drawing/2014/main" id="{D47E3D79-06ED-41F8-B854-7419D56D4E04}"/>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91" name="정육면체 90">
                    <a:extLst>
                      <a:ext uri="{FF2B5EF4-FFF2-40B4-BE49-F238E27FC236}">
                        <a16:creationId xmlns="" xmlns:a16="http://schemas.microsoft.com/office/drawing/2014/main" id="{D1F6C4C0-7484-4208-B000-328B3058E0CF}"/>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78" name="그룹 77">
                  <a:extLst>
                    <a:ext uri="{FF2B5EF4-FFF2-40B4-BE49-F238E27FC236}">
                      <a16:creationId xmlns="" xmlns:a16="http://schemas.microsoft.com/office/drawing/2014/main" id="{AA713286-9843-4840-B9FC-414E3D82349D}"/>
                    </a:ext>
                  </a:extLst>
                </p:cNvPr>
                <p:cNvGrpSpPr/>
                <p:nvPr/>
              </p:nvGrpSpPr>
              <p:grpSpPr>
                <a:xfrm>
                  <a:off x="5023420" y="3026929"/>
                  <a:ext cx="2533191" cy="523884"/>
                  <a:chOff x="1124468" y="5281743"/>
                  <a:chExt cx="1112110" cy="295024"/>
                </a:xfrm>
              </p:grpSpPr>
              <p:sp>
                <p:nvSpPr>
                  <p:cNvPr id="84" name="정육면체 83">
                    <a:extLst>
                      <a:ext uri="{FF2B5EF4-FFF2-40B4-BE49-F238E27FC236}">
                        <a16:creationId xmlns="" xmlns:a16="http://schemas.microsoft.com/office/drawing/2014/main" id="{205F18D5-D60C-4279-9936-0DA1282B3B2F}"/>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85" name="정육면체 84">
                    <a:extLst>
                      <a:ext uri="{FF2B5EF4-FFF2-40B4-BE49-F238E27FC236}">
                        <a16:creationId xmlns="" xmlns:a16="http://schemas.microsoft.com/office/drawing/2014/main" id="{A4356837-F2A9-45C0-9D94-C65FC0E4BBED}"/>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86" name="정육면체 85">
                    <a:extLst>
                      <a:ext uri="{FF2B5EF4-FFF2-40B4-BE49-F238E27FC236}">
                        <a16:creationId xmlns="" xmlns:a16="http://schemas.microsoft.com/office/drawing/2014/main" id="{B07A15F4-CF4A-4B2E-8A67-3F31CDE340F8}"/>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87" name="정육면체 86">
                    <a:extLst>
                      <a:ext uri="{FF2B5EF4-FFF2-40B4-BE49-F238E27FC236}">
                        <a16:creationId xmlns="" xmlns:a16="http://schemas.microsoft.com/office/drawing/2014/main" id="{22D2DB51-0D6A-4738-91E6-005F92418900}"/>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79" name="그룹 78">
                  <a:extLst>
                    <a:ext uri="{FF2B5EF4-FFF2-40B4-BE49-F238E27FC236}">
                      <a16:creationId xmlns="" xmlns:a16="http://schemas.microsoft.com/office/drawing/2014/main" id="{A5636E5B-500F-4B5E-AFE3-FCEA5D91FC33}"/>
                    </a:ext>
                  </a:extLst>
                </p:cNvPr>
                <p:cNvGrpSpPr/>
                <p:nvPr/>
              </p:nvGrpSpPr>
              <p:grpSpPr>
                <a:xfrm>
                  <a:off x="5023420" y="2551699"/>
                  <a:ext cx="2533191" cy="523884"/>
                  <a:chOff x="1124468" y="5281743"/>
                  <a:chExt cx="1112110" cy="295024"/>
                </a:xfrm>
              </p:grpSpPr>
              <p:sp>
                <p:nvSpPr>
                  <p:cNvPr id="80" name="정육면체 79">
                    <a:extLst>
                      <a:ext uri="{FF2B5EF4-FFF2-40B4-BE49-F238E27FC236}">
                        <a16:creationId xmlns="" xmlns:a16="http://schemas.microsoft.com/office/drawing/2014/main" id="{E618C0B0-0294-435A-99E9-09B807BBBBF5}"/>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81" name="정육면체 80">
                    <a:extLst>
                      <a:ext uri="{FF2B5EF4-FFF2-40B4-BE49-F238E27FC236}">
                        <a16:creationId xmlns="" xmlns:a16="http://schemas.microsoft.com/office/drawing/2014/main" id="{836DDD23-F3B4-4062-B5D2-C3B3DA7CB464}"/>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82" name="정육면체 81">
                    <a:extLst>
                      <a:ext uri="{FF2B5EF4-FFF2-40B4-BE49-F238E27FC236}">
                        <a16:creationId xmlns="" xmlns:a16="http://schemas.microsoft.com/office/drawing/2014/main" id="{4086A15A-B719-4B6E-9C93-5F208518CF59}"/>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83" name="정육면체 82">
                    <a:extLst>
                      <a:ext uri="{FF2B5EF4-FFF2-40B4-BE49-F238E27FC236}">
                        <a16:creationId xmlns="" xmlns:a16="http://schemas.microsoft.com/office/drawing/2014/main" id="{F3C53D5E-A485-41FD-B156-FCC2F45F30AE}"/>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grpSp>
            <p:nvGrpSpPr>
              <p:cNvPr id="45" name="그룹 44">
                <a:extLst>
                  <a:ext uri="{FF2B5EF4-FFF2-40B4-BE49-F238E27FC236}">
                    <a16:creationId xmlns="" xmlns:a16="http://schemas.microsoft.com/office/drawing/2014/main" id="{473AA5FE-928A-445E-AD9A-588B07C23B5C}"/>
                  </a:ext>
                </a:extLst>
              </p:cNvPr>
              <p:cNvGrpSpPr/>
              <p:nvPr/>
            </p:nvGrpSpPr>
            <p:grpSpPr>
              <a:xfrm>
                <a:off x="4810060" y="2765059"/>
                <a:ext cx="2533191" cy="1474344"/>
                <a:chOff x="5023420" y="2551699"/>
                <a:chExt cx="2533191" cy="1474344"/>
              </a:xfrm>
            </p:grpSpPr>
            <p:grpSp>
              <p:nvGrpSpPr>
                <p:cNvPr id="62" name="그룹 61">
                  <a:extLst>
                    <a:ext uri="{FF2B5EF4-FFF2-40B4-BE49-F238E27FC236}">
                      <a16:creationId xmlns="" xmlns:a16="http://schemas.microsoft.com/office/drawing/2014/main" id="{F5E44C73-359F-4284-95F8-DF59CD9F3924}"/>
                    </a:ext>
                  </a:extLst>
                </p:cNvPr>
                <p:cNvGrpSpPr/>
                <p:nvPr/>
              </p:nvGrpSpPr>
              <p:grpSpPr>
                <a:xfrm>
                  <a:off x="5023420" y="3502159"/>
                  <a:ext cx="2533191" cy="523884"/>
                  <a:chOff x="1124468" y="5281743"/>
                  <a:chExt cx="1112110" cy="295024"/>
                </a:xfrm>
              </p:grpSpPr>
              <p:sp>
                <p:nvSpPr>
                  <p:cNvPr id="73" name="정육면체 72">
                    <a:extLst>
                      <a:ext uri="{FF2B5EF4-FFF2-40B4-BE49-F238E27FC236}">
                        <a16:creationId xmlns="" xmlns:a16="http://schemas.microsoft.com/office/drawing/2014/main" id="{CD40AF27-B101-40F0-9667-A1FEDA521FCB}"/>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74" name="정육면체 73">
                    <a:extLst>
                      <a:ext uri="{FF2B5EF4-FFF2-40B4-BE49-F238E27FC236}">
                        <a16:creationId xmlns="" xmlns:a16="http://schemas.microsoft.com/office/drawing/2014/main" id="{196A14BE-74F2-44ED-9ED7-5FAE179E90CF}"/>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75" name="정육면체 74">
                    <a:extLst>
                      <a:ext uri="{FF2B5EF4-FFF2-40B4-BE49-F238E27FC236}">
                        <a16:creationId xmlns="" xmlns:a16="http://schemas.microsoft.com/office/drawing/2014/main" id="{F61F1F4D-F2B2-4642-8FB0-B4616FF39808}"/>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76" name="정육면체 75">
                    <a:extLst>
                      <a:ext uri="{FF2B5EF4-FFF2-40B4-BE49-F238E27FC236}">
                        <a16:creationId xmlns="" xmlns:a16="http://schemas.microsoft.com/office/drawing/2014/main" id="{6E23831F-C99E-484F-8B5B-4B2DC14C47F6}"/>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63" name="그룹 62">
                  <a:extLst>
                    <a:ext uri="{FF2B5EF4-FFF2-40B4-BE49-F238E27FC236}">
                      <a16:creationId xmlns="" xmlns:a16="http://schemas.microsoft.com/office/drawing/2014/main" id="{C58F370F-B356-4D3D-82D9-1DD6A2604937}"/>
                    </a:ext>
                  </a:extLst>
                </p:cNvPr>
                <p:cNvGrpSpPr/>
                <p:nvPr/>
              </p:nvGrpSpPr>
              <p:grpSpPr>
                <a:xfrm>
                  <a:off x="5023420" y="3026929"/>
                  <a:ext cx="2533191" cy="523884"/>
                  <a:chOff x="1124468" y="5281743"/>
                  <a:chExt cx="1112110" cy="295024"/>
                </a:xfrm>
              </p:grpSpPr>
              <p:sp>
                <p:nvSpPr>
                  <p:cNvPr id="69" name="정육면체 68">
                    <a:extLst>
                      <a:ext uri="{FF2B5EF4-FFF2-40B4-BE49-F238E27FC236}">
                        <a16:creationId xmlns="" xmlns:a16="http://schemas.microsoft.com/office/drawing/2014/main" id="{D316728F-CDFA-4BEB-8445-087D80978FAC}"/>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70" name="정육면체 69">
                    <a:extLst>
                      <a:ext uri="{FF2B5EF4-FFF2-40B4-BE49-F238E27FC236}">
                        <a16:creationId xmlns="" xmlns:a16="http://schemas.microsoft.com/office/drawing/2014/main" id="{FEC3BC87-8547-4949-903E-52AB4FD41B0C}"/>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71" name="정육면체 70">
                    <a:extLst>
                      <a:ext uri="{FF2B5EF4-FFF2-40B4-BE49-F238E27FC236}">
                        <a16:creationId xmlns="" xmlns:a16="http://schemas.microsoft.com/office/drawing/2014/main" id="{F2BD26FB-0BC7-4BF9-855B-9DB120106AF9}"/>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72" name="정육면체 71">
                    <a:extLst>
                      <a:ext uri="{FF2B5EF4-FFF2-40B4-BE49-F238E27FC236}">
                        <a16:creationId xmlns="" xmlns:a16="http://schemas.microsoft.com/office/drawing/2014/main" id="{B72EB2DE-434B-4FB3-B3BD-9A40140CA769}"/>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64" name="그룹 63">
                  <a:extLst>
                    <a:ext uri="{FF2B5EF4-FFF2-40B4-BE49-F238E27FC236}">
                      <a16:creationId xmlns="" xmlns:a16="http://schemas.microsoft.com/office/drawing/2014/main" id="{EB085961-ABAC-421C-9DC5-869807E21D00}"/>
                    </a:ext>
                  </a:extLst>
                </p:cNvPr>
                <p:cNvGrpSpPr/>
                <p:nvPr/>
              </p:nvGrpSpPr>
              <p:grpSpPr>
                <a:xfrm>
                  <a:off x="5023420" y="2551699"/>
                  <a:ext cx="2533191" cy="523884"/>
                  <a:chOff x="1124468" y="5281743"/>
                  <a:chExt cx="1112110" cy="295024"/>
                </a:xfrm>
              </p:grpSpPr>
              <p:sp>
                <p:nvSpPr>
                  <p:cNvPr id="65" name="정육면체 64">
                    <a:extLst>
                      <a:ext uri="{FF2B5EF4-FFF2-40B4-BE49-F238E27FC236}">
                        <a16:creationId xmlns="" xmlns:a16="http://schemas.microsoft.com/office/drawing/2014/main" id="{995525B5-42BD-4163-A58C-5AC811175B58}"/>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66" name="정육면체 65">
                    <a:extLst>
                      <a:ext uri="{FF2B5EF4-FFF2-40B4-BE49-F238E27FC236}">
                        <a16:creationId xmlns="" xmlns:a16="http://schemas.microsoft.com/office/drawing/2014/main" id="{EC9230B3-C71F-45F6-A7FA-2AA58053E1E7}"/>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67" name="정육면체 66">
                    <a:extLst>
                      <a:ext uri="{FF2B5EF4-FFF2-40B4-BE49-F238E27FC236}">
                        <a16:creationId xmlns="" xmlns:a16="http://schemas.microsoft.com/office/drawing/2014/main" id="{C185CBDD-9E4C-4A36-8947-44849E039715}"/>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68" name="정육면체 67">
                    <a:extLst>
                      <a:ext uri="{FF2B5EF4-FFF2-40B4-BE49-F238E27FC236}">
                        <a16:creationId xmlns="" xmlns:a16="http://schemas.microsoft.com/office/drawing/2014/main" id="{8924B5DB-FCF1-4BCD-A73C-93F57E310E29}"/>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grpSp>
            <p:nvGrpSpPr>
              <p:cNvPr id="46" name="그룹 45">
                <a:extLst>
                  <a:ext uri="{FF2B5EF4-FFF2-40B4-BE49-F238E27FC236}">
                    <a16:creationId xmlns="" xmlns:a16="http://schemas.microsoft.com/office/drawing/2014/main" id="{0F2C6FDA-2ECB-4055-9165-EEB327D8F861}"/>
                  </a:ext>
                </a:extLst>
              </p:cNvPr>
              <p:cNvGrpSpPr/>
              <p:nvPr/>
            </p:nvGrpSpPr>
            <p:grpSpPr>
              <a:xfrm>
                <a:off x="4584508" y="2984515"/>
                <a:ext cx="2533191" cy="1474344"/>
                <a:chOff x="5023420" y="2551699"/>
                <a:chExt cx="2533191" cy="1474344"/>
              </a:xfrm>
            </p:grpSpPr>
            <p:grpSp>
              <p:nvGrpSpPr>
                <p:cNvPr id="47" name="그룹 46">
                  <a:extLst>
                    <a:ext uri="{FF2B5EF4-FFF2-40B4-BE49-F238E27FC236}">
                      <a16:creationId xmlns="" xmlns:a16="http://schemas.microsoft.com/office/drawing/2014/main" id="{9B7D6F10-C600-42A6-9022-70FD492FF26D}"/>
                    </a:ext>
                  </a:extLst>
                </p:cNvPr>
                <p:cNvGrpSpPr/>
                <p:nvPr/>
              </p:nvGrpSpPr>
              <p:grpSpPr>
                <a:xfrm>
                  <a:off x="5023420" y="3502159"/>
                  <a:ext cx="2533191" cy="523884"/>
                  <a:chOff x="1124468" y="5281743"/>
                  <a:chExt cx="1112110" cy="295024"/>
                </a:xfrm>
              </p:grpSpPr>
              <p:sp>
                <p:nvSpPr>
                  <p:cNvPr id="58" name="정육면체 57">
                    <a:extLst>
                      <a:ext uri="{FF2B5EF4-FFF2-40B4-BE49-F238E27FC236}">
                        <a16:creationId xmlns="" xmlns:a16="http://schemas.microsoft.com/office/drawing/2014/main" id="{E6F37930-92E0-4B53-820E-37115AEAC242}"/>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59" name="정육면체 58">
                    <a:extLst>
                      <a:ext uri="{FF2B5EF4-FFF2-40B4-BE49-F238E27FC236}">
                        <a16:creationId xmlns="" xmlns:a16="http://schemas.microsoft.com/office/drawing/2014/main" id="{28EAE283-BBB3-4786-93B3-FB11A11CF112}"/>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60" name="정육면체 59">
                    <a:extLst>
                      <a:ext uri="{FF2B5EF4-FFF2-40B4-BE49-F238E27FC236}">
                        <a16:creationId xmlns="" xmlns:a16="http://schemas.microsoft.com/office/drawing/2014/main" id="{03315A96-A188-4FC9-8211-C1DC4522D657}"/>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61" name="정육면체 60">
                    <a:extLst>
                      <a:ext uri="{FF2B5EF4-FFF2-40B4-BE49-F238E27FC236}">
                        <a16:creationId xmlns="" xmlns:a16="http://schemas.microsoft.com/office/drawing/2014/main" id="{B90F08D9-CED1-4D8A-801E-859C6528886F}"/>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48" name="그룹 47">
                  <a:extLst>
                    <a:ext uri="{FF2B5EF4-FFF2-40B4-BE49-F238E27FC236}">
                      <a16:creationId xmlns="" xmlns:a16="http://schemas.microsoft.com/office/drawing/2014/main" id="{EFFAEE26-4CD5-4064-8047-11BEA1BF403D}"/>
                    </a:ext>
                  </a:extLst>
                </p:cNvPr>
                <p:cNvGrpSpPr/>
                <p:nvPr/>
              </p:nvGrpSpPr>
              <p:grpSpPr>
                <a:xfrm>
                  <a:off x="5023420" y="3026929"/>
                  <a:ext cx="2533191" cy="523884"/>
                  <a:chOff x="1124468" y="5281743"/>
                  <a:chExt cx="1112110" cy="295024"/>
                </a:xfrm>
              </p:grpSpPr>
              <p:sp>
                <p:nvSpPr>
                  <p:cNvPr id="54" name="정육면체 53">
                    <a:extLst>
                      <a:ext uri="{FF2B5EF4-FFF2-40B4-BE49-F238E27FC236}">
                        <a16:creationId xmlns="" xmlns:a16="http://schemas.microsoft.com/office/drawing/2014/main" id="{9357F2B4-4619-4374-9C96-BAC1B87F377B}"/>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55" name="정육면체 54">
                    <a:extLst>
                      <a:ext uri="{FF2B5EF4-FFF2-40B4-BE49-F238E27FC236}">
                        <a16:creationId xmlns="" xmlns:a16="http://schemas.microsoft.com/office/drawing/2014/main" id="{549EA689-9297-4C63-9AB6-59628B0A5BE8}"/>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56" name="정육면체 55">
                    <a:extLst>
                      <a:ext uri="{FF2B5EF4-FFF2-40B4-BE49-F238E27FC236}">
                        <a16:creationId xmlns="" xmlns:a16="http://schemas.microsoft.com/office/drawing/2014/main" id="{2612FD7C-63AE-4388-A5C8-CFD2A0C0522D}"/>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57" name="정육면체 56">
                    <a:extLst>
                      <a:ext uri="{FF2B5EF4-FFF2-40B4-BE49-F238E27FC236}">
                        <a16:creationId xmlns="" xmlns:a16="http://schemas.microsoft.com/office/drawing/2014/main" id="{B6819C39-31B5-4215-8E7C-F9B9CB6DC67D}"/>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49" name="그룹 48">
                  <a:extLst>
                    <a:ext uri="{FF2B5EF4-FFF2-40B4-BE49-F238E27FC236}">
                      <a16:creationId xmlns="" xmlns:a16="http://schemas.microsoft.com/office/drawing/2014/main" id="{2BEE7C6D-76E8-4DD8-89F4-CA643415DB37}"/>
                    </a:ext>
                  </a:extLst>
                </p:cNvPr>
                <p:cNvGrpSpPr/>
                <p:nvPr/>
              </p:nvGrpSpPr>
              <p:grpSpPr>
                <a:xfrm>
                  <a:off x="5023420" y="2551699"/>
                  <a:ext cx="2533191" cy="523884"/>
                  <a:chOff x="1124468" y="5281743"/>
                  <a:chExt cx="1112110" cy="295024"/>
                </a:xfrm>
              </p:grpSpPr>
              <p:sp>
                <p:nvSpPr>
                  <p:cNvPr id="50" name="정육면체 49">
                    <a:extLst>
                      <a:ext uri="{FF2B5EF4-FFF2-40B4-BE49-F238E27FC236}">
                        <a16:creationId xmlns="" xmlns:a16="http://schemas.microsoft.com/office/drawing/2014/main" id="{AB42C914-F13B-4670-921D-6FAFE837365B}"/>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51" name="정육면체 50">
                    <a:extLst>
                      <a:ext uri="{FF2B5EF4-FFF2-40B4-BE49-F238E27FC236}">
                        <a16:creationId xmlns="" xmlns:a16="http://schemas.microsoft.com/office/drawing/2014/main" id="{B26369B9-41ED-4880-A052-613D2AC18491}"/>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52" name="정육면체 51">
                    <a:extLst>
                      <a:ext uri="{FF2B5EF4-FFF2-40B4-BE49-F238E27FC236}">
                        <a16:creationId xmlns="" xmlns:a16="http://schemas.microsoft.com/office/drawing/2014/main" id="{4CB85903-EA88-4B38-8D00-64BF32692099}"/>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53" name="정육면체 52">
                    <a:extLst>
                      <a:ext uri="{FF2B5EF4-FFF2-40B4-BE49-F238E27FC236}">
                        <a16:creationId xmlns="" xmlns:a16="http://schemas.microsoft.com/office/drawing/2014/main" id="{FFC1B3D6-547C-42B3-B5ED-91DDA48EA1F0}"/>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grpSp>
        <p:grpSp>
          <p:nvGrpSpPr>
            <p:cNvPr id="32" name="그룹 31">
              <a:extLst>
                <a:ext uri="{FF2B5EF4-FFF2-40B4-BE49-F238E27FC236}">
                  <a16:creationId xmlns="" xmlns:a16="http://schemas.microsoft.com/office/drawing/2014/main" id="{3B622068-A626-41A6-A035-CC8DC57CE426}"/>
                </a:ext>
              </a:extLst>
            </p:cNvPr>
            <p:cNvGrpSpPr/>
            <p:nvPr/>
          </p:nvGrpSpPr>
          <p:grpSpPr>
            <a:xfrm>
              <a:off x="5231503" y="2913128"/>
              <a:ext cx="2870702" cy="367720"/>
              <a:chOff x="4391091" y="2778441"/>
              <a:chExt cx="2870702" cy="367720"/>
            </a:xfrm>
          </p:grpSpPr>
          <p:sp>
            <p:nvSpPr>
              <p:cNvPr id="39" name="0">
                <a:extLst>
                  <a:ext uri="{FF2B5EF4-FFF2-40B4-BE49-F238E27FC236}">
                    <a16:creationId xmlns="" xmlns:a16="http://schemas.microsoft.com/office/drawing/2014/main" id="{3DA20A09-E084-4548-B7F9-84A7720888D9}"/>
                  </a:ext>
                </a:extLst>
              </p:cNvPr>
              <p:cNvSpPr/>
              <p:nvPr/>
            </p:nvSpPr>
            <p:spPr>
              <a:xfrm>
                <a:off x="4391091"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40" name="1">
                <a:extLst>
                  <a:ext uri="{FF2B5EF4-FFF2-40B4-BE49-F238E27FC236}">
                    <a16:creationId xmlns="" xmlns:a16="http://schemas.microsoft.com/office/drawing/2014/main" id="{FCD5AEE0-694C-4FE8-8D26-3E8A973A292C}"/>
                  </a:ext>
                </a:extLst>
              </p:cNvPr>
              <p:cNvSpPr/>
              <p:nvPr/>
            </p:nvSpPr>
            <p:spPr>
              <a:xfrm>
                <a:off x="4980155"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41" name="2">
                <a:extLst>
                  <a:ext uri="{FF2B5EF4-FFF2-40B4-BE49-F238E27FC236}">
                    <a16:creationId xmlns="" xmlns:a16="http://schemas.microsoft.com/office/drawing/2014/main" id="{9BA9C906-AFEB-4C11-AEFD-769B5F4D3ECF}"/>
                  </a:ext>
                </a:extLst>
              </p:cNvPr>
              <p:cNvSpPr/>
              <p:nvPr/>
            </p:nvSpPr>
            <p:spPr>
              <a:xfrm>
                <a:off x="5569218"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42" name="2">
                <a:extLst>
                  <a:ext uri="{FF2B5EF4-FFF2-40B4-BE49-F238E27FC236}">
                    <a16:creationId xmlns="" xmlns:a16="http://schemas.microsoft.com/office/drawing/2014/main" id="{2F06E30A-F5B4-46FB-971C-93CF44FD3010}"/>
                  </a:ext>
                </a:extLst>
              </p:cNvPr>
              <p:cNvSpPr/>
              <p:nvPr/>
            </p:nvSpPr>
            <p:spPr>
              <a:xfrm>
                <a:off x="6158283"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43" name="2">
                <a:extLst>
                  <a:ext uri="{FF2B5EF4-FFF2-40B4-BE49-F238E27FC236}">
                    <a16:creationId xmlns="" xmlns:a16="http://schemas.microsoft.com/office/drawing/2014/main" id="{F002DF4C-492B-47BD-AA3F-FB07DC83C561}"/>
                  </a:ext>
                </a:extLst>
              </p:cNvPr>
              <p:cNvSpPr/>
              <p:nvPr/>
            </p:nvSpPr>
            <p:spPr>
              <a:xfrm>
                <a:off x="6744382"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grpSp>
        <p:sp>
          <p:nvSpPr>
            <p:cNvPr id="33" name="TextBox 26">
              <a:extLst>
                <a:ext uri="{FF2B5EF4-FFF2-40B4-BE49-F238E27FC236}">
                  <a16:creationId xmlns="" xmlns:a16="http://schemas.microsoft.com/office/drawing/2014/main" id="{3D140F2F-EDAC-4825-9A6A-E540AC34AB5A}"/>
                </a:ext>
              </a:extLst>
            </p:cNvPr>
            <p:cNvSpPr txBox="1"/>
            <p:nvPr/>
          </p:nvSpPr>
          <p:spPr>
            <a:xfrm>
              <a:off x="1155364" y="2919788"/>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Rank 0: </a:t>
              </a:r>
            </a:p>
          </p:txBody>
        </p:sp>
        <p:sp>
          <p:nvSpPr>
            <p:cNvPr id="34" name="TextBox 26">
              <a:extLst>
                <a:ext uri="{FF2B5EF4-FFF2-40B4-BE49-F238E27FC236}">
                  <a16:creationId xmlns="" xmlns:a16="http://schemas.microsoft.com/office/drawing/2014/main" id="{1F1C966C-5F58-4B5D-957A-F75C4EE98AE1}"/>
                </a:ext>
              </a:extLst>
            </p:cNvPr>
            <p:cNvSpPr txBox="1"/>
            <p:nvPr/>
          </p:nvSpPr>
          <p:spPr>
            <a:xfrm>
              <a:off x="1998752" y="3280848"/>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(scalar)</a:t>
              </a:r>
            </a:p>
          </p:txBody>
        </p:sp>
        <p:sp>
          <p:nvSpPr>
            <p:cNvPr id="35" name="TextBox 26">
              <a:extLst>
                <a:ext uri="{FF2B5EF4-FFF2-40B4-BE49-F238E27FC236}">
                  <a16:creationId xmlns="" xmlns:a16="http://schemas.microsoft.com/office/drawing/2014/main" id="{17DCD7E8-FAF1-45AD-BF35-50682ABB6C40}"/>
                </a:ext>
              </a:extLst>
            </p:cNvPr>
            <p:cNvSpPr txBox="1"/>
            <p:nvPr/>
          </p:nvSpPr>
          <p:spPr>
            <a:xfrm>
              <a:off x="1155364" y="4132304"/>
              <a:ext cx="1851832"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dirty="0"/>
                <a:t>Rank 2: (matrix) </a:t>
              </a:r>
            </a:p>
          </p:txBody>
        </p:sp>
        <p:sp>
          <p:nvSpPr>
            <p:cNvPr id="36" name="TextBox 26">
              <a:extLst>
                <a:ext uri="{FF2B5EF4-FFF2-40B4-BE49-F238E27FC236}">
                  <a16:creationId xmlns="" xmlns:a16="http://schemas.microsoft.com/office/drawing/2014/main" id="{44989F0F-A6D4-4BA6-9B59-3A79D182DAEA}"/>
                </a:ext>
              </a:extLst>
            </p:cNvPr>
            <p:cNvSpPr txBox="1"/>
            <p:nvPr/>
          </p:nvSpPr>
          <p:spPr>
            <a:xfrm>
              <a:off x="4256777" y="2919788"/>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Rank 1: </a:t>
              </a:r>
            </a:p>
          </p:txBody>
        </p:sp>
        <p:sp>
          <p:nvSpPr>
            <p:cNvPr id="37" name="TextBox 26">
              <a:extLst>
                <a:ext uri="{FF2B5EF4-FFF2-40B4-BE49-F238E27FC236}">
                  <a16:creationId xmlns="" xmlns:a16="http://schemas.microsoft.com/office/drawing/2014/main" id="{69C7F220-DE93-458B-BD9D-2B046F70A2A8}"/>
                </a:ext>
              </a:extLst>
            </p:cNvPr>
            <p:cNvSpPr txBox="1"/>
            <p:nvPr/>
          </p:nvSpPr>
          <p:spPr>
            <a:xfrm>
              <a:off x="6277042" y="3280848"/>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(vector)</a:t>
              </a:r>
            </a:p>
          </p:txBody>
        </p:sp>
        <p:sp>
          <p:nvSpPr>
            <p:cNvPr id="38" name="TextBox 26">
              <a:extLst>
                <a:ext uri="{FF2B5EF4-FFF2-40B4-BE49-F238E27FC236}">
                  <a16:creationId xmlns="" xmlns:a16="http://schemas.microsoft.com/office/drawing/2014/main" id="{C922858F-DA04-45BC-8242-1383C601D546}"/>
                </a:ext>
              </a:extLst>
            </p:cNvPr>
            <p:cNvSpPr txBox="1"/>
            <p:nvPr/>
          </p:nvSpPr>
          <p:spPr>
            <a:xfrm>
              <a:off x="4256777" y="4132304"/>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Rank 3: </a:t>
              </a:r>
            </a:p>
          </p:txBody>
        </p:sp>
      </p:grpSp>
    </p:spTree>
    <p:extLst>
      <p:ext uri="{BB962C8B-B14F-4D97-AF65-F5344CB8AC3E}">
        <p14:creationId xmlns:p14="http://schemas.microsoft.com/office/powerpoint/2010/main" val="28503881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641868"/>
            <a:ext cx="8632825" cy="2502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creates a computational graph composed of a series of nodes.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Each node expresses an operation that can denote more than 0 input or output.</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 was created as a symbolic handle to refer to inputs and outputs of such operation.</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tensor can be understood in mathematical forms of scalar, vector, matrix, etc.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To be more precise, a scalar can be defined as a rank 0 tensor, a vector as a rank 1 tensor, a matrix as a rank 2 tensor, and a matrix with three dimensions as a rank 3 tensor.</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actual</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values are stored as NumPy arrays, and the tensor provides a reference for this array.</a:t>
            </a:r>
          </a:p>
        </p:txBody>
      </p:sp>
    </p:spTree>
    <p:extLst>
      <p:ext uri="{BB962C8B-B14F-4D97-AF65-F5344CB8AC3E}">
        <p14:creationId xmlns:p14="http://schemas.microsoft.com/office/powerpoint/2010/main" val="4266861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641868"/>
            <a:ext cx="8632825" cy="2202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discuss the programming mechanisms of TensorFlow.</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Learn how to create and modify tensors.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Learn how to load data and use TensorFlow Dataset objects which efficiently circulate datasets.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Study the datasets in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datasets module.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get acquainted with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tf.keras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API and build a machine learning model.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Learn how to compile and train this model and store the trained model in a drive. </a:t>
            </a:r>
          </a:p>
        </p:txBody>
      </p:sp>
    </p:spTree>
    <p:extLst>
      <p:ext uri="{BB962C8B-B14F-4D97-AF65-F5344CB8AC3E}">
        <p14:creationId xmlns:p14="http://schemas.microsoft.com/office/powerpoint/2010/main" val="1375712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Understanding </a:t>
              </a:r>
              <a:r>
                <a:rPr lang="en-US" altLang="ko-KR" dirty="0">
                  <a:solidFill>
                    <a:schemeClr val="bg1"/>
                  </a:solidFill>
                  <a:latin typeface="Samsung Sharp Sans Medium" pitchFamily="2" charset="0"/>
                  <a:cs typeface="Samsung Sharp Sans Medium" pitchFamily="2" charset="0"/>
                </a:rPr>
                <a:t>Perceptron with Excel</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Perceptron</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The Structure of a Perceptron</a:t>
              </a:r>
            </a:p>
          </p:txBody>
        </p:sp>
      </p:grpSp>
      <p:sp>
        <p:nvSpPr>
          <p:cNvPr id="16" name="직사각형 15">
            <a:extLst>
              <a:ext uri="{FF2B5EF4-FFF2-40B4-BE49-F238E27FC236}">
                <a16:creationId xmlns="" xmlns:a16="http://schemas.microsoft.com/office/drawing/2014/main" id="{11C71833-48E8-E942-8139-53AA3049CD8A}"/>
              </a:ext>
            </a:extLst>
          </p:cNvPr>
          <p:cNvSpPr/>
          <p:nvPr/>
        </p:nvSpPr>
        <p:spPr>
          <a:xfrm>
            <a:off x="811407" y="560381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Comprehend the structure of a perceptron by solving the OR function of the truth table.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55" name="그룹 54"/>
          <p:cNvGrpSpPr/>
          <p:nvPr/>
        </p:nvGrpSpPr>
        <p:grpSpPr>
          <a:xfrm>
            <a:off x="2935188" y="2392535"/>
            <a:ext cx="3935725" cy="3117959"/>
            <a:chOff x="2935188" y="2471281"/>
            <a:chExt cx="3935725" cy="3117959"/>
          </a:xfrm>
        </p:grpSpPr>
        <p:sp>
          <p:nvSpPr>
            <p:cNvPr id="3" name="직사각형 2"/>
            <p:cNvSpPr/>
            <p:nvPr/>
          </p:nvSpPr>
          <p:spPr>
            <a:xfrm>
              <a:off x="2935188" y="5085184"/>
              <a:ext cx="50405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 xmlns:a16="http://schemas.microsoft.com/office/drawing/2014/main" id="{F5380372-52AA-834C-A03D-343A42F855F2}"/>
                </a:ext>
              </a:extLst>
            </p:cNvPr>
            <p:cNvSpPr txBox="1"/>
            <p:nvPr/>
          </p:nvSpPr>
          <p:spPr>
            <a:xfrm>
              <a:off x="3924794" y="2473257"/>
              <a:ext cx="603050" cy="307777"/>
            </a:xfrm>
            <a:prstGeom prst="rect">
              <a:avLst/>
            </a:prstGeom>
            <a:noFill/>
          </p:spPr>
          <p:txBody>
            <a:bodyPr wrap="none" rtlCol="0">
              <a:spAutoFit/>
            </a:bodyPr>
            <a:lstStyle/>
            <a:p>
              <a:r>
                <a:rPr kumimoji="1" lang="en-US" altLang="ko-KR" sz="1400" dirty="0">
                  <a:latin typeface="SamsungOne 400" panose="020B0503030303020204" pitchFamily="34" charset="0"/>
                  <a:ea typeface="SamsungOne 400" panose="020B0503030303020204" pitchFamily="34" charset="0"/>
                </a:rPr>
                <a:t>Input</a:t>
              </a:r>
              <a:endParaRPr kumimoji="1" lang="ko-KR" altLang="en-US" sz="1400" dirty="0">
                <a:latin typeface="SamsungOne 400" panose="020B0503030303020204" pitchFamily="34" charset="0"/>
              </a:endParaRPr>
            </a:p>
          </p:txBody>
        </p:sp>
        <p:sp>
          <p:nvSpPr>
            <p:cNvPr id="13" name="TextBox 12">
              <a:extLst>
                <a:ext uri="{FF2B5EF4-FFF2-40B4-BE49-F238E27FC236}">
                  <a16:creationId xmlns="" xmlns:a16="http://schemas.microsoft.com/office/drawing/2014/main" id="{14E11664-CBC9-334E-9BFF-CF5C48AB29D4}"/>
                </a:ext>
              </a:extLst>
            </p:cNvPr>
            <p:cNvSpPr txBox="1"/>
            <p:nvPr/>
          </p:nvSpPr>
          <p:spPr>
            <a:xfrm>
              <a:off x="3121020" y="5134834"/>
              <a:ext cx="2193229" cy="307777"/>
            </a:xfrm>
            <a:prstGeom prst="rect">
              <a:avLst/>
            </a:prstGeom>
            <a:noFill/>
          </p:spPr>
          <p:txBody>
            <a:bodyPr wrap="none" rtlCol="0">
              <a:spAutoFit/>
            </a:bodyPr>
            <a:lstStyle>
              <a:defPPr>
                <a:defRPr lang="en-US"/>
              </a:defPPr>
              <a:lvl1pPr>
                <a:defRPr kumimoji="1"/>
              </a:lvl1pPr>
            </a:lstStyle>
            <a:p>
              <a:r>
                <a:rPr lang="en-US" altLang="ko-KR" sz="1400" dirty="0">
                  <a:latin typeface="SamsungOne 400" panose="020B0503030303020204" pitchFamily="34" charset="0"/>
                  <a:ea typeface="SamsungOne 400" panose="020B0503030303020204" pitchFamily="34" charset="0"/>
                </a:rPr>
                <a:t>Structure of a perceptron</a:t>
              </a:r>
              <a:endParaRPr lang="ko-KR" altLang="en-US" sz="1400" dirty="0">
                <a:latin typeface="SamsungOne 400" panose="020B0503030303020204" pitchFamily="34" charset="0"/>
              </a:endParaRPr>
            </a:p>
          </p:txBody>
        </p:sp>
        <p:sp>
          <p:nvSpPr>
            <p:cNvPr id="14" name="TextBox 13">
              <a:extLst>
                <a:ext uri="{FF2B5EF4-FFF2-40B4-BE49-F238E27FC236}">
                  <a16:creationId xmlns="" xmlns:a16="http://schemas.microsoft.com/office/drawing/2014/main" id="{2DAF27F5-3F3B-194C-A4F0-5DBB48E276B1}"/>
                </a:ext>
              </a:extLst>
            </p:cNvPr>
            <p:cNvSpPr txBox="1"/>
            <p:nvPr/>
          </p:nvSpPr>
          <p:spPr>
            <a:xfrm>
              <a:off x="5481473" y="2471281"/>
              <a:ext cx="747320" cy="307777"/>
            </a:xfrm>
            <a:prstGeom prst="rect">
              <a:avLst/>
            </a:prstGeom>
            <a:noFill/>
          </p:spPr>
          <p:txBody>
            <a:bodyPr wrap="none" rtlCol="0">
              <a:spAutoFit/>
            </a:bodyPr>
            <a:lstStyle>
              <a:defPPr>
                <a:defRPr lang="en-US"/>
              </a:defPPr>
              <a:lvl1pPr>
                <a:defRPr kumimoji="1"/>
              </a:lvl1pPr>
            </a:lstStyle>
            <a:p>
              <a:r>
                <a:rPr lang="en-US" altLang="ko-KR" sz="1400" dirty="0">
                  <a:latin typeface="SamsungOne 400" panose="020B0503030303020204" pitchFamily="34" charset="0"/>
                  <a:ea typeface="SamsungOne 400" panose="020B0503030303020204" pitchFamily="34" charset="0"/>
                </a:rPr>
                <a:t>Output</a:t>
              </a:r>
              <a:endParaRPr lang="ko-KR" altLang="en-US" sz="1400" dirty="0">
                <a:latin typeface="SamsungOne 400" panose="020B0503030303020204" pitchFamily="34" charset="0"/>
              </a:endParaRPr>
            </a:p>
          </p:txBody>
        </p:sp>
        <p:sp>
          <p:nvSpPr>
            <p:cNvPr id="5" name="타원 4"/>
            <p:cNvSpPr/>
            <p:nvPr/>
          </p:nvSpPr>
          <p:spPr>
            <a:xfrm>
              <a:off x="4141693" y="2904564"/>
              <a:ext cx="175892" cy="175892"/>
            </a:xfrm>
            <a:prstGeom prst="ellipse">
              <a:avLst/>
            </a:prstGeom>
            <a:no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4138373" y="3357252"/>
              <a:ext cx="175892" cy="175892"/>
            </a:xfrm>
            <a:prstGeom prst="ellipse">
              <a:avLst/>
            </a:prstGeom>
            <a:solidFill>
              <a:schemeClr val="accent5">
                <a:lumMod val="40000"/>
                <a:lumOff val="60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a:off x="4138373" y="3809940"/>
              <a:ext cx="175892" cy="175892"/>
            </a:xfrm>
            <a:prstGeom prst="ellipse">
              <a:avLst/>
            </a:prstGeom>
            <a:solidFill>
              <a:schemeClr val="accent5">
                <a:lumMod val="40000"/>
                <a:lumOff val="60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4138373" y="4828328"/>
              <a:ext cx="175892" cy="175892"/>
            </a:xfrm>
            <a:prstGeom prst="ellipse">
              <a:avLst/>
            </a:prstGeom>
            <a:solidFill>
              <a:schemeClr val="accent5">
                <a:lumMod val="40000"/>
                <a:lumOff val="60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5738522" y="3743845"/>
              <a:ext cx="316403" cy="308081"/>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F5380372-52AA-834C-A03D-343A42F855F2}"/>
                    </a:ext>
                  </a:extLst>
                </p:cNvPr>
                <p:cNvSpPr txBox="1"/>
                <p:nvPr/>
              </p:nvSpPr>
              <p:spPr>
                <a:xfrm>
                  <a:off x="2998448" y="2810288"/>
                  <a:ext cx="7284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rPr>
                          <m:t>𝜒</m:t>
                        </m:r>
                        <m:r>
                          <a:rPr kumimoji="1" lang="en-US" altLang="ko-KR" sz="1400" b="0" i="1" baseline="-25000" smtClean="0">
                            <a:latin typeface="Cambria Math" panose="02040503050406030204" pitchFamily="18" charset="0"/>
                          </a:rPr>
                          <m:t>0</m:t>
                        </m:r>
                        <m:r>
                          <a:rPr kumimoji="1" lang="en-US" altLang="ko-KR" sz="1400" b="0" i="1" smtClean="0">
                            <a:latin typeface="Cambria Math" panose="02040503050406030204" pitchFamily="18" charset="0"/>
                          </a:rPr>
                          <m:t>=1</m:t>
                        </m:r>
                      </m:oMath>
                    </m:oMathPara>
                  </a14:m>
                  <a:endParaRPr kumimoji="1" lang="ko-KR" altLang="en-US" sz="1400" dirty="0"/>
                </a:p>
              </p:txBody>
            </p:sp>
          </mc:Choice>
          <mc:Fallback xmlns="">
            <p:sp>
              <p:nvSpPr>
                <p:cNvPr id="21" name="TextBox 20">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2998448" y="2810288"/>
                  <a:ext cx="728469" cy="307777"/>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F5380372-52AA-834C-A03D-343A42F855F2}"/>
                    </a:ext>
                  </a:extLst>
                </p:cNvPr>
                <p:cNvSpPr txBox="1"/>
                <p:nvPr/>
              </p:nvSpPr>
              <p:spPr>
                <a:xfrm>
                  <a:off x="3289727" y="3275069"/>
                  <a:ext cx="39465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rPr>
                          <m:t>𝜒</m:t>
                        </m:r>
                        <m:r>
                          <a:rPr kumimoji="1" lang="en-US" altLang="ko-KR" sz="1400" b="0" i="1" baseline="-25000" smtClean="0">
                            <a:latin typeface="Cambria Math" panose="02040503050406030204" pitchFamily="18" charset="0"/>
                          </a:rPr>
                          <m:t>1</m:t>
                        </m:r>
                      </m:oMath>
                    </m:oMathPara>
                  </a14:m>
                  <a:endParaRPr kumimoji="1" lang="ko-KR" altLang="en-US" sz="1400" dirty="0"/>
                </a:p>
              </p:txBody>
            </p:sp>
          </mc:Choice>
          <mc:Fallback xmlns="">
            <p:sp>
              <p:nvSpPr>
                <p:cNvPr id="22" name="TextBox 21">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3289727" y="3275069"/>
                  <a:ext cx="394659" cy="30777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F5380372-52AA-834C-A03D-343A42F855F2}"/>
                    </a:ext>
                  </a:extLst>
                </p:cNvPr>
                <p:cNvSpPr txBox="1"/>
                <p:nvPr/>
              </p:nvSpPr>
              <p:spPr>
                <a:xfrm>
                  <a:off x="3289726" y="3723497"/>
                  <a:ext cx="39465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rPr>
                          <m:t>𝜒</m:t>
                        </m:r>
                        <m:r>
                          <a:rPr kumimoji="1" lang="en-US" altLang="ko-KR" sz="1400" b="0" i="1" baseline="-25000" smtClean="0">
                            <a:latin typeface="Cambria Math" panose="02040503050406030204" pitchFamily="18" charset="0"/>
                          </a:rPr>
                          <m:t>2</m:t>
                        </m:r>
                      </m:oMath>
                    </m:oMathPara>
                  </a14:m>
                  <a:endParaRPr kumimoji="1" lang="ko-KR" altLang="en-US" sz="1400" dirty="0"/>
                </a:p>
              </p:txBody>
            </p:sp>
          </mc:Choice>
          <mc:Fallback xmlns="">
            <p:sp>
              <p:nvSpPr>
                <p:cNvPr id="30" name="TextBox 29">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3289726" y="3723497"/>
                  <a:ext cx="394659" cy="307777"/>
                </a:xfrm>
                <a:prstGeom prst="rect">
                  <a:avLst/>
                </a:prstGeom>
                <a:blipFill rotWithShape="0">
                  <a:blip r:embed="rId5"/>
                  <a:stretch>
                    <a:fillRect b="-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F5380372-52AA-834C-A03D-343A42F855F2}"/>
                    </a:ext>
                  </a:extLst>
                </p:cNvPr>
                <p:cNvSpPr txBox="1"/>
                <p:nvPr/>
              </p:nvSpPr>
              <p:spPr>
                <a:xfrm>
                  <a:off x="3280432" y="4709725"/>
                  <a:ext cx="40357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rPr>
                          <m:t>𝜒</m:t>
                        </m:r>
                        <m:r>
                          <a:rPr kumimoji="1" lang="en-US" altLang="ko-KR" sz="1400" b="0" i="1" baseline="-25000" smtClean="0">
                            <a:latin typeface="Cambria Math" panose="02040503050406030204" pitchFamily="18" charset="0"/>
                          </a:rPr>
                          <m:t>𝑑</m:t>
                        </m:r>
                      </m:oMath>
                    </m:oMathPara>
                  </a14:m>
                  <a:endParaRPr kumimoji="1" lang="ko-KR" altLang="en-US" sz="1400" dirty="0"/>
                </a:p>
              </p:txBody>
            </p:sp>
          </mc:Choice>
          <mc:Fallback xmlns="">
            <p:sp>
              <p:nvSpPr>
                <p:cNvPr id="31" name="TextBox 30">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3280432" y="4709725"/>
                  <a:ext cx="403572" cy="307777"/>
                </a:xfrm>
                <a:prstGeom prst="rect">
                  <a:avLst/>
                </a:prstGeom>
                <a:blipFill rotWithShape="0">
                  <a:blip r:embed="rId6"/>
                  <a:stretch>
                    <a:fillRect b="-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F5380372-52AA-834C-A03D-343A42F855F2}"/>
                    </a:ext>
                  </a:extLst>
                </p:cNvPr>
                <p:cNvSpPr txBox="1"/>
                <p:nvPr/>
              </p:nvSpPr>
              <p:spPr>
                <a:xfrm>
                  <a:off x="4850524" y="3197401"/>
                  <a:ext cx="469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𝑊</m:t>
                        </m:r>
                        <m:r>
                          <a:rPr kumimoji="1" lang="en-US" altLang="ko-KR" sz="1400" b="0" i="1" baseline="-25000" smtClean="0">
                            <a:latin typeface="Cambria Math" panose="02040503050406030204" pitchFamily="18" charset="0"/>
                          </a:rPr>
                          <m:t>0</m:t>
                        </m:r>
                      </m:oMath>
                    </m:oMathPara>
                  </a14:m>
                  <a:endParaRPr kumimoji="1" lang="ko-KR" altLang="en-US" sz="1400" dirty="0"/>
                </a:p>
              </p:txBody>
            </p:sp>
          </mc:Choice>
          <mc:Fallback xmlns="">
            <p:sp>
              <p:nvSpPr>
                <p:cNvPr id="32" name="TextBox 31">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4850524" y="3197401"/>
                  <a:ext cx="469296" cy="307777"/>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F5380372-52AA-834C-A03D-343A42F855F2}"/>
                    </a:ext>
                  </a:extLst>
                </p:cNvPr>
                <p:cNvSpPr txBox="1"/>
                <p:nvPr/>
              </p:nvSpPr>
              <p:spPr>
                <a:xfrm>
                  <a:off x="4850524" y="3445198"/>
                  <a:ext cx="469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𝑊</m:t>
                        </m:r>
                        <m:r>
                          <a:rPr kumimoji="1" lang="en-US" altLang="ko-KR" sz="1400" b="0" i="1" baseline="-25000" smtClean="0">
                            <a:latin typeface="Cambria Math" panose="02040503050406030204" pitchFamily="18" charset="0"/>
                          </a:rPr>
                          <m:t>1</m:t>
                        </m:r>
                      </m:oMath>
                    </m:oMathPara>
                  </a14:m>
                  <a:endParaRPr kumimoji="1" lang="ko-KR" altLang="en-US" sz="1400" dirty="0"/>
                </a:p>
              </p:txBody>
            </p:sp>
          </mc:Choice>
          <mc:Fallback xmlns="">
            <p:sp>
              <p:nvSpPr>
                <p:cNvPr id="33" name="TextBox 32">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4850524" y="3445198"/>
                  <a:ext cx="469296" cy="307777"/>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F5380372-52AA-834C-A03D-343A42F855F2}"/>
                    </a:ext>
                  </a:extLst>
                </p:cNvPr>
                <p:cNvSpPr txBox="1"/>
                <p:nvPr/>
              </p:nvSpPr>
              <p:spPr>
                <a:xfrm>
                  <a:off x="4850524" y="3634081"/>
                  <a:ext cx="469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𝑊</m:t>
                        </m:r>
                        <m:r>
                          <a:rPr kumimoji="1" lang="en-US" altLang="ko-KR" sz="1400" b="0" i="1" baseline="-25000" smtClean="0">
                            <a:latin typeface="Cambria Math" panose="02040503050406030204" pitchFamily="18" charset="0"/>
                          </a:rPr>
                          <m:t>2</m:t>
                        </m:r>
                      </m:oMath>
                    </m:oMathPara>
                  </a14:m>
                  <a:endParaRPr kumimoji="1" lang="ko-KR" altLang="en-US" sz="1400" dirty="0"/>
                </a:p>
              </p:txBody>
            </p:sp>
          </mc:Choice>
          <mc:Fallback xmlns="">
            <p:sp>
              <p:nvSpPr>
                <p:cNvPr id="34" name="TextBox 33">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4850524" y="3634081"/>
                  <a:ext cx="469296" cy="307777"/>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F5380372-52AA-834C-A03D-343A42F855F2}"/>
                    </a:ext>
                  </a:extLst>
                </p:cNvPr>
                <p:cNvSpPr txBox="1"/>
                <p:nvPr/>
              </p:nvSpPr>
              <p:spPr>
                <a:xfrm>
                  <a:off x="4878045" y="3985831"/>
                  <a:ext cx="469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𝑊</m:t>
                        </m:r>
                        <m:r>
                          <a:rPr kumimoji="1" lang="en-US" altLang="ko-KR" sz="1400" b="0" i="1" baseline="-25000" smtClean="0">
                            <a:latin typeface="Cambria Math" panose="02040503050406030204" pitchFamily="18" charset="0"/>
                          </a:rPr>
                          <m:t>𝑑</m:t>
                        </m:r>
                      </m:oMath>
                    </m:oMathPara>
                  </a14:m>
                  <a:endParaRPr kumimoji="1" lang="ko-KR" altLang="en-US" sz="1400" dirty="0"/>
                </a:p>
              </p:txBody>
            </p:sp>
          </mc:Choice>
          <mc:Fallback xmlns="">
            <p:sp>
              <p:nvSpPr>
                <p:cNvPr id="35" name="TextBox 34">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4878045" y="3985831"/>
                  <a:ext cx="469296" cy="307777"/>
                </a:xfrm>
                <a:prstGeom prst="rect">
                  <a:avLst/>
                </a:prstGeom>
                <a:blipFill rotWithShape="0">
                  <a:blip r:embed="rId10"/>
                  <a:stretch>
                    <a:fillRect/>
                  </a:stretch>
                </a:blipFill>
              </p:spPr>
              <p:txBody>
                <a:bodyPr/>
                <a:lstStyle/>
                <a:p>
                  <a:r>
                    <a:rPr lang="ko-KR" altLang="en-US">
                      <a:noFill/>
                    </a:rPr>
                    <a:t> </a:t>
                  </a:r>
                </a:p>
              </p:txBody>
            </p:sp>
          </mc:Fallback>
        </mc:AlternateContent>
        <p:cxnSp>
          <p:nvCxnSpPr>
            <p:cNvPr id="7" name="직선 연결선 6"/>
            <p:cNvCxnSpPr>
              <a:endCxn id="5" idx="2"/>
            </p:cNvCxnSpPr>
            <p:nvPr/>
          </p:nvCxnSpPr>
          <p:spPr>
            <a:xfrm>
              <a:off x="3653186" y="2992510"/>
              <a:ext cx="48850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3649866" y="3445198"/>
              <a:ext cx="48850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3649866" y="3897885"/>
              <a:ext cx="48850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3649866" y="4916722"/>
              <a:ext cx="48850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a:stCxn id="5" idx="6"/>
              <a:endCxn id="20" idx="2"/>
            </p:cNvCxnSpPr>
            <p:nvPr/>
          </p:nvCxnSpPr>
          <p:spPr>
            <a:xfrm>
              <a:off x="4317585" y="2992510"/>
              <a:ext cx="1420937" cy="9053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a:stCxn id="17" idx="6"/>
            </p:cNvCxnSpPr>
            <p:nvPr/>
          </p:nvCxnSpPr>
          <p:spPr>
            <a:xfrm>
              <a:off x="4314265" y="3445198"/>
              <a:ext cx="1424257" cy="45268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a:endCxn id="20" idx="2"/>
            </p:cNvCxnSpPr>
            <p:nvPr/>
          </p:nvCxnSpPr>
          <p:spPr>
            <a:xfrm>
              <a:off x="4310945" y="3897886"/>
              <a:ext cx="142757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a:stCxn id="19" idx="6"/>
              <a:endCxn id="20" idx="2"/>
            </p:cNvCxnSpPr>
            <p:nvPr/>
          </p:nvCxnSpPr>
          <p:spPr>
            <a:xfrm flipV="1">
              <a:off x="4314265" y="3897886"/>
              <a:ext cx="1424257" cy="101838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a:stCxn id="20" idx="6"/>
            </p:cNvCxnSpPr>
            <p:nvPr/>
          </p:nvCxnSpPr>
          <p:spPr>
            <a:xfrm flipV="1">
              <a:off x="6054925" y="3897885"/>
              <a:ext cx="527126" cy="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2DAF27F5-3F3B-194C-A4F0-5DBB48E276B1}"/>
                </a:ext>
              </a:extLst>
            </p:cNvPr>
            <p:cNvSpPr txBox="1"/>
            <p:nvPr/>
          </p:nvSpPr>
          <p:spPr>
            <a:xfrm>
              <a:off x="6582051" y="3683304"/>
              <a:ext cx="288862" cy="369332"/>
            </a:xfrm>
            <a:prstGeom prst="rect">
              <a:avLst/>
            </a:prstGeom>
            <a:noFill/>
          </p:spPr>
          <p:txBody>
            <a:bodyPr wrap="none" rtlCol="0">
              <a:spAutoFit/>
            </a:bodyPr>
            <a:lstStyle>
              <a:defPPr>
                <a:defRPr lang="en-US"/>
              </a:defPPr>
              <a:lvl1pPr>
                <a:defRPr kumimoji="1"/>
              </a:lvl1pPr>
            </a:lstStyle>
            <a:p>
              <a:r>
                <a:rPr lang="en-US" altLang="ko-KR" dirty="0"/>
                <a:t>y</a:t>
              </a:r>
              <a:endParaRPr lang="ko-KR" altLang="en-US" dirty="0"/>
            </a:p>
          </p:txBody>
        </p:sp>
        <p:cxnSp>
          <p:nvCxnSpPr>
            <p:cNvPr id="52" name="직선 연결선 51"/>
            <p:cNvCxnSpPr/>
            <p:nvPr/>
          </p:nvCxnSpPr>
          <p:spPr>
            <a:xfrm>
              <a:off x="4227603" y="4054998"/>
              <a:ext cx="0" cy="710763"/>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96262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64186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TensorFlow version 1.x, it supported a static computational graph that expressed the flow of data.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Many users had a difficult time utilizing the static computational graph. This issue has been resolved in the recent 2.0 version, and the user can create and train neural network models more easily.</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TensorFlow 2.0 still supports static computational graphs, but dynamic computational graphs are the default.</a:t>
            </a:r>
          </a:p>
        </p:txBody>
      </p:sp>
    </p:spTree>
    <p:extLst>
      <p:ext uri="{BB962C8B-B14F-4D97-AF65-F5344CB8AC3E}">
        <p14:creationId xmlns:p14="http://schemas.microsoft.com/office/powerpoint/2010/main" val="2171646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Installing TensorFlow</a:t>
              </a:r>
            </a:p>
          </p:txBody>
        </p:sp>
      </p:grpSp>
      <p:sp>
        <p:nvSpPr>
          <p:cNvPr id="10" name="직사각형 9">
            <a:extLst>
              <a:ext uri="{FF2B5EF4-FFF2-40B4-BE49-F238E27FC236}">
                <a16:creationId xmlns="" xmlns:a16="http://schemas.microsoft.com/office/drawing/2014/main" id="{E45BC03A-DBF7-4015-ABF2-87623B7328D8}"/>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Python’s pip installer to install TensorFlow from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PyPI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Run the following command on the terminal. </a:t>
            </a:r>
          </a:p>
        </p:txBody>
      </p:sp>
      <p:sp>
        <p:nvSpPr>
          <p:cNvPr id="11" name="직사각형 10">
            <a:extLst>
              <a:ext uri="{FF2B5EF4-FFF2-40B4-BE49-F238E27FC236}">
                <a16:creationId xmlns="" xmlns:a16="http://schemas.microsoft.com/office/drawing/2014/main" id="{D46E48C6-A829-4720-862A-2256F59E05FA}"/>
              </a:ext>
            </a:extLst>
          </p:cNvPr>
          <p:cNvSpPr/>
          <p:nvPr/>
        </p:nvSpPr>
        <p:spPr>
          <a:xfrm>
            <a:off x="702940" y="2884559"/>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command installs the most recent, stable version.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Version 2.12.0 at the time of writing.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Recommend using TensorFlow 2.12.0 for codes (in this chapter) to show expected results.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command below installs a designated version.</a:t>
            </a:r>
          </a:p>
        </p:txBody>
      </p:sp>
      <p:sp>
        <p:nvSpPr>
          <p:cNvPr id="12" name="내용 개체 틀 2">
            <a:extLst>
              <a:ext uri="{FF2B5EF4-FFF2-40B4-BE49-F238E27FC236}">
                <a16:creationId xmlns="" xmlns:a16="http://schemas.microsoft.com/office/drawing/2014/main" id="{F4A18764-24FB-4D90-8167-284852BA7528}"/>
              </a:ext>
            </a:extLst>
          </p:cNvPr>
          <p:cNvSpPr txBox="1">
            <a:spLocks/>
          </p:cNvSpPr>
          <p:nvPr/>
        </p:nvSpPr>
        <p:spPr>
          <a:xfrm>
            <a:off x="3151208" y="2385018"/>
            <a:ext cx="3600408" cy="422405"/>
          </a:xfrm>
          <a:prstGeom prst="rect">
            <a:avLst/>
          </a:prstGeom>
          <a:solidFill>
            <a:srgbClr val="F2F2F2"/>
          </a:solidFill>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800"/>
              </a:spcAft>
              <a:buClr>
                <a:srgbClr val="193EB0"/>
              </a:buClr>
            </a:pPr>
            <a:r>
              <a:rPr lang="en-US" altLang="ko-KR" b="1" dirty="0">
                <a:solidFill>
                  <a:prstClr val="black">
                    <a:lumMod val="85000"/>
                    <a:lumOff val="15000"/>
                  </a:prstClr>
                </a:solidFill>
                <a:latin typeface="SamsungOne 700" panose="020B0803030303020204" pitchFamily="34" charset="0"/>
                <a:ea typeface="SamsungOne 700" panose="020B0803030303020204" pitchFamily="34" charset="0"/>
              </a:rPr>
              <a:t>&gt; pip install </a:t>
            </a:r>
            <a:r>
              <a:rPr lang="en-US" altLang="ko-KR" b="1" dirty="0" err="1">
                <a:solidFill>
                  <a:prstClr val="black">
                    <a:lumMod val="85000"/>
                    <a:lumOff val="15000"/>
                  </a:prstClr>
                </a:solidFill>
                <a:latin typeface="SamsungOne 700" panose="020B0803030303020204" pitchFamily="34" charset="0"/>
                <a:ea typeface="SamsungOne 700" panose="020B0803030303020204" pitchFamily="34" charset="0"/>
              </a:rPr>
              <a:t>tensorflow</a:t>
            </a:r>
            <a:endParaRPr lang="en-US" altLang="ko-KR" b="1" dirty="0">
              <a:solidFill>
                <a:prstClr val="black">
                  <a:lumMod val="85000"/>
                  <a:lumOff val="15000"/>
                </a:prstClr>
              </a:solidFill>
              <a:latin typeface="SamsungOne 700" panose="020B0803030303020204" pitchFamily="34" charset="0"/>
              <a:ea typeface="SamsungOne 700" panose="020B0803030303020204" pitchFamily="34" charset="0"/>
            </a:endParaRPr>
          </a:p>
        </p:txBody>
      </p:sp>
      <p:sp>
        <p:nvSpPr>
          <p:cNvPr id="13" name="내용 개체 틀 2">
            <a:extLst>
              <a:ext uri="{FF2B5EF4-FFF2-40B4-BE49-F238E27FC236}">
                <a16:creationId xmlns="" xmlns:a16="http://schemas.microsoft.com/office/drawing/2014/main" id="{9528AE2D-370A-4C82-ABDB-021B864610BB}"/>
              </a:ext>
            </a:extLst>
          </p:cNvPr>
          <p:cNvSpPr txBox="1">
            <a:spLocks/>
          </p:cNvSpPr>
          <p:nvPr/>
        </p:nvSpPr>
        <p:spPr>
          <a:xfrm>
            <a:off x="2431132" y="4202355"/>
            <a:ext cx="5040560" cy="422405"/>
          </a:xfrm>
          <a:prstGeom prst="rect">
            <a:avLst/>
          </a:prstGeom>
          <a:solidFill>
            <a:srgbClr val="F2F2F2"/>
          </a:solidFill>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800"/>
              </a:spcAft>
              <a:buClr>
                <a:srgbClr val="193EB0"/>
              </a:buClr>
            </a:pPr>
            <a:r>
              <a:rPr lang="en-US" altLang="ko-KR" b="1" dirty="0">
                <a:solidFill>
                  <a:prstClr val="black">
                    <a:lumMod val="85000"/>
                    <a:lumOff val="15000"/>
                  </a:prstClr>
                </a:solidFill>
                <a:latin typeface="SamsungOne 700" panose="020B0803030303020204" pitchFamily="34" charset="0"/>
                <a:ea typeface="SamsungOne 700" panose="020B0803030303020204" pitchFamily="34" charset="0"/>
              </a:rPr>
              <a:t>&gt; pip install </a:t>
            </a:r>
            <a:r>
              <a:rPr lang="en-US" altLang="ko-KR" b="1" dirty="0" err="1">
                <a:solidFill>
                  <a:prstClr val="black">
                    <a:lumMod val="85000"/>
                    <a:lumOff val="15000"/>
                  </a:prstClr>
                </a:solidFill>
                <a:latin typeface="SamsungOne 700" panose="020B0803030303020204" pitchFamily="34" charset="0"/>
                <a:ea typeface="SamsungOne 700" panose="020B0803030303020204" pitchFamily="34" charset="0"/>
              </a:rPr>
              <a:t>tensorflow</a:t>
            </a:r>
            <a:r>
              <a:rPr lang="en-US" altLang="ko-KR" b="1" dirty="0">
                <a:solidFill>
                  <a:prstClr val="black">
                    <a:lumMod val="85000"/>
                    <a:lumOff val="15000"/>
                  </a:prstClr>
                </a:solidFill>
                <a:latin typeface="SamsungOne 700" panose="020B0803030303020204" pitchFamily="34" charset="0"/>
                <a:ea typeface="SamsungOne 700" panose="020B0803030303020204" pitchFamily="34" charset="0"/>
              </a:rPr>
              <a:t>==[desired-version]</a:t>
            </a:r>
          </a:p>
        </p:txBody>
      </p:sp>
    </p:spTree>
    <p:extLst>
      <p:ext uri="{BB962C8B-B14F-4D97-AF65-F5344CB8AC3E}">
        <p14:creationId xmlns:p14="http://schemas.microsoft.com/office/powerpoint/2010/main" val="3496696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Checking TensorFlow version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Run the code below to check the version.</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8" name="그룹 7">
            <a:extLst>
              <a:ext uri="{FF2B5EF4-FFF2-40B4-BE49-F238E27FC236}">
                <a16:creationId xmlns="" xmlns:a16="http://schemas.microsoft.com/office/drawing/2014/main" id="{5D9D751E-AFD6-C064-D6BB-97A030821CC7}"/>
              </a:ext>
            </a:extLst>
          </p:cNvPr>
          <p:cNvGrpSpPr/>
          <p:nvPr/>
        </p:nvGrpSpPr>
        <p:grpSpPr>
          <a:xfrm>
            <a:off x="685801" y="2118277"/>
            <a:ext cx="8658224" cy="1382731"/>
            <a:chOff x="685801" y="2118277"/>
            <a:chExt cx="8658224" cy="1382731"/>
          </a:xfrm>
        </p:grpSpPr>
        <p:sp>
          <p:nvSpPr>
            <p:cNvPr id="13" name="모서리가 둥근 직사각형 4">
              <a:extLst>
                <a:ext uri="{FF2B5EF4-FFF2-40B4-BE49-F238E27FC236}">
                  <a16:creationId xmlns="" xmlns:a16="http://schemas.microsoft.com/office/drawing/2014/main" id="{91A02B37-1BB9-4BA0-86DD-DFCAEE251435}"/>
                </a:ext>
              </a:extLst>
            </p:cNvPr>
            <p:cNvSpPr/>
            <p:nvPr/>
          </p:nvSpPr>
          <p:spPr>
            <a:xfrm>
              <a:off x="685801" y="2118277"/>
              <a:ext cx="8658224" cy="13827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2FD16A55-7C94-76D3-1D94-A9A7F549092F}"/>
                </a:ext>
              </a:extLst>
            </p:cNvPr>
            <p:cNvPicPr>
              <a:picLocks noChangeAspect="1"/>
            </p:cNvPicPr>
            <p:nvPr/>
          </p:nvPicPr>
          <p:blipFill rotWithShape="1">
            <a:blip r:embed="rId3"/>
            <a:srcRect r="17508"/>
            <a:stretch/>
          </p:blipFill>
          <p:spPr>
            <a:xfrm>
              <a:off x="767002" y="2208361"/>
              <a:ext cx="8576007" cy="1235231"/>
            </a:xfrm>
            <a:prstGeom prst="rect">
              <a:avLst/>
            </a:prstGeom>
          </p:spPr>
        </p:pic>
      </p:grpSp>
      <p:sp>
        <p:nvSpPr>
          <p:cNvPr id="14" name="TextBox 13">
            <a:extLst>
              <a:ext uri="{FF2B5EF4-FFF2-40B4-BE49-F238E27FC236}">
                <a16:creationId xmlns:a16="http://schemas.microsoft.com/office/drawing/2014/main" xmlns="" id="{826FF90E-950A-A617-F2CF-C212890EDD64}"/>
              </a:ext>
            </a:extLst>
          </p:cNvPr>
          <p:cNvSpPr txBox="1"/>
          <p:nvPr/>
        </p:nvSpPr>
        <p:spPr>
          <a:xfrm>
            <a:off x="1515200" y="3155445"/>
            <a:ext cx="1152128" cy="288147"/>
          </a:xfrm>
          <a:prstGeom prst="rect">
            <a:avLst/>
          </a:prstGeom>
          <a:solidFill>
            <a:schemeClr val="bg1"/>
          </a:solidFill>
          <a:ln>
            <a:noFill/>
          </a:ln>
        </p:spPr>
        <p:txBody>
          <a:bodyPr wrap="square" lIns="0" tIns="36000" rIns="0" bIns="36000" rtlCol="0">
            <a:spAutoFit/>
          </a:bodyPr>
          <a:lstStyle/>
          <a:p>
            <a:r>
              <a:rPr kumimoji="1" lang="en-US" altLang="x-none" sz="1400" dirty="0">
                <a:latin typeface="D2Coding" panose="020B0609020101020101" pitchFamily="49" charset="-127"/>
                <a:ea typeface="D2Coding" panose="020B0609020101020101" pitchFamily="49" charset="-127"/>
              </a:rPr>
              <a:t>‘2.12.0’</a:t>
            </a:r>
            <a:endParaRPr kumimoji="1" lang="x-none" altLang="en-US" sz="14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28384229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Installing TensorFlow</a:t>
              </a:r>
            </a:p>
          </p:txBody>
        </p:sp>
      </p:grpSp>
      <p:sp>
        <p:nvSpPr>
          <p:cNvPr id="10" name="직사각형 9">
            <a:extLst>
              <a:ext uri="{FF2B5EF4-FFF2-40B4-BE49-F238E27FC236}">
                <a16:creationId xmlns="" xmlns:a16="http://schemas.microsoft.com/office/drawing/2014/main" id="{E45BC03A-DBF7-4015-ABF2-87623B7328D8}"/>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GPU, you need an NVIDIA-compatible graphic card and an installation of CUDA Toolkit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cuDNN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library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(GPU is recommended for neural network training).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above conditions are fulfilled, you can install the TensorFlow GPU version.</a:t>
            </a:r>
          </a:p>
        </p:txBody>
      </p:sp>
      <p:sp>
        <p:nvSpPr>
          <p:cNvPr id="11" name="직사각형 10">
            <a:extLst>
              <a:ext uri="{FF2B5EF4-FFF2-40B4-BE49-F238E27FC236}">
                <a16:creationId xmlns="" xmlns:a16="http://schemas.microsoft.com/office/drawing/2014/main" id="{1EAB84FB-673F-4167-AB3E-4DBE3E38B65E}"/>
              </a:ext>
            </a:extLst>
          </p:cNvPr>
          <p:cNvSpPr/>
          <p:nvPr/>
        </p:nvSpPr>
        <p:spPr>
          <a:xfrm>
            <a:off x="702940" y="314349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Refer to the official website for more information on installation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3"/>
              </a:rPr>
              <a:t>https://www.tensorflow.org/install/gpu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2" name="내용 개체 틀 2">
            <a:extLst>
              <a:ext uri="{FF2B5EF4-FFF2-40B4-BE49-F238E27FC236}">
                <a16:creationId xmlns="" xmlns:a16="http://schemas.microsoft.com/office/drawing/2014/main" id="{F69F96CD-1EA1-47F4-A130-CDEA73AE783D}"/>
              </a:ext>
            </a:extLst>
          </p:cNvPr>
          <p:cNvSpPr txBox="1">
            <a:spLocks/>
          </p:cNvSpPr>
          <p:nvPr/>
        </p:nvSpPr>
        <p:spPr>
          <a:xfrm>
            <a:off x="3259224" y="2634859"/>
            <a:ext cx="3384376" cy="422405"/>
          </a:xfrm>
          <a:prstGeom prst="rect">
            <a:avLst/>
          </a:prstGeom>
          <a:solidFill>
            <a:srgbClr val="F2F2F2"/>
          </a:solidFill>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800"/>
              </a:spcAft>
              <a:buClr>
                <a:srgbClr val="193EB0"/>
              </a:buClr>
            </a:pPr>
            <a:r>
              <a:rPr lang="en-US" altLang="ko-KR" b="1" dirty="0">
                <a:solidFill>
                  <a:prstClr val="black">
                    <a:lumMod val="85000"/>
                    <a:lumOff val="15000"/>
                  </a:prstClr>
                </a:solidFill>
                <a:latin typeface="SamsungOne 700" panose="020B0803030303020204" pitchFamily="34" charset="0"/>
                <a:ea typeface="SamsungOne 700" panose="020B0803030303020204" pitchFamily="34" charset="0"/>
              </a:rPr>
              <a:t>&gt; pip install </a:t>
            </a:r>
            <a:r>
              <a:rPr lang="en-US" altLang="ko-KR" b="1" dirty="0" err="1">
                <a:solidFill>
                  <a:prstClr val="black">
                    <a:lumMod val="85000"/>
                    <a:lumOff val="15000"/>
                  </a:prstClr>
                </a:solidFill>
                <a:latin typeface="SamsungOne 700" panose="020B0803030303020204" pitchFamily="34" charset="0"/>
                <a:ea typeface="SamsungOne 700" panose="020B0803030303020204" pitchFamily="34" charset="0"/>
              </a:rPr>
              <a:t>tensorflow-gpu</a:t>
            </a:r>
            <a:endParaRPr lang="en-US" altLang="ko-KR" b="1" dirty="0">
              <a:solidFill>
                <a:prstClr val="black">
                  <a:lumMod val="85000"/>
                  <a:lumOff val="15000"/>
                </a:prstClr>
              </a:solidFill>
              <a:latin typeface="SamsungOne 700" panose="020B0803030303020204" pitchFamily="34" charset="0"/>
              <a:ea typeface="SamsungOne 700" panose="020B0803030303020204" pitchFamily="34" charset="0"/>
            </a:endParaRPr>
          </a:p>
        </p:txBody>
      </p:sp>
    </p:spTree>
    <p:extLst>
      <p:ext uri="{BB962C8B-B14F-4D97-AF65-F5344CB8AC3E}">
        <p14:creationId xmlns:p14="http://schemas.microsoft.com/office/powerpoint/2010/main" val="4000155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TensorFlow learning procedure </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New version is released every few months due to TensorFlow’s fast developing rate. </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study several ways to create a tensor. </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study the features of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methods for modification.</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First, use </a:t>
            </a:r>
            <a:r>
              <a:rPr lang="en-US" altLang="ko-KR" sz="1300" b="1" dirty="0" err="1">
                <a:solidFill>
                  <a:schemeClr val="tx1">
                    <a:lumMod val="85000"/>
                    <a:lumOff val="15000"/>
                  </a:schemeClr>
                </a:solidFill>
                <a:latin typeface="SamsungOne 400" panose="020B0503030303020204" pitchFamily="34" charset="0"/>
                <a:ea typeface="SamsungOne 400" panose="020B0503030303020204" pitchFamily="34" charset="0"/>
              </a:rPr>
              <a:t>tf.convert</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 to tensor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 create a tensor in a list or NumPy array.</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3" name="그룹 2"/>
          <p:cNvGrpSpPr/>
          <p:nvPr/>
        </p:nvGrpSpPr>
        <p:grpSpPr>
          <a:xfrm>
            <a:off x="686405" y="2852936"/>
            <a:ext cx="8658225" cy="1083011"/>
            <a:chOff x="686405" y="2780928"/>
            <a:chExt cx="8658225" cy="1083011"/>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6405" y="2780928"/>
              <a:ext cx="8658224" cy="10830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86BD7824-B0B8-4248-8983-ACE48412BB91}"/>
                </a:ext>
              </a:extLst>
            </p:cNvPr>
            <p:cNvPicPr>
              <a:picLocks noChangeAspect="1"/>
            </p:cNvPicPr>
            <p:nvPr/>
          </p:nvPicPr>
          <p:blipFill rotWithShape="1">
            <a:blip r:embed="rId3"/>
            <a:srcRect l="2339" t="5918" r="25001"/>
            <a:stretch/>
          </p:blipFill>
          <p:spPr>
            <a:xfrm>
              <a:off x="798484" y="2849543"/>
              <a:ext cx="8546146" cy="956400"/>
            </a:xfrm>
            <a:prstGeom prst="rect">
              <a:avLst/>
            </a:prstGeom>
            <a:ln>
              <a:noFill/>
            </a:ln>
          </p:spPr>
        </p:pic>
      </p:grpSp>
    </p:spTree>
    <p:extLst>
      <p:ext uri="{BB962C8B-B14F-4D97-AF65-F5344CB8AC3E}">
        <p14:creationId xmlns:p14="http://schemas.microsoft.com/office/powerpoint/2010/main" val="8270474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TensorFlow learning procedure </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New version is released every few months due to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fast developing rate. </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study several ways to create a tensor. </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study the features of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methods for modification.</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First, use </a:t>
            </a:r>
            <a:r>
              <a:rPr lang="en-US" altLang="ko-KR" sz="1300" b="1" dirty="0" err="1">
                <a:solidFill>
                  <a:schemeClr val="tx1">
                    <a:lumMod val="85000"/>
                    <a:lumOff val="15000"/>
                  </a:schemeClr>
                </a:solidFill>
                <a:latin typeface="SamsungOne 400" panose="020B0503030303020204" pitchFamily="34" charset="0"/>
                <a:ea typeface="SamsungOne 400" panose="020B0503030303020204" pitchFamily="34" charset="0"/>
              </a:rPr>
              <a:t>tf.convert</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 to tensor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 create a tensor in a list or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NumPy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array.</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85801" y="2852936"/>
            <a:ext cx="8658225" cy="3110308"/>
            <a:chOff x="685801" y="3969675"/>
            <a:chExt cx="8658225" cy="3110308"/>
          </a:xfrm>
        </p:grpSpPr>
        <p:sp>
          <p:nvSpPr>
            <p:cNvPr id="17" name="모서리가 둥근 직사각형 4">
              <a:extLst>
                <a:ext uri="{FF2B5EF4-FFF2-40B4-BE49-F238E27FC236}">
                  <a16:creationId xmlns="" xmlns:a16="http://schemas.microsoft.com/office/drawing/2014/main" id="{C0F99E27-10AC-45A1-B611-E264BFD50770}"/>
                </a:ext>
              </a:extLst>
            </p:cNvPr>
            <p:cNvSpPr/>
            <p:nvPr/>
          </p:nvSpPr>
          <p:spPr>
            <a:xfrm>
              <a:off x="685801" y="3969675"/>
              <a:ext cx="8658224" cy="31103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 xmlns:a16="http://schemas.microsoft.com/office/drawing/2014/main" id="{F526B39E-9F5A-4DF3-BC55-94DE4A550914}"/>
                </a:ext>
              </a:extLst>
            </p:cNvPr>
            <p:cNvPicPr>
              <a:picLocks noChangeAspect="1"/>
            </p:cNvPicPr>
            <p:nvPr/>
          </p:nvPicPr>
          <p:blipFill rotWithShape="1">
            <a:blip r:embed="rId3"/>
            <a:srcRect l="2166" t="1691" r="25001" b="4436"/>
            <a:stretch/>
          </p:blipFill>
          <p:spPr>
            <a:xfrm>
              <a:off x="777560" y="4020760"/>
              <a:ext cx="8566466" cy="2965345"/>
            </a:xfrm>
            <a:prstGeom prst="rect">
              <a:avLst/>
            </a:prstGeom>
            <a:ln>
              <a:noFill/>
            </a:ln>
          </p:spPr>
        </p:pic>
      </p:grpSp>
    </p:spTree>
    <p:extLst>
      <p:ext uri="{BB962C8B-B14F-4D97-AF65-F5344CB8AC3E}">
        <p14:creationId xmlns:p14="http://schemas.microsoft.com/office/powerpoint/2010/main" val="2082362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Creating a tensor in TensorFlow</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2" name="직사각형 11">
            <a:extLst>
              <a:ext uri="{FF2B5EF4-FFF2-40B4-BE49-F238E27FC236}">
                <a16:creationId xmlns="" xmlns:a16="http://schemas.microsoft.com/office/drawing/2014/main" id="{D8BF98C4-B566-4812-B5F0-560CFBA969E7}"/>
              </a:ext>
            </a:extLst>
          </p:cNvPr>
          <p:cNvSpPr/>
          <p:nvPr/>
        </p:nvSpPr>
        <p:spPr>
          <a:xfrm>
            <a:off x="702940" y="5085184"/>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tf.convert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 tensor function supports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tf.Variable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objects unlike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tf.constant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(which will be discussed soon).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tf.fill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and the tf.one hot function also create a tensor. </a:t>
            </a:r>
          </a:p>
        </p:txBody>
      </p:sp>
      <p:grpSp>
        <p:nvGrpSpPr>
          <p:cNvPr id="13" name="그룹 12"/>
          <p:cNvGrpSpPr/>
          <p:nvPr/>
        </p:nvGrpSpPr>
        <p:grpSpPr>
          <a:xfrm>
            <a:off x="685801" y="1806768"/>
            <a:ext cx="8658224" cy="3205070"/>
            <a:chOff x="685801" y="1806768"/>
            <a:chExt cx="8658224" cy="3205070"/>
          </a:xfrm>
        </p:grpSpPr>
        <p:sp>
          <p:nvSpPr>
            <p:cNvPr id="14"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32050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DE8FDE75-606F-4F81-BB41-375B26A9DD03}"/>
                </a:ext>
              </a:extLst>
            </p:cNvPr>
            <p:cNvPicPr>
              <a:picLocks noChangeAspect="1"/>
            </p:cNvPicPr>
            <p:nvPr/>
          </p:nvPicPr>
          <p:blipFill rotWithShape="1">
            <a:blip r:embed="rId3"/>
            <a:srcRect l="2287" r="23509" b="2621"/>
            <a:stretch/>
          </p:blipFill>
          <p:spPr>
            <a:xfrm>
              <a:off x="797880" y="1823472"/>
              <a:ext cx="8546145" cy="3084194"/>
            </a:xfrm>
            <a:prstGeom prst="rect">
              <a:avLst/>
            </a:prstGeom>
            <a:ln>
              <a:noFill/>
            </a:ln>
          </p:spPr>
        </p:pic>
      </p:grpSp>
    </p:spTree>
    <p:extLst>
      <p:ext uri="{BB962C8B-B14F-4D97-AF65-F5344CB8AC3E}">
        <p14:creationId xmlns:p14="http://schemas.microsoft.com/office/powerpoint/2010/main" val="2858710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Creating a tensor in TensorFlow</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858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tf.fill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generates a tensor composed of scalar inputs.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 parameter delivers the tensor’s shape like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tf.ones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second parameter delivers the desired scalar input. The code below returns the following result identical to that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tf.ones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((2,3)).</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tf.fill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is more efficient than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tf.ones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 generate tensors of larger size. </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2810908"/>
            <a:ext cx="8658225" cy="1150810"/>
            <a:chOff x="685801" y="2975077"/>
            <a:chExt cx="8658225" cy="1150810"/>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2975077"/>
              <a:ext cx="8658224" cy="11508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ACC817D8-3E86-4EB7-8DBF-5124B9B8F779}"/>
                </a:ext>
              </a:extLst>
            </p:cNvPr>
            <p:cNvPicPr>
              <a:picLocks noChangeAspect="1"/>
            </p:cNvPicPr>
            <p:nvPr/>
          </p:nvPicPr>
          <p:blipFill rotWithShape="1">
            <a:blip r:embed="rId3"/>
            <a:srcRect l="1391" r="27204"/>
            <a:stretch/>
          </p:blipFill>
          <p:spPr>
            <a:xfrm>
              <a:off x="752354" y="2991062"/>
              <a:ext cx="8591672" cy="1065718"/>
            </a:xfrm>
            <a:prstGeom prst="rect">
              <a:avLst/>
            </a:prstGeom>
            <a:ln>
              <a:noFill/>
            </a:ln>
          </p:spPr>
        </p:pic>
      </p:grpSp>
    </p:spTree>
    <p:extLst>
      <p:ext uri="{BB962C8B-B14F-4D97-AF65-F5344CB8AC3E}">
        <p14:creationId xmlns:p14="http://schemas.microsoft.com/office/powerpoint/2010/main" val="840179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Creating a tensor in TensorFlow</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tf.one_hot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 useful function to generate a one-hot encoding matrix.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parameter: an index that displays the location for one-hot encoding</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Second parameter: the length of the one-hot encoding vector</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size of the generated matrix is (length of the first parameter x second parameter).</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모서리가 둥근 직사각형 4">
            <a:extLst>
              <a:ext uri="{FF2B5EF4-FFF2-40B4-BE49-F238E27FC236}">
                <a16:creationId xmlns="" xmlns:a16="http://schemas.microsoft.com/office/drawing/2014/main" id="{E3CDB6D6-6CB9-468E-A123-898ADA8FDB68}"/>
              </a:ext>
            </a:extLst>
          </p:cNvPr>
          <p:cNvSpPr/>
          <p:nvPr/>
        </p:nvSpPr>
        <p:spPr>
          <a:xfrm>
            <a:off x="685801" y="3249044"/>
            <a:ext cx="8658224" cy="12534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 xmlns:a16="http://schemas.microsoft.com/office/drawing/2014/main" id="{AA1D403D-E13F-4345-8A77-4560DF2E01A3}"/>
              </a:ext>
            </a:extLst>
          </p:cNvPr>
          <p:cNvGrpSpPr/>
          <p:nvPr/>
        </p:nvGrpSpPr>
        <p:grpSpPr>
          <a:xfrm>
            <a:off x="685800" y="2827765"/>
            <a:ext cx="6979589" cy="345461"/>
            <a:chOff x="850766" y="3101986"/>
            <a:chExt cx="6979589" cy="345461"/>
          </a:xfrm>
        </p:grpSpPr>
        <p:sp>
          <p:nvSpPr>
            <p:cNvPr id="16" name="사각형: 둥근 모서리 2">
              <a:extLst>
                <a:ext uri="{FF2B5EF4-FFF2-40B4-BE49-F238E27FC236}">
                  <a16:creationId xmlns="" xmlns:a16="http://schemas.microsoft.com/office/drawing/2014/main" id="{BC511EAE-51F2-4CF2-AE26-ED5C9E9770AF}"/>
                </a:ext>
              </a:extLst>
            </p:cNvPr>
            <p:cNvSpPr/>
            <p:nvPr/>
          </p:nvSpPr>
          <p:spPr>
            <a:xfrm>
              <a:off x="850766" y="316288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C0323F0F-CCC4-4281-8C3A-84089DAA6734}"/>
                </a:ext>
              </a:extLst>
            </p:cNvPr>
            <p:cNvSpPr/>
            <p:nvPr/>
          </p:nvSpPr>
          <p:spPr>
            <a:xfrm>
              <a:off x="1226264" y="3101986"/>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code below generates a one-hot encoding matrix of (3 x 4) size.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p:grpSp>
      <p:pic>
        <p:nvPicPr>
          <p:cNvPr id="18" name="그림 17">
            <a:extLst>
              <a:ext uri="{FF2B5EF4-FFF2-40B4-BE49-F238E27FC236}">
                <a16:creationId xmlns="" xmlns:a16="http://schemas.microsoft.com/office/drawing/2014/main" id="{0E7A8940-B40E-4C7A-A480-7E06FCB5B479}"/>
              </a:ext>
            </a:extLst>
          </p:cNvPr>
          <p:cNvPicPr>
            <a:picLocks noChangeAspect="1"/>
          </p:cNvPicPr>
          <p:nvPr/>
        </p:nvPicPr>
        <p:blipFill rotWithShape="1">
          <a:blip r:embed="rId3"/>
          <a:srcRect l="1396" t="9414" r="24840" b="11571"/>
          <a:stretch/>
        </p:blipFill>
        <p:spPr>
          <a:xfrm>
            <a:off x="752354" y="3340246"/>
            <a:ext cx="8591671" cy="1032086"/>
          </a:xfrm>
          <a:prstGeom prst="rect">
            <a:avLst/>
          </a:prstGeom>
          <a:ln>
            <a:noFill/>
          </a:ln>
        </p:spPr>
      </p:pic>
    </p:spTree>
    <p:extLst>
      <p:ext uri="{BB962C8B-B14F-4D97-AF65-F5344CB8AC3E}">
        <p14:creationId xmlns:p14="http://schemas.microsoft.com/office/powerpoint/2010/main" val="1923114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Modifying shape and data type of a tensor </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1806768"/>
            <a:ext cx="8658224" cy="2558336"/>
            <a:chOff x="685801" y="1806768"/>
            <a:chExt cx="8658224" cy="2558336"/>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25583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F301C0F4-ECF1-4DDC-8582-A6127AE94334}"/>
                </a:ext>
              </a:extLst>
            </p:cNvPr>
            <p:cNvPicPr>
              <a:picLocks noChangeAspect="1"/>
            </p:cNvPicPr>
            <p:nvPr/>
          </p:nvPicPr>
          <p:blipFill rotWithShape="1">
            <a:blip r:embed="rId3"/>
            <a:srcRect l="1496" t="2690" r="23911" b="2331"/>
            <a:stretch/>
          </p:blipFill>
          <p:spPr>
            <a:xfrm>
              <a:off x="797880" y="1900238"/>
              <a:ext cx="8546145" cy="2370679"/>
            </a:xfrm>
            <a:prstGeom prst="rect">
              <a:avLst/>
            </a:prstGeom>
            <a:ln>
              <a:noFill/>
            </a:ln>
          </p:spPr>
        </p:pic>
      </p:grpSp>
    </p:spTree>
    <p:extLst>
      <p:ext uri="{BB962C8B-B14F-4D97-AF65-F5344CB8AC3E}">
        <p14:creationId xmlns:p14="http://schemas.microsoft.com/office/powerpoint/2010/main" val="4011771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you need to understand the OR operation of the truth table. The results of the OR operation are as below.</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 xmlns:a16="http://schemas.microsoft.com/office/drawing/2014/main" id="{D8BF98C4-B566-4812-B5F0-560CFBA969E7}"/>
              </a:ext>
            </a:extLst>
          </p:cNvPr>
          <p:cNvSpPr/>
          <p:nvPr/>
        </p:nvSpPr>
        <p:spPr>
          <a:xfrm>
            <a:off x="602401" y="414908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What are the weight values to solve the OR operation problem?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3" name="표 4">
            <a:extLst>
              <a:ext uri="{FF2B5EF4-FFF2-40B4-BE49-F238E27FC236}">
                <a16:creationId xmlns="" xmlns:a16="http://schemas.microsoft.com/office/drawing/2014/main" id="{40556EC7-70F7-8042-9F87-54F891D8DAE0}"/>
              </a:ext>
            </a:extLst>
          </p:cNvPr>
          <p:cNvGraphicFramePr>
            <a:graphicFrameLocks noGrp="1"/>
          </p:cNvGraphicFramePr>
          <p:nvPr>
            <p:extLst>
              <p:ext uri="{D42A27DB-BD31-4B8C-83A1-F6EECF244321}">
                <p14:modId xmlns:p14="http://schemas.microsoft.com/office/powerpoint/2010/main" val="2473279992"/>
              </p:ext>
            </p:extLst>
          </p:nvPr>
        </p:nvGraphicFramePr>
        <p:xfrm>
          <a:off x="702940" y="2131067"/>
          <a:ext cx="6264696" cy="1873995"/>
        </p:xfrm>
        <a:graphic>
          <a:graphicData uri="http://schemas.openxmlformats.org/drawingml/2006/table">
            <a:tbl>
              <a:tblPr firstRow="1" bandRow="1">
                <a:tableStyleId>{5940675A-B579-460E-94D1-54222C63F5DA}</a:tableStyleId>
              </a:tblPr>
              <a:tblGrid>
                <a:gridCol w="2088232">
                  <a:extLst>
                    <a:ext uri="{9D8B030D-6E8A-4147-A177-3AD203B41FA5}">
                      <a16:colId xmlns="" xmlns:a16="http://schemas.microsoft.com/office/drawing/2014/main" val="1798945607"/>
                    </a:ext>
                  </a:extLst>
                </a:gridCol>
                <a:gridCol w="2088232">
                  <a:extLst>
                    <a:ext uri="{9D8B030D-6E8A-4147-A177-3AD203B41FA5}">
                      <a16:colId xmlns="" xmlns:a16="http://schemas.microsoft.com/office/drawing/2014/main" val="321661110"/>
                    </a:ext>
                  </a:extLst>
                </a:gridCol>
                <a:gridCol w="2088232">
                  <a:extLst>
                    <a:ext uri="{9D8B030D-6E8A-4147-A177-3AD203B41FA5}">
                      <a16:colId xmlns="" xmlns:a16="http://schemas.microsoft.com/office/drawing/2014/main" val="2466741190"/>
                    </a:ext>
                  </a:extLst>
                </a:gridCol>
              </a:tblGrid>
              <a:tr h="374799">
                <a:tc>
                  <a:txBody>
                    <a:bodyPr/>
                    <a:lstStyle/>
                    <a:p>
                      <a:pPr algn="ctr" latinLnBrk="1"/>
                      <a:r>
                        <a:rPr lang="en-US" altLang="ko-KR" sz="1400" dirty="0">
                          <a:latin typeface="SamsungOne 400" panose="020B0503030303020204" pitchFamily="34" charset="0"/>
                          <a:ea typeface="SamsungOne 400" panose="020B0503030303020204" pitchFamily="34" charset="0"/>
                        </a:rPr>
                        <a:t>X1</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X2</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OR operation</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2683659716"/>
                  </a:ext>
                </a:extLst>
              </a:tr>
              <a:tr h="374799">
                <a:tc>
                  <a:txBody>
                    <a:bodyPr/>
                    <a:lstStyle/>
                    <a:p>
                      <a:pPr algn="ctr" latinLnBrk="1"/>
                      <a:r>
                        <a:rPr lang="en-US" altLang="ko-KR" sz="1400" dirty="0">
                          <a:latin typeface="SamsungOne 400" panose="020B0503030303020204" pitchFamily="34" charset="0"/>
                          <a:ea typeface="SamsungOne 400" panose="020B0503030303020204" pitchFamily="34" charset="0"/>
                        </a:rPr>
                        <a:t>False</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False</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400" dirty="0">
                          <a:latin typeface="SamsungOne 400" panose="020B0503030303020204" pitchFamily="34" charset="0"/>
                          <a:ea typeface="SamsungOne 400" panose="020B0503030303020204" pitchFamily="34" charset="0"/>
                        </a:rPr>
                        <a:t>F</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117634526"/>
                  </a:ext>
                </a:extLst>
              </a:tr>
              <a:tr h="374799">
                <a:tc>
                  <a:txBody>
                    <a:bodyPr/>
                    <a:lstStyle/>
                    <a:p>
                      <a:pPr algn="ctr" latinLnBrk="1"/>
                      <a:r>
                        <a:rPr lang="en-US" altLang="ko-KR" sz="1400" dirty="0">
                          <a:latin typeface="SamsungOne 400" panose="020B0503030303020204" pitchFamily="34" charset="0"/>
                          <a:ea typeface="SamsungOne 400" panose="020B0503030303020204" pitchFamily="34" charset="0"/>
                        </a:rPr>
                        <a:t>True</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False</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400" dirty="0">
                          <a:latin typeface="SamsungOne 400" panose="020B0503030303020204" pitchFamily="34" charset="0"/>
                          <a:ea typeface="SamsungOne 400" panose="020B0503030303020204" pitchFamily="34" charset="0"/>
                        </a:rPr>
                        <a:t>T</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692550481"/>
                  </a:ext>
                </a:extLst>
              </a:tr>
              <a:tr h="374799">
                <a:tc>
                  <a:txBody>
                    <a:bodyPr/>
                    <a:lstStyle/>
                    <a:p>
                      <a:pPr algn="ctr" latinLnBrk="1"/>
                      <a:r>
                        <a:rPr lang="en-US" altLang="ko-KR" sz="1400" dirty="0">
                          <a:latin typeface="SamsungOne 400" panose="020B0503030303020204" pitchFamily="34" charset="0"/>
                          <a:ea typeface="SamsungOne 400" panose="020B0503030303020204" pitchFamily="34" charset="0"/>
                        </a:rPr>
                        <a:t>False</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True</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400" dirty="0">
                          <a:latin typeface="SamsungOne 400" panose="020B0503030303020204" pitchFamily="34" charset="0"/>
                          <a:ea typeface="SamsungOne 400" panose="020B0503030303020204" pitchFamily="34" charset="0"/>
                        </a:rPr>
                        <a:t>T</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3673230"/>
                  </a:ext>
                </a:extLst>
              </a:tr>
              <a:tr h="374799">
                <a:tc>
                  <a:txBody>
                    <a:bodyPr/>
                    <a:lstStyle/>
                    <a:p>
                      <a:pPr algn="ctr" latinLnBrk="1"/>
                      <a:r>
                        <a:rPr lang="en-US" altLang="ko-KR" sz="1400" dirty="0">
                          <a:latin typeface="SamsungOne 400" panose="020B0503030303020204" pitchFamily="34" charset="0"/>
                          <a:ea typeface="SamsungOne 400" panose="020B0503030303020204" pitchFamily="34" charset="0"/>
                        </a:rPr>
                        <a:t>True</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True</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400" dirty="0">
                          <a:latin typeface="SamsungOne 400" panose="020B0503030303020204" pitchFamily="34" charset="0"/>
                          <a:ea typeface="SamsungOne 400" panose="020B0503030303020204" pitchFamily="34" charset="0"/>
                        </a:rPr>
                        <a:t>T</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22680126"/>
                  </a:ext>
                </a:extLst>
              </a:tr>
            </a:tbl>
          </a:graphicData>
        </a:graphic>
      </p:graphicFrame>
    </p:spTree>
    <p:extLst>
      <p:ext uri="{BB962C8B-B14F-4D97-AF65-F5344CB8AC3E}">
        <p14:creationId xmlns:p14="http://schemas.microsoft.com/office/powerpoint/2010/main" val="15165046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Modifying shape and data type of a tensor </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1806768"/>
            <a:ext cx="8658224" cy="3134400"/>
            <a:chOff x="685801" y="1806768"/>
            <a:chExt cx="8658224" cy="3134400"/>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31344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CFFAD2F0-18FF-4EBA-AD75-6C0ADF48327E}"/>
                </a:ext>
              </a:extLst>
            </p:cNvPr>
            <p:cNvPicPr>
              <a:picLocks noChangeAspect="1"/>
            </p:cNvPicPr>
            <p:nvPr/>
          </p:nvPicPr>
          <p:blipFill rotWithShape="1">
            <a:blip r:embed="rId3"/>
            <a:srcRect l="1484" t="2786" r="24842" b="3513"/>
            <a:stretch/>
          </p:blipFill>
          <p:spPr>
            <a:xfrm>
              <a:off x="797880" y="1911389"/>
              <a:ext cx="8546145" cy="2880320"/>
            </a:xfrm>
            <a:prstGeom prst="rect">
              <a:avLst/>
            </a:prstGeom>
            <a:ln>
              <a:noFill/>
            </a:ln>
          </p:spPr>
        </p:pic>
      </p:grpSp>
    </p:spTree>
    <p:extLst>
      <p:ext uri="{BB962C8B-B14F-4D97-AF65-F5344CB8AC3E}">
        <p14:creationId xmlns:p14="http://schemas.microsoft.com/office/powerpoint/2010/main" val="1680147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p:cNvGrpSpPr/>
          <p:nvPr/>
        </p:nvGrpSpPr>
        <p:grpSpPr>
          <a:xfrm>
            <a:off x="559817" y="1355341"/>
            <a:ext cx="8783192" cy="360850"/>
            <a:chOff x="559817" y="1355341"/>
            <a:chExt cx="8783192" cy="36085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693296" y="1355341"/>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Applying the math operation on a tensor</a:t>
              </a:r>
            </a:p>
          </p:txBody>
        </p:sp>
      </p:grpSp>
      <p:grpSp>
        <p:nvGrpSpPr>
          <p:cNvPr id="15" name="그룹 14"/>
          <p:cNvGrpSpPr/>
          <p:nvPr/>
        </p:nvGrpSpPr>
        <p:grpSpPr>
          <a:xfrm>
            <a:off x="685801" y="1806768"/>
            <a:ext cx="8658224" cy="3793932"/>
            <a:chOff x="685801" y="1806768"/>
            <a:chExt cx="8658224" cy="3793932"/>
          </a:xfrm>
        </p:grpSpPr>
        <p:sp>
          <p:nvSpPr>
            <p:cNvPr id="16"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37939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CE0560C4-2796-4A31-823A-C0D558C377DF}"/>
                </a:ext>
              </a:extLst>
            </p:cNvPr>
            <p:cNvPicPr>
              <a:picLocks noChangeAspect="1"/>
            </p:cNvPicPr>
            <p:nvPr/>
          </p:nvPicPr>
          <p:blipFill rotWithShape="1">
            <a:blip r:embed="rId3"/>
            <a:srcRect l="1545" r="25331"/>
            <a:stretch/>
          </p:blipFill>
          <p:spPr>
            <a:xfrm>
              <a:off x="797879" y="1857968"/>
              <a:ext cx="8546145" cy="3648132"/>
            </a:xfrm>
            <a:prstGeom prst="rect">
              <a:avLst/>
            </a:prstGeom>
            <a:ln>
              <a:noFill/>
            </a:ln>
          </p:spPr>
        </p:pic>
      </p:grpSp>
    </p:spTree>
    <p:extLst>
      <p:ext uri="{BB962C8B-B14F-4D97-AF65-F5344CB8AC3E}">
        <p14:creationId xmlns:p14="http://schemas.microsoft.com/office/powerpoint/2010/main" val="30584893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9" name="그룹 8"/>
          <p:cNvGrpSpPr/>
          <p:nvPr/>
        </p:nvGrpSpPr>
        <p:grpSpPr>
          <a:xfrm>
            <a:off x="685801" y="1806768"/>
            <a:ext cx="8658224" cy="4466548"/>
            <a:chOff x="685801" y="1806768"/>
            <a:chExt cx="8658224" cy="4466548"/>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44665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EF527937-4882-4D2F-B7E9-CA2796AAD2F6}"/>
                </a:ext>
              </a:extLst>
            </p:cNvPr>
            <p:cNvPicPr>
              <a:picLocks noChangeAspect="1"/>
            </p:cNvPicPr>
            <p:nvPr/>
          </p:nvPicPr>
          <p:blipFill rotWithShape="1">
            <a:blip r:embed="rId3"/>
            <a:srcRect l="1520" t="1234" r="23713" b="1303"/>
            <a:stretch/>
          </p:blipFill>
          <p:spPr>
            <a:xfrm>
              <a:off x="797879" y="1900238"/>
              <a:ext cx="8546145" cy="4265066"/>
            </a:xfrm>
            <a:prstGeom prst="rect">
              <a:avLst/>
            </a:prstGeom>
            <a:ln>
              <a:noFill/>
            </a:ln>
          </p:spPr>
        </p:pic>
      </p:grpSp>
      <p:grpSp>
        <p:nvGrpSpPr>
          <p:cNvPr id="17" name="그룹 16"/>
          <p:cNvGrpSpPr/>
          <p:nvPr/>
        </p:nvGrpSpPr>
        <p:grpSpPr>
          <a:xfrm>
            <a:off x="559817" y="1355341"/>
            <a:ext cx="8783192" cy="360850"/>
            <a:chOff x="559817" y="1355341"/>
            <a:chExt cx="8783192" cy="360850"/>
          </a:xfrm>
        </p:grpSpPr>
        <p:grpSp>
          <p:nvGrpSpPr>
            <p:cNvPr id="18" name="그룹 17">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0" name="직사각형 1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9" name="직사각형 18">
              <a:extLst>
                <a:ext uri="{FF2B5EF4-FFF2-40B4-BE49-F238E27FC236}">
                  <a16:creationId xmlns="" xmlns:a16="http://schemas.microsoft.com/office/drawing/2014/main" id="{D8BF98C4-B566-4812-B5F0-560CFBA969E7}"/>
                </a:ext>
              </a:extLst>
            </p:cNvPr>
            <p:cNvSpPr/>
            <p:nvPr/>
          </p:nvSpPr>
          <p:spPr>
            <a:xfrm>
              <a:off x="693296" y="1355341"/>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Applying the math operation on a tensor</a:t>
              </a:r>
            </a:p>
          </p:txBody>
        </p:sp>
      </p:grpSp>
    </p:spTree>
    <p:extLst>
      <p:ext uri="{BB962C8B-B14F-4D97-AF65-F5344CB8AC3E}">
        <p14:creationId xmlns:p14="http://schemas.microsoft.com/office/powerpoint/2010/main" val="10654859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9" name="그룹 8"/>
          <p:cNvGrpSpPr/>
          <p:nvPr/>
        </p:nvGrpSpPr>
        <p:grpSpPr>
          <a:xfrm>
            <a:off x="685801" y="1806768"/>
            <a:ext cx="8658225" cy="2090284"/>
            <a:chOff x="685801" y="1806768"/>
            <a:chExt cx="8658225" cy="2090284"/>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20902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275CDC0F-9C4C-4F48-AD9E-F3A554FFEAB7}"/>
                </a:ext>
              </a:extLst>
            </p:cNvPr>
            <p:cNvPicPr>
              <a:picLocks noChangeAspect="1"/>
            </p:cNvPicPr>
            <p:nvPr/>
          </p:nvPicPr>
          <p:blipFill rotWithShape="1">
            <a:blip r:embed="rId3"/>
            <a:srcRect l="1524" t="2798" r="25417"/>
            <a:stretch/>
          </p:blipFill>
          <p:spPr>
            <a:xfrm>
              <a:off x="797880" y="1855975"/>
              <a:ext cx="8546146" cy="1924806"/>
            </a:xfrm>
            <a:prstGeom prst="rect">
              <a:avLst/>
            </a:prstGeom>
            <a:ln>
              <a:noFill/>
            </a:ln>
          </p:spPr>
        </p:pic>
      </p:grpSp>
      <p:grpSp>
        <p:nvGrpSpPr>
          <p:cNvPr id="17" name="그룹 16"/>
          <p:cNvGrpSpPr/>
          <p:nvPr/>
        </p:nvGrpSpPr>
        <p:grpSpPr>
          <a:xfrm>
            <a:off x="559817" y="1355341"/>
            <a:ext cx="8783192" cy="360850"/>
            <a:chOff x="559817" y="1355341"/>
            <a:chExt cx="8783192" cy="360850"/>
          </a:xfrm>
        </p:grpSpPr>
        <p:grpSp>
          <p:nvGrpSpPr>
            <p:cNvPr id="18" name="그룹 17">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0" name="직사각형 1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9" name="직사각형 18">
              <a:extLst>
                <a:ext uri="{FF2B5EF4-FFF2-40B4-BE49-F238E27FC236}">
                  <a16:creationId xmlns="" xmlns:a16="http://schemas.microsoft.com/office/drawing/2014/main" id="{D8BF98C4-B566-4812-B5F0-560CFBA969E7}"/>
                </a:ext>
              </a:extLst>
            </p:cNvPr>
            <p:cNvSpPr/>
            <p:nvPr/>
          </p:nvSpPr>
          <p:spPr>
            <a:xfrm>
              <a:off x="693296" y="1355341"/>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Applying the math operation on a tensor</a:t>
              </a:r>
            </a:p>
          </p:txBody>
        </p:sp>
      </p:grpSp>
    </p:spTree>
    <p:extLst>
      <p:ext uri="{BB962C8B-B14F-4D97-AF65-F5344CB8AC3E}">
        <p14:creationId xmlns:p14="http://schemas.microsoft.com/office/powerpoint/2010/main" val="3399346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 function loads __array__() method of the pertaining object before processing the input parameter. This part of the process makes the object compatible with NumPy.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you can use the Series object from pandas in NumPy API. Since this method is also embodied in the tensor, you can put a  tensor as an input in a NumPy function.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Many mathematical functions are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referrable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the most advanced level. For example, they can be referred to as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tf.multiply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tf.reduce_mean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tf.reduce_sum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tf.matmul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 Python 3.5 version or above, it can perform matrix operations using @ operator. For example, The computation below returns results identical to that of the previous slide. </a:t>
            </a:r>
          </a:p>
        </p:txBody>
      </p:sp>
      <p:grpSp>
        <p:nvGrpSpPr>
          <p:cNvPr id="19" name="그룹 18"/>
          <p:cNvGrpSpPr/>
          <p:nvPr/>
        </p:nvGrpSpPr>
        <p:grpSpPr>
          <a:xfrm>
            <a:off x="685801" y="3717032"/>
            <a:ext cx="8658224" cy="1539109"/>
            <a:chOff x="685801" y="4518183"/>
            <a:chExt cx="8658224" cy="1539109"/>
          </a:xfrm>
        </p:grpSpPr>
        <p:sp>
          <p:nvSpPr>
            <p:cNvPr id="20" name="모서리가 둥근 직사각형 4">
              <a:extLst>
                <a:ext uri="{FF2B5EF4-FFF2-40B4-BE49-F238E27FC236}">
                  <a16:creationId xmlns="" xmlns:a16="http://schemas.microsoft.com/office/drawing/2014/main" id="{E3CDB6D6-6CB9-468E-A123-898ADA8FDB68}"/>
                </a:ext>
              </a:extLst>
            </p:cNvPr>
            <p:cNvSpPr/>
            <p:nvPr/>
          </p:nvSpPr>
          <p:spPr>
            <a:xfrm>
              <a:off x="685801" y="4518183"/>
              <a:ext cx="8658224" cy="15391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그림 20">
              <a:extLst>
                <a:ext uri="{FF2B5EF4-FFF2-40B4-BE49-F238E27FC236}">
                  <a16:creationId xmlns="" xmlns:a16="http://schemas.microsoft.com/office/drawing/2014/main" id="{CDF7EC06-0507-4291-81DB-96BF32F5C2D4}"/>
                </a:ext>
              </a:extLst>
            </p:cNvPr>
            <p:cNvPicPr>
              <a:picLocks noChangeAspect="1"/>
            </p:cNvPicPr>
            <p:nvPr/>
          </p:nvPicPr>
          <p:blipFill rotWithShape="1">
            <a:blip r:embed="rId3"/>
            <a:srcRect l="1553" t="6309" r="25531"/>
            <a:stretch/>
          </p:blipFill>
          <p:spPr>
            <a:xfrm>
              <a:off x="797880" y="4639977"/>
              <a:ext cx="8537885" cy="1324293"/>
            </a:xfrm>
            <a:prstGeom prst="rect">
              <a:avLst/>
            </a:prstGeom>
            <a:ln>
              <a:noFill/>
            </a:ln>
          </p:spPr>
        </p:pic>
      </p:grpSp>
      <p:grpSp>
        <p:nvGrpSpPr>
          <p:cNvPr id="22" name="그룹 21"/>
          <p:cNvGrpSpPr/>
          <p:nvPr/>
        </p:nvGrpSpPr>
        <p:grpSpPr>
          <a:xfrm>
            <a:off x="559817" y="1355341"/>
            <a:ext cx="8783192" cy="360850"/>
            <a:chOff x="559817" y="1355341"/>
            <a:chExt cx="8783192" cy="360850"/>
          </a:xfrm>
        </p:grpSpPr>
        <p:grpSp>
          <p:nvGrpSpPr>
            <p:cNvPr id="23" name="그룹 22">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5" name="직사각형 2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6" name="직사각형 2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4" name="직사각형 23">
              <a:extLst>
                <a:ext uri="{FF2B5EF4-FFF2-40B4-BE49-F238E27FC236}">
                  <a16:creationId xmlns="" xmlns:a16="http://schemas.microsoft.com/office/drawing/2014/main" id="{D8BF98C4-B566-4812-B5F0-560CFBA969E7}"/>
                </a:ext>
              </a:extLst>
            </p:cNvPr>
            <p:cNvSpPr/>
            <p:nvPr/>
          </p:nvSpPr>
          <p:spPr>
            <a:xfrm>
              <a:off x="693296" y="1355341"/>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Applying the math operation on a tensor</a:t>
              </a:r>
            </a:p>
          </p:txBody>
        </p:sp>
      </p:grpSp>
    </p:spTree>
    <p:extLst>
      <p:ext uri="{BB962C8B-B14F-4D97-AF65-F5344CB8AC3E}">
        <p14:creationId xmlns:p14="http://schemas.microsoft.com/office/powerpoint/2010/main" val="1959114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split(), stack(), concatenate() functions</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1806768"/>
            <a:ext cx="8658224" cy="2990384"/>
            <a:chOff x="685801" y="1806768"/>
            <a:chExt cx="8658224" cy="2990384"/>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29903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47BAA2AF-132E-4634-9E1F-95CC4F2620CC}"/>
                </a:ext>
              </a:extLst>
            </p:cNvPr>
            <p:cNvPicPr>
              <a:picLocks noChangeAspect="1"/>
            </p:cNvPicPr>
            <p:nvPr/>
          </p:nvPicPr>
          <p:blipFill rotWithShape="1">
            <a:blip r:embed="rId3"/>
            <a:srcRect l="1671" r="26229" b="46506"/>
            <a:stretch/>
          </p:blipFill>
          <p:spPr>
            <a:xfrm>
              <a:off x="797879" y="1858526"/>
              <a:ext cx="8546146" cy="2844316"/>
            </a:xfrm>
            <a:prstGeom prst="rect">
              <a:avLst/>
            </a:prstGeom>
            <a:ln>
              <a:noFill/>
            </a:ln>
          </p:spPr>
        </p:pic>
      </p:grpSp>
    </p:spTree>
    <p:extLst>
      <p:ext uri="{BB962C8B-B14F-4D97-AF65-F5344CB8AC3E}">
        <p14:creationId xmlns:p14="http://schemas.microsoft.com/office/powerpoint/2010/main" val="13218811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split(), stack(), concatenate() functions</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1806768"/>
            <a:ext cx="8658225" cy="3613796"/>
            <a:chOff x="685801" y="1806768"/>
            <a:chExt cx="8658225" cy="3613796"/>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36137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6AC29CCE-E451-4325-967C-A80AB2552B06}"/>
                </a:ext>
              </a:extLst>
            </p:cNvPr>
            <p:cNvPicPr>
              <a:picLocks noChangeAspect="1"/>
            </p:cNvPicPr>
            <p:nvPr/>
          </p:nvPicPr>
          <p:blipFill rotWithShape="1">
            <a:blip r:embed="rId3"/>
            <a:srcRect l="1606" t="2679" r="25365"/>
            <a:stretch/>
          </p:blipFill>
          <p:spPr>
            <a:xfrm>
              <a:off x="797880" y="1900238"/>
              <a:ext cx="8546146" cy="3359716"/>
            </a:xfrm>
            <a:prstGeom prst="rect">
              <a:avLst/>
            </a:prstGeom>
            <a:ln>
              <a:noFill/>
            </a:ln>
          </p:spPr>
        </p:pic>
      </p:grpSp>
    </p:spTree>
    <p:extLst>
      <p:ext uri="{BB962C8B-B14F-4D97-AF65-F5344CB8AC3E}">
        <p14:creationId xmlns:p14="http://schemas.microsoft.com/office/powerpoint/2010/main" val="742686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3" name="직사각형 12">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#0601</a:t>
            </a:r>
          </a:p>
        </p:txBody>
      </p:sp>
      <p:grpSp>
        <p:nvGrpSpPr>
          <p:cNvPr id="17" name="그룹 16">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18" name="직사각형 17">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21" name="직사각형 20">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2"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0601</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20" name="그림 19"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1804418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0" y="3133792"/>
            <a:ext cx="899075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cs typeface="Samsung Sharp Sans" pitchFamily="2" charset="0"/>
              </a:rPr>
              <a:t>Basics of </a:t>
            </a:r>
            <a:r>
              <a:rPr kumimoji="1" lang="en-US" altLang="ko-KR" sz="3200" dirty="0" err="1" smtClean="0">
                <a:solidFill>
                  <a:prstClr val="black"/>
                </a:solidFill>
                <a:latin typeface="Samsung Sharp Sans" pitchFamily="2" charset="0"/>
                <a:cs typeface="Samsung Sharp Sans" pitchFamily="2" charset="0"/>
              </a:rPr>
              <a:t>TensorFlow</a:t>
            </a:r>
            <a:endParaRPr kumimoji="1" lang="en-US" altLang="ko-KR"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748696"/>
            <a:ext cx="5555568"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7860545" cy="1137475"/>
            <a:chOff x="1051307" y="4065033"/>
            <a:chExt cx="7860545" cy="1137475"/>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Introduction to TensorFlow</a:t>
              </a: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22"/>
              <a:ext cx="7677724"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2.2. TensorFlow dataset</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Machine Learning with TensorFlow</a:t>
                </a:r>
              </a:p>
            </p:txBody>
          </p:sp>
          <p:sp>
            <p:nvSpPr>
              <p:cNvPr id="30" name="직사각형 44">
                <a:extLst>
                  <a:ext uri="{FF2B5EF4-FFF2-40B4-BE49-F238E27FC236}">
                    <a16:creationId xmlns=""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6169239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p:cNvGrpSpPr/>
          <p:nvPr/>
        </p:nvGrpSpPr>
        <p:grpSpPr>
          <a:xfrm>
            <a:off x="558396" y="1844824"/>
            <a:ext cx="8782050" cy="4392488"/>
            <a:chOff x="558396" y="1844824"/>
            <a:chExt cx="8782050" cy="4392488"/>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392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2870"/>
            <a:stretch/>
          </p:blipFill>
          <p:spPr>
            <a:xfrm>
              <a:off x="712182" y="1916832"/>
              <a:ext cx="8628263" cy="4251141"/>
            </a:xfrm>
            <a:prstGeom prst="rect">
              <a:avLst/>
            </a:prstGeom>
            <a:ln>
              <a:noFill/>
            </a:ln>
          </p:spPr>
        </p:pic>
      </p:grpSp>
      <p:sp>
        <p:nvSpPr>
          <p:cNvPr id="15" name="직사각형 14">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TensorFlow dataset in a tensor</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3510562280"/>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80271A0ADD9D41958F941CC4FAD6EA" ma:contentTypeVersion="11" ma:contentTypeDescription="Create a new document." ma:contentTypeScope="" ma:versionID="e5f945425305af6f75b51a08ee849767">
  <xsd:schema xmlns:xsd="http://www.w3.org/2001/XMLSchema" xmlns:xs="http://www.w3.org/2001/XMLSchema" xmlns:p="http://schemas.microsoft.com/office/2006/metadata/properties" xmlns:ns2="878c1438-30d9-4a75-9686-8cc774bca061" xmlns:ns3="27a7aac7-e5ba-4700-ac46-3b2ab3341c5b" targetNamespace="http://schemas.microsoft.com/office/2006/metadata/properties" ma:root="true" ma:fieldsID="9f568fcfd9d0aa9d241d624b2ff951df" ns2:_="" ns3:_="">
    <xsd:import namespace="878c1438-30d9-4a75-9686-8cc774bca061"/>
    <xsd:import namespace="27a7aac7-e5ba-4700-ac46-3b2ab3341c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8c1438-30d9-4a75-9686-8cc774bca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c73b4be-bf3d-47be-b06d-dcb1511cbed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a7aac7-e5ba-4700-ac46-3b2ab3341c5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661931b-e689-47c5-bd42-dc91ba47aa63}" ma:internalName="TaxCatchAll" ma:showField="CatchAllData" ma:web="27a7aac7-e5ba-4700-ac46-3b2ab3341c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7a7aac7-e5ba-4700-ac46-3b2ab3341c5b" xsi:nil="true"/>
    <lcf76f155ced4ddcb4097134ff3c332f xmlns="878c1438-30d9-4a75-9686-8cc774bca06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A87671F-8D24-4488-BA3A-2016E6E4E668}"/>
</file>

<file path=customXml/itemProps2.xml><?xml version="1.0" encoding="utf-8"?>
<ds:datastoreItem xmlns:ds="http://schemas.openxmlformats.org/officeDocument/2006/customXml" ds:itemID="{97A5970B-1BB6-4DAA-B440-8C82E27048B6}"/>
</file>

<file path=customXml/itemProps3.xml><?xml version="1.0" encoding="utf-8"?>
<ds:datastoreItem xmlns:ds="http://schemas.openxmlformats.org/officeDocument/2006/customXml" ds:itemID="{0AA65DBA-EDBD-4A15-BB3C-4D036CB07C54}"/>
</file>

<file path=docProps/app.xml><?xml version="1.0" encoding="utf-8"?>
<Properties xmlns="http://schemas.openxmlformats.org/officeDocument/2006/extended-properties" xmlns:vt="http://schemas.openxmlformats.org/officeDocument/2006/docPropsVTypes">
  <Template>AI 0201-Python Libraries v1_Content Commented</Template>
  <TotalTime>44013</TotalTime>
  <Words>13309</Words>
  <Application>Microsoft Office PowerPoint</Application>
  <PresentationFormat>사용자 지정</PresentationFormat>
  <Paragraphs>3286</Paragraphs>
  <Slides>230</Slides>
  <Notes>228</Notes>
  <HiddenSlides>0</HiddenSlides>
  <MMClips>0</MMClips>
  <ScaleCrop>false</ScaleCrop>
  <HeadingPairs>
    <vt:vector size="6" baseType="variant">
      <vt:variant>
        <vt:lpstr>사용한 글꼴</vt:lpstr>
      </vt:variant>
      <vt:variant>
        <vt:i4>23</vt:i4>
      </vt:variant>
      <vt:variant>
        <vt:lpstr>테마</vt:lpstr>
      </vt:variant>
      <vt:variant>
        <vt:i4>1</vt:i4>
      </vt:variant>
      <vt:variant>
        <vt:lpstr>슬라이드 제목</vt:lpstr>
      </vt:variant>
      <vt:variant>
        <vt:i4>230</vt:i4>
      </vt:variant>
    </vt:vector>
  </HeadingPairs>
  <TitlesOfParts>
    <vt:vector size="254" baseType="lpstr">
      <vt:lpstr>Times New Roman</vt:lpstr>
      <vt:lpstr>Arial</vt:lpstr>
      <vt:lpstr>Noto Sans CJK KR Medium</vt:lpstr>
      <vt:lpstr>Samsung Sharp Sans Bold</vt:lpstr>
      <vt:lpstr>D2Coding</vt:lpstr>
      <vt:lpstr>SamsungOne-400</vt:lpstr>
      <vt:lpstr>Samsung Sharp Sans Medium</vt:lpstr>
      <vt:lpstr>Malgun Gothic Semilight</vt:lpstr>
      <vt:lpstr>Arial Unicode MS</vt:lpstr>
      <vt:lpstr>나눔스퀘어</vt:lpstr>
      <vt:lpstr>Wingdings</vt:lpstr>
      <vt:lpstr>Symbol</vt:lpstr>
      <vt:lpstr>나눔고딕 ExtraBold</vt:lpstr>
      <vt:lpstr>Samsung Sharp Sans</vt:lpstr>
      <vt:lpstr>SamsungOne 700</vt:lpstr>
      <vt:lpstr>SamsungOne-700</vt:lpstr>
      <vt:lpstr>Cambria Math</vt:lpstr>
      <vt:lpstr>맑은 고딕</vt:lpstr>
      <vt:lpstr>SamsungOne 400</vt:lpstr>
      <vt:lpstr>SamsungOne 400C</vt:lpstr>
      <vt:lpstr>Calibri</vt:lpstr>
      <vt:lpstr>KoPub돋움체 Medium</vt:lpstr>
      <vt:lpstr>Montserrat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Soomin Kim</cp:lastModifiedBy>
  <cp:revision>867</cp:revision>
  <dcterms:created xsi:type="dcterms:W3CDTF">2019-08-14T11:07:19Z</dcterms:created>
  <dcterms:modified xsi:type="dcterms:W3CDTF">2023-09-05T04:03:19Z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0x010100A380271A0ADD9D41958F941CC4FAD6EA</vt:lpwstr>
  </property>
</Properties>
</file>